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369" r:id="rId3"/>
    <p:sldId id="341" r:id="rId4"/>
    <p:sldId id="349" r:id="rId5"/>
    <p:sldId id="356" r:id="rId6"/>
    <p:sldId id="371" r:id="rId7"/>
    <p:sldId id="388" r:id="rId8"/>
    <p:sldId id="389" r:id="rId9"/>
    <p:sldId id="362" r:id="rId10"/>
    <p:sldId id="323" r:id="rId11"/>
    <p:sldId id="395" r:id="rId12"/>
    <p:sldId id="359" r:id="rId13"/>
    <p:sldId id="377" r:id="rId14"/>
    <p:sldId id="386" r:id="rId15"/>
    <p:sldId id="391" r:id="rId16"/>
    <p:sldId id="396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B44BC5"/>
    <a:srgbClr val="D937DD"/>
    <a:srgbClr val="FF99FF"/>
    <a:srgbClr val="FF99CC"/>
    <a:srgbClr val="0037A4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93" d="100"/>
          <a:sy n="93" d="100"/>
        </p:scale>
        <p:origin x="-1027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06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ĐÓN CÁC THẦY CÔ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339047" y="2696629"/>
            <a:ext cx="7685069" cy="130001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TIẾT TOÁN </a:t>
            </a:r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zh-C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7951" y="349321"/>
            <a:ext cx="629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Số ? </a:t>
            </a:r>
            <a:endParaRPr lang="en-US" sz="3600"/>
          </a:p>
        </p:txBody>
      </p:sp>
      <p:pic>
        <p:nvPicPr>
          <p:cNvPr id="4098" name="Picture 2" descr="C:\Users\Admin\Downloads\bai-4-toan-lop-1-trang-45-tap-1-ket-noi-anh-s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57" y="1062989"/>
            <a:ext cx="8661115" cy="55535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8065215" y="1910993"/>
            <a:ext cx="534256" cy="462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5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73776" y="2412714"/>
            <a:ext cx="534256" cy="493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4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61789" y="2934984"/>
            <a:ext cx="534256" cy="493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3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49803" y="4921320"/>
            <a:ext cx="534256" cy="467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8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48091" y="5438453"/>
            <a:ext cx="534256" cy="4486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7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46378" y="5950449"/>
            <a:ext cx="534256" cy="493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6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1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Vận dụng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565081" y="3266435"/>
            <a:ext cx="7058344" cy="13774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Rung chuông vàng-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Picture 4" descr="67202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36429" y="2963221"/>
            <a:ext cx="9350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 21"/>
          <p:cNvSpPr/>
          <p:nvPr/>
        </p:nvSpPr>
        <p:spPr>
          <a:xfrm>
            <a:off x="52585" y="1107438"/>
            <a:ext cx="3348464" cy="2157573"/>
          </a:xfrm>
          <a:prstGeom prst="cloud">
            <a:avLst/>
          </a:prstGeom>
          <a:solidFill>
            <a:srgbClr val="FF99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/>
              <a:t>Luật chơi</a:t>
            </a:r>
            <a:endParaRPr lang="en-US" sz="3600"/>
          </a:p>
        </p:txBody>
      </p:sp>
      <p:sp>
        <p:nvSpPr>
          <p:cNvPr id="24" name="Rounded Rectangle 23"/>
          <p:cNvSpPr/>
          <p:nvPr/>
        </p:nvSpPr>
        <p:spPr>
          <a:xfrm>
            <a:off x="3277456" y="226031"/>
            <a:ext cx="5486400" cy="5404207"/>
          </a:xfrm>
          <a:prstGeom prst="round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uộc thi có tất cả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 học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trong lớp 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tham gia. 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Các em là những sĩ tử ngồi tại chỗ.</a:t>
            </a:r>
            <a:endParaRPr lang="vi-VN" sz="2400" smtClean="0">
              <a:solidFill>
                <a:srgbClr val="B44BC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Trong cuộc chơi, sau khi nhận được câu hỏi, 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các em 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viết vào bảng câu trả lời của mình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 (A,B,C) 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; trả lời đúng được ở lại sàn thi đấu, ngược lại thí sinh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 trả lời sai 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 sẽ bị loại và 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đứng lên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hí sinh còn sót lại cuối cùng được vinh danh là người xuất sắc nhất. Người trả lời đúng câu hỏi cuối cùng trở thành người thắng cuộc</a:t>
            </a:r>
            <a:r>
              <a:rPr lang="en-US" sz="2400" smtClean="0">
                <a:solidFill>
                  <a:srgbClr val="B44BC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smtClean="0">
              <a:solidFill>
                <a:srgbClr val="B44BC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476252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042989" y="765177"/>
            <a:ext cx="5041900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Rung chu«ng vµng</a:t>
            </a:r>
          </a:p>
        </p:txBody>
      </p:sp>
      <p:pic>
        <p:nvPicPr>
          <p:cNvPr id="31748" name="Picture 4" descr="67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20713"/>
            <a:ext cx="9350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30157" y="2057402"/>
            <a:ext cx="80138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913" indent="-3175"/>
            <a:r>
              <a:rPr lang="en-US" sz="4400" b="1" dirty="0" err="1" smtClean="0">
                <a:latin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</a:rPr>
              <a:t> 1</a:t>
            </a:r>
            <a:r>
              <a:rPr lang="en-US" sz="4400" b="1" smtClean="0">
                <a:latin typeface="Times New Roman" pitchFamily="18" charset="0"/>
              </a:rPr>
              <a:t>: 4 .... 5. Dấu cần điền là:</a:t>
            </a:r>
            <a:endParaRPr lang="en-US" sz="4800" b="1" i="1" dirty="0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56755" y="5808662"/>
            <a:ext cx="2743200" cy="1049338"/>
          </a:xfrm>
          <a:prstGeom prst="cloudCallout">
            <a:avLst>
              <a:gd name="adj1" fmla="val 126472"/>
              <a:gd name="adj2" fmla="val -2064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smtClean="0">
                <a:latin typeface=".VnTime" pitchFamily="34" charset="0"/>
              </a:rPr>
              <a:t>HÕt giê</a:t>
            </a:r>
            <a:endParaRPr lang="en-US" sz="3200">
              <a:latin typeface=".VnTime" pitchFamily="34" charset="0"/>
            </a:endParaRPr>
          </a:p>
        </p:txBody>
      </p:sp>
      <p:pic>
        <p:nvPicPr>
          <p:cNvPr id="17417" name="Picture 9" descr="6709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857" y="5084863"/>
            <a:ext cx="1292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57200" y="1736727"/>
            <a:ext cx="114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0">
                <a:solidFill>
                  <a:srgbClr val="FF3300"/>
                </a:solidFill>
                <a:latin typeface=".VnHelvetInsH" pitchFamily="34" charset="0"/>
                <a:cs typeface="Arial" charset="0"/>
              </a:rPr>
              <a:t>?</a:t>
            </a:r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406494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406494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39108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41394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41394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40251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374893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41394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39108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409183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386323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smtClean="0">
                <a:solidFill>
                  <a:srgbClr val="FF0000"/>
                </a:solidFill>
                <a:latin typeface=".VnTime" pitchFamily="34" charset="0"/>
              </a:rPr>
              <a:t>0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988718" y="2776538"/>
            <a:ext cx="21547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</a:rPr>
              <a:t>. &gt;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</a:rPr>
              <a:t>. &lt;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</a:rPr>
              <a:t>. =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9779" y="3503487"/>
            <a:ext cx="1633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B. &lt;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07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 animBg="1"/>
      <p:bldP spid="31752" grpId="1" animBg="1"/>
      <p:bldP spid="31778" grpId="0" animBg="1"/>
      <p:bldP spid="31778" grpId="1" animBg="1"/>
      <p:bldP spid="31777" grpId="0" animBg="1"/>
      <p:bldP spid="31777" grpId="1" animBg="1"/>
      <p:bldP spid="31776" grpId="0" animBg="1"/>
      <p:bldP spid="31776" grpId="1" animBg="1"/>
      <p:bldP spid="31775" grpId="0" animBg="1"/>
      <p:bldP spid="31775" grpId="1" animBg="1"/>
      <p:bldP spid="31774" grpId="0" animBg="1"/>
      <p:bldP spid="31774" grpId="1" animBg="1"/>
      <p:bldP spid="31773" grpId="0" animBg="1"/>
      <p:bldP spid="31773" grpId="1" animBg="1"/>
      <p:bldP spid="31772" grpId="0" animBg="1"/>
      <p:bldP spid="31772" grpId="1" animBg="1"/>
      <p:bldP spid="31771" grpId="0" animBg="1"/>
      <p:bldP spid="31771" grpId="1" animBg="1"/>
      <p:bldP spid="31770" grpId="0" animBg="1"/>
      <p:bldP spid="31770" grpId="1" animBg="1"/>
      <p:bldP spid="31769" grpId="0" animBg="1"/>
      <p:bldP spid="31769" grpId="1" animBg="1"/>
      <p:bldP spid="45" grpId="0" animBg="1"/>
      <p:bldP spid="45" grpId="1" animBg="1"/>
      <p:bldP spid="2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476252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042989" y="765177"/>
            <a:ext cx="5041900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Rung chu«ng vµng</a:t>
            </a:r>
          </a:p>
        </p:txBody>
      </p:sp>
      <p:pic>
        <p:nvPicPr>
          <p:cNvPr id="31748" name="Picture 4" descr="67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20713"/>
            <a:ext cx="9350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30157" y="1643866"/>
            <a:ext cx="80138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913" indent="-3175"/>
            <a:r>
              <a:rPr lang="en-US" sz="4400" b="1" err="1" smtClean="0">
                <a:latin typeface="Times New Roman" pitchFamily="18" charset="0"/>
              </a:rPr>
              <a:t>Câu</a:t>
            </a:r>
            <a:r>
              <a:rPr lang="en-US" sz="4400" b="1" smtClean="0">
                <a:latin typeface="Times New Roman" pitchFamily="18" charset="0"/>
              </a:rPr>
              <a:t> 2:                Số cần điền là:</a:t>
            </a:r>
            <a:endParaRPr lang="en-US" sz="4800" b="1" i="1" dirty="0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56755" y="5808662"/>
            <a:ext cx="2743200" cy="1049338"/>
          </a:xfrm>
          <a:prstGeom prst="cloudCallout">
            <a:avLst>
              <a:gd name="adj1" fmla="val 126472"/>
              <a:gd name="adj2" fmla="val -2064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smtClean="0">
                <a:latin typeface=".VnTime" pitchFamily="34" charset="0"/>
              </a:rPr>
              <a:t>HÕt giê</a:t>
            </a:r>
            <a:endParaRPr lang="en-US" sz="3200">
              <a:latin typeface=".VnTime" pitchFamily="34" charset="0"/>
            </a:endParaRPr>
          </a:p>
        </p:txBody>
      </p:sp>
      <p:pic>
        <p:nvPicPr>
          <p:cNvPr id="17417" name="Picture 9" descr="6709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857" y="5084863"/>
            <a:ext cx="1292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57200" y="1736727"/>
            <a:ext cx="114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0">
                <a:solidFill>
                  <a:srgbClr val="FF3300"/>
                </a:solidFill>
                <a:latin typeface=".VnHelvetInsH" pitchFamily="34" charset="0"/>
                <a:cs typeface="Arial" charset="0"/>
              </a:rPr>
              <a:t>?</a:t>
            </a:r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406494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406494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39108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41394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41394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40251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374893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41394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39108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409183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386323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smtClean="0">
                <a:solidFill>
                  <a:srgbClr val="FF0000"/>
                </a:solidFill>
                <a:latin typeface=".VnTime" pitchFamily="34" charset="0"/>
              </a:rPr>
              <a:t>0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164440" y="3010328"/>
            <a:ext cx="28318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</a:rPr>
              <a:t>. 8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</a:rPr>
              <a:t>. 7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</a:rPr>
              <a:t>. 9</a:t>
            </a:r>
            <a:endParaRPr lang="en-US" sz="4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4440" y="3010326"/>
            <a:ext cx="1633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A. 8</a:t>
            </a:r>
          </a:p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904179" y="1726058"/>
            <a:ext cx="513708" cy="45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</a:rPr>
              <a:t>?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22323" y="2176409"/>
            <a:ext cx="513708" cy="45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332270" y="2174696"/>
            <a:ext cx="513708" cy="452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52810" y="2229492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25066" y="2227780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602806" y="2390453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392202" y="2234629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698715" y="2222642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29874" y="2457236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85017" y="2414427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61372" y="2402440"/>
            <a:ext cx="82193" cy="102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07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1752" grpId="1" animBg="1"/>
      <p:bldP spid="31778" grpId="0" animBg="1"/>
      <p:bldP spid="31778" grpId="1" animBg="1"/>
      <p:bldP spid="31777" grpId="0" animBg="1"/>
      <p:bldP spid="31777" grpId="1" animBg="1"/>
      <p:bldP spid="31776" grpId="0" animBg="1"/>
      <p:bldP spid="31776" grpId="1" animBg="1"/>
      <p:bldP spid="31775" grpId="0" animBg="1"/>
      <p:bldP spid="31775" grpId="1" animBg="1"/>
      <p:bldP spid="31774" grpId="0" animBg="1"/>
      <p:bldP spid="31774" grpId="1" animBg="1"/>
      <p:bldP spid="31773" grpId="0" animBg="1"/>
      <p:bldP spid="31773" grpId="1" animBg="1"/>
      <p:bldP spid="31772" grpId="0" animBg="1"/>
      <p:bldP spid="31772" grpId="1" animBg="1"/>
      <p:bldP spid="31771" grpId="0" animBg="1"/>
      <p:bldP spid="31771" grpId="1" animBg="1"/>
      <p:bldP spid="31770" grpId="0" animBg="1"/>
      <p:bldP spid="31770" grpId="1" animBg="1"/>
      <p:bldP spid="31769" grpId="0" animBg="1"/>
      <p:bldP spid="31769" grpId="1" animBg="1"/>
      <p:bldP spid="45" grpId="0" animBg="1"/>
      <p:bldP spid="45" grpId="1" animBg="1"/>
      <p:bldP spid="2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476252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1042989" y="765177"/>
            <a:ext cx="5041900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Rung chu«ng vµng</a:t>
            </a:r>
          </a:p>
        </p:txBody>
      </p:sp>
      <p:pic>
        <p:nvPicPr>
          <p:cNvPr id="31748" name="Picture 4" descr="67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20713"/>
            <a:ext cx="9350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130157" y="1523146"/>
            <a:ext cx="801384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913" indent="-3175"/>
            <a:r>
              <a:rPr lang="en-US" sz="4400" b="1" err="1" smtClean="0">
                <a:latin typeface="Times New Roman" pitchFamily="18" charset="0"/>
              </a:rPr>
              <a:t>Câu</a:t>
            </a:r>
            <a:r>
              <a:rPr lang="en-US" sz="4400" b="1" smtClean="0">
                <a:latin typeface="Times New Roman" pitchFamily="18" charset="0"/>
              </a:rPr>
              <a:t> 3: Chọn đáp án đúng:</a:t>
            </a:r>
          </a:p>
          <a:p>
            <a:pPr marL="61913" indent="-3175"/>
            <a:endParaRPr lang="en-US" sz="4400" b="1" smtClean="0">
              <a:latin typeface="Times New Roman" pitchFamily="18" charset="0"/>
            </a:endParaRPr>
          </a:p>
          <a:p>
            <a:pPr marL="61913" indent="-3175"/>
            <a:endParaRPr lang="en-US" sz="4800" b="1" i="1" dirty="0"/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56755" y="5808662"/>
            <a:ext cx="2743200" cy="1049338"/>
          </a:xfrm>
          <a:prstGeom prst="cloudCallout">
            <a:avLst>
              <a:gd name="adj1" fmla="val 126472"/>
              <a:gd name="adj2" fmla="val -2064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smtClean="0">
                <a:latin typeface=".VnTime" pitchFamily="34" charset="0"/>
              </a:rPr>
              <a:t>HÕt giê</a:t>
            </a:r>
            <a:endParaRPr lang="en-US" sz="3200">
              <a:latin typeface=".VnTime" pitchFamily="34" charset="0"/>
            </a:endParaRPr>
          </a:p>
        </p:txBody>
      </p:sp>
      <p:pic>
        <p:nvPicPr>
          <p:cNvPr id="17417" name="Picture 9" descr="6709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6857" y="5084863"/>
            <a:ext cx="1292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457200" y="1736727"/>
            <a:ext cx="114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0">
                <a:solidFill>
                  <a:srgbClr val="FF3300"/>
                </a:solidFill>
                <a:latin typeface=".VnHelvetInsH" pitchFamily="34" charset="0"/>
                <a:cs typeface="Arial" charset="0"/>
              </a:rPr>
              <a:t>?</a:t>
            </a:r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406494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406494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9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39108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41394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7</a:t>
            </a:r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41394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402516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374893" y="40386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41394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391086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409183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>
                <a:solidFill>
                  <a:srgbClr val="FF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386323" y="4017962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smtClean="0">
                <a:solidFill>
                  <a:srgbClr val="FF0000"/>
                </a:solidFill>
                <a:latin typeface=".VnTime" pitchFamily="34" charset="0"/>
              </a:rPr>
              <a:t>0</a:t>
            </a:r>
            <a:endParaRPr lang="en-US" sz="5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767156" y="4230370"/>
            <a:ext cx="737684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A. Số con mèo nhiều hơn số con cá.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. Số con mèo bằng số con cá .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. Số con mèo ít hơn số con cá.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5" name="Picture 24" descr="C:\Users\Admin\Downloads\IMG_20221008_1005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7559" y="2148260"/>
            <a:ext cx="7078895" cy="180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767155" y="5332286"/>
            <a:ext cx="6349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C. Số con mèo ít hơn số con cá.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07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 animBg="1"/>
      <p:bldP spid="31778" grpId="0" animBg="1"/>
      <p:bldP spid="31778" grpId="1" animBg="1"/>
      <p:bldP spid="31777" grpId="0" animBg="1"/>
      <p:bldP spid="31777" grpId="1" animBg="1"/>
      <p:bldP spid="31776" grpId="0" animBg="1"/>
      <p:bldP spid="31776" grpId="1" animBg="1"/>
      <p:bldP spid="31775" grpId="0" animBg="1"/>
      <p:bldP spid="31775" grpId="1" animBg="1"/>
      <p:bldP spid="31774" grpId="0" animBg="1"/>
      <p:bldP spid="31774" grpId="1" animBg="1"/>
      <p:bldP spid="31773" grpId="0" animBg="1"/>
      <p:bldP spid="31773" grpId="1" animBg="1"/>
      <p:bldP spid="31772" grpId="0" animBg="1"/>
      <p:bldP spid="31772" grpId="1" animBg="1"/>
      <p:bldP spid="31771" grpId="0" animBg="1"/>
      <p:bldP spid="31771" grpId="1" animBg="1"/>
      <p:bldP spid="31770" grpId="0" animBg="1"/>
      <p:bldP spid="31770" grpId="1" animBg="1"/>
      <p:bldP spid="31769" grpId="0" animBg="1"/>
      <p:bldP spid="31769" grpId="1" animBg="1"/>
      <p:bldP spid="45" grpId="0" animBg="1"/>
      <p:bldP spid="45" grpId="1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nghorn M3 Bli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21914" y="1440951"/>
            <a:ext cx="8794680" cy="246322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Giờ</a:t>
            </a:r>
            <a:r>
              <a:rPr lang="vi-VN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học kết thúc</a:t>
            </a:r>
          </a:p>
          <a:p>
            <a:pPr algn="ctr"/>
            <a:r>
              <a:rPr lang="vi-VN" sz="3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vi-VN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Chúc các em chăm ngoan học giỏi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7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1"/>
            <a:ext cx="3876782" cy="219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61" y="4447479"/>
            <a:ext cx="29464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4271" y="4671317"/>
            <a:ext cx="2235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686729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577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356190" y="732502"/>
            <a:ext cx="7253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10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202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:</a:t>
            </a:r>
          </a:p>
        </p:txBody>
      </p:sp>
      <p:sp>
        <p:nvSpPr>
          <p:cNvPr id="27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  <p:bldLst>
      <p:bldP spid="26" grpId="0" build="p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54560" y="2016130"/>
            <a:ext cx="8180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6: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4)</a:t>
            </a:r>
            <a:r>
              <a:rPr lang="en-US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56190" y="732502"/>
            <a:ext cx="7253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10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202</a:t>
            </a:r>
            <a:r>
              <a:rPr lang="vi-VN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Toán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  <p:bldLst>
      <p:bldP spid="27" grpId="0" build="p"/>
      <p:bldP spid="2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/>
          <p:nvPr/>
        </p:nvSpPr>
        <p:spPr>
          <a:xfrm>
            <a:off x="246579" y="1218758"/>
            <a:ext cx="691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Hàng nào có nhiều đồ chơi hơn ?</a:t>
            </a:r>
            <a:endParaRPr lang="zh-CN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ownloads\bai-1-toan-lop-1-trang-44-tap-1-ket-noi-anh-s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67" y="1982912"/>
            <a:ext cx="8749266" cy="38014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369870" y="2681555"/>
            <a:ext cx="431514" cy="441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4387065" cy="12123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7168" y="3234648"/>
            <a:ext cx="472612" cy="4109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7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4908" y="5041187"/>
            <a:ext cx="472612" cy="4109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6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546" y="5784351"/>
            <a:ext cx="687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Hàng A có nhiều đồ chơi hơn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9" grpId="0" build="allAtOnce" animBg="1"/>
      <p:bldP spid="10" grpId="0" build="allAtOnce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3879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câu trả lời đúng . 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pic>
        <p:nvPicPr>
          <p:cNvPr id="4" name="Picture 2" descr="C:\Users\Admin\Downloads\bai-2-toan-lop-1-trang-44-tap-1-ket-noi-anh-s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77" y="955498"/>
            <a:ext cx="8548098" cy="33082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4881" y="4241514"/>
            <a:ext cx="62980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.Số ô tô ít hơn số máy bay.</a:t>
            </a:r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B.Số ô tô bằng số máy bay.</a:t>
            </a:r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C.Số ô tô nhiều hơn số máy bay. </a:t>
            </a:r>
            <a:endParaRPr lang="en-US" sz="3600" smtClean="0"/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smtClean="0"/>
          </a:p>
          <a:p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3771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câu trả lời đúng .</a:t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pic>
        <p:nvPicPr>
          <p:cNvPr id="5" name="Picture 2" descr="C:\Users\Admin\Downloads\bai-2-toan-lop-1-trang-44-tap-1-ket-noi-anh-s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77" y="955498"/>
            <a:ext cx="8548098" cy="3308278"/>
          </a:xfrm>
          <a:prstGeom prst="rect">
            <a:avLst/>
          </a:prstGeom>
          <a:noFill/>
        </p:spPr>
      </p:pic>
      <p:pic>
        <p:nvPicPr>
          <p:cNvPr id="6" name="Picture 2" descr="C:\Users\Admin\Downloads\IMG_20221008_074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772" y="4400552"/>
            <a:ext cx="1651090" cy="14557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25394" y="5342562"/>
            <a:ext cx="472611" cy="50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6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ownloads\IMG_20221008_074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741" y="4492533"/>
            <a:ext cx="2352782" cy="130209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159377" y="5289479"/>
            <a:ext cx="472611" cy="503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5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 animBg="1"/>
      <p:bldP spid="1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câu trả lời đúng .</a:t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/>
          </a:p>
        </p:txBody>
      </p:sp>
      <p:pic>
        <p:nvPicPr>
          <p:cNvPr id="5" name="Picture 2" descr="C:\Users\Admin\Downloads\bai-2-toan-lop-1-trang-44-tap-1-ket-noi-anh-so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515" y="1606550"/>
            <a:ext cx="8116584" cy="34512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87348" y="4837415"/>
            <a:ext cx="62980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.Số ô tô ít hơn số máy bay.</a:t>
            </a:r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B.Số ô tô bằng số máy bay.</a:t>
            </a:r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C.Số ô tô nhiều hơn số máy bay. </a:t>
            </a:r>
            <a:endParaRPr lang="en-US" sz="3600" smtClean="0"/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smtClean="0"/>
          </a:p>
          <a:p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/>
          </a:p>
        </p:txBody>
      </p:sp>
      <p:sp>
        <p:nvSpPr>
          <p:cNvPr id="7" name="TextBox 6"/>
          <p:cNvSpPr txBox="1"/>
          <p:nvPr/>
        </p:nvSpPr>
        <p:spPr>
          <a:xfrm>
            <a:off x="1099335" y="4849403"/>
            <a:ext cx="7541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.Số ô tô ít hơn số máy bay</a:t>
            </a:r>
            <a:r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951" y="349321"/>
            <a:ext cx="629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Số ? </a:t>
            </a:r>
            <a:endParaRPr lang="en-US" sz="3600"/>
          </a:p>
        </p:txBody>
      </p:sp>
      <p:pic>
        <p:nvPicPr>
          <p:cNvPr id="2" name="Picture 2" descr="C:\Users\Admin\Downloads\bai-3-toan-lop-1-trang-45-tap-1-ket-noi-anh-s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051" y="1142657"/>
            <a:ext cx="8693822" cy="431292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4274049" y="1387010"/>
            <a:ext cx="616450" cy="688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10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08696" y="1405846"/>
            <a:ext cx="616450" cy="6695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4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91174" y="3839109"/>
            <a:ext cx="616450" cy="681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9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63375" y="3816849"/>
            <a:ext cx="616450" cy="693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7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13834" y="3845959"/>
            <a:ext cx="616450" cy="674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8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56526" y="1395571"/>
            <a:ext cx="616450" cy="688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?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66800" y="1405848"/>
            <a:ext cx="616450" cy="688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2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allAtOnce" animBg="1"/>
      <p:bldP spid="11" grpId="0" build="allAtOnce" animBg="1"/>
      <p:bldP spid="17" grpId="0" build="allAtOnce" animBg="1"/>
      <p:bldP spid="18" grpId="0" build="allAtOnce" animBg="1"/>
      <p:bldP spid="19" grpId="0" build="allAtOnce" animBg="1"/>
      <p:bldP spid="12" grpId="0" animBg="1"/>
      <p:bldP spid="1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7951" y="349321"/>
            <a:ext cx="629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Số ? </a:t>
            </a:r>
            <a:endParaRPr lang="en-US" sz="3600"/>
          </a:p>
        </p:txBody>
      </p:sp>
      <p:pic>
        <p:nvPicPr>
          <p:cNvPr id="4098" name="Picture 2" descr="C:\Users\Admin\Downloads\bai-4-toan-lop-1-trang-45-tap-1-ket-noi-anh-s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57" y="1062989"/>
            <a:ext cx="8661115" cy="555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421</TotalTime>
  <Words>451</Words>
  <Application>Microsoft Office PowerPoint</Application>
  <PresentationFormat>On-screen Show (4:3)</PresentationFormat>
  <Paragraphs>112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Waveform</vt:lpstr>
      <vt:lpstr>Office Theme</vt:lpstr>
      <vt:lpstr>PowerPoint Presentation</vt:lpstr>
      <vt:lpstr>PowerPoint Presentation</vt:lpstr>
      <vt:lpstr>PowerPoint Presentation</vt:lpstr>
      <vt:lpstr>PowerPoint Presentation</vt:lpstr>
      <vt:lpstr> 2. Chọn câu trả lời đúng .  </vt:lpstr>
      <vt:lpstr>   2. Chọn câu trả lời đúng .    </vt:lpstr>
      <vt:lpstr>   2. Chọn câu trả lời đúng 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DELL</cp:lastModifiedBy>
  <cp:revision>283</cp:revision>
  <dcterms:created xsi:type="dcterms:W3CDTF">2020-08-07T01:41:00Z</dcterms:created>
  <dcterms:modified xsi:type="dcterms:W3CDTF">2024-10-19T13:40:17Z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