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2" r:id="rId2"/>
    <p:sldId id="283" r:id="rId3"/>
    <p:sldId id="267" r:id="rId4"/>
    <p:sldId id="261" r:id="rId5"/>
    <p:sldId id="25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8" r:id="rId16"/>
    <p:sldId id="277" r:id="rId17"/>
    <p:sldId id="279" r:id="rId18"/>
    <p:sldId id="281" r:id="rId19"/>
  </p:sldIdLst>
  <p:sldSz cx="12192000" cy="6858000"/>
  <p:notesSz cx="6858000" cy="9144000"/>
  <p:embeddedFontLst>
    <p:embeddedFont>
      <p:font typeface="Calibri Light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30CFCD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7686-F73B-489C-AEDD-C14AA6F50D42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A0BE-2CAC-414C-9C2C-A51581D36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7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gi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16.gif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312718" y="225138"/>
            <a:ext cx="933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Công</a:t>
            </a:r>
            <a:r>
              <a:rPr kumimoji="0" lang="en-US" sz="54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nghệ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07" y="2240787"/>
            <a:ext cx="5867811" cy="3826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-186063" y="2008624"/>
            <a:ext cx="3670408" cy="4805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5638285"/>
            <a:ext cx="103992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25" y="5442585"/>
            <a:ext cx="1039920" cy="1248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3" y="5695952"/>
            <a:ext cx="1039920" cy="12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DE0481-1C48-4DA4-B16D-0632DAC7F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0841" y="1201884"/>
            <a:ext cx="4251157" cy="5612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82" y="4254366"/>
            <a:ext cx="1905802" cy="2645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9" y="5638284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34" y="5638284"/>
            <a:ext cx="1753077" cy="1371128"/>
          </a:xfrm>
          <a:prstGeom prst="rect">
            <a:avLst/>
          </a:prstGeom>
        </p:spPr>
      </p:pic>
      <p:pic>
        <p:nvPicPr>
          <p:cNvPr id="15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889842"/>
            <a:ext cx="1231828" cy="624083"/>
          </a:xfrm>
          <a:prstGeom prst="rect">
            <a:avLst/>
          </a:prstGeom>
        </p:spPr>
      </p:pic>
      <p:pic>
        <p:nvPicPr>
          <p:cNvPr id="16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32" y="2105949"/>
            <a:ext cx="677078" cy="5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5412" y="289659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Tìm hiểu về tác dụng của đèn học.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49B756-B4FF-44E7-8535-2C1611E7A2D1}"/>
              </a:ext>
            </a:extLst>
          </p:cNvPr>
          <p:cNvSpPr txBox="1"/>
          <p:nvPr/>
        </p:nvSpPr>
        <p:spPr>
          <a:xfrm>
            <a:off x="344557" y="1223403"/>
            <a:ext cx="10175856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được chọn 1 chiếc đèn học trong hình 2(hình vẽ sau) con chọn đèn nào?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1A9B-12A4-493F-A09D-A0B3AA3538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36547" y="2352781"/>
            <a:ext cx="7253134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3975C9-12F6-4F08-92D8-AC813E2F8D93}"/>
              </a:ext>
            </a:extLst>
          </p:cNvPr>
          <p:cNvSpPr txBox="1"/>
          <p:nvPr/>
        </p:nvSpPr>
        <p:spPr>
          <a:xfrm>
            <a:off x="163288" y="5932896"/>
            <a:ext cx="11847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nêu và miêu tả 1 chiếc đèn học khác mà em biết về màu sắc và kiểu dáng của đèn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6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5412" y="289659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Tìm hiểu về tác dụng của đèn học.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96D8EC-15A5-423D-9536-33E2FA517546}"/>
              </a:ext>
            </a:extLst>
          </p:cNvPr>
          <p:cNvSpPr txBox="1"/>
          <p:nvPr/>
        </p:nvSpPr>
        <p:spPr>
          <a:xfrm>
            <a:off x="255412" y="2773436"/>
            <a:ext cx="11592031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 học cung cấp ánh sáng hỗ trợ việc học tập, giúp bảo vệ mắt.Đèn học có nhiều kiểu dáng, màu sắc đa dạng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-Để hiểu rõ hơn chúng ta sẽ cùng tìm hiểu về một số bộ phận chính của đèn học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1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99984" y="299185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một số bộ phận chính của đèn học.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96D8EC-15A5-423D-9536-33E2FA517546}"/>
              </a:ext>
            </a:extLst>
          </p:cNvPr>
          <p:cNvSpPr txBox="1"/>
          <p:nvPr/>
        </p:nvSpPr>
        <p:spPr>
          <a:xfrm>
            <a:off x="299984" y="1403310"/>
            <a:ext cx="11592031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tên các bộ phận của đèn học?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409F96-6161-4534-AF1E-71DAB60D39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37114" y="2305449"/>
            <a:ext cx="4963886" cy="41989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1156B8-DA11-4F58-B773-7AA3DD989907}"/>
              </a:ext>
            </a:extLst>
          </p:cNvPr>
          <p:cNvGrpSpPr/>
          <p:nvPr/>
        </p:nvGrpSpPr>
        <p:grpSpPr>
          <a:xfrm>
            <a:off x="1153886" y="2534768"/>
            <a:ext cx="2699657" cy="578546"/>
            <a:chOff x="1153886" y="2534768"/>
            <a:chExt cx="2699657" cy="57854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0F5DE6D-1A11-4BF4-AA72-E0544B95CDF1}"/>
                </a:ext>
              </a:extLst>
            </p:cNvPr>
            <p:cNvSpPr txBox="1"/>
            <p:nvPr/>
          </p:nvSpPr>
          <p:spPr>
            <a:xfrm>
              <a:off x="1153886" y="2534768"/>
              <a:ext cx="1426028" cy="505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Connector: Elbow 2">
              <a:extLst>
                <a:ext uri="{FF2B5EF4-FFF2-40B4-BE49-F238E27FC236}">
                  <a16:creationId xmlns="" xmlns:a16="http://schemas.microsoft.com/office/drawing/2014/main" id="{3A2930CB-AC99-45FF-8A48-381EE196F787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2579914" y="2787754"/>
              <a:ext cx="1273629" cy="32556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51E51F1-1271-4E9C-93DF-750DEDC4ABD4}"/>
              </a:ext>
            </a:extLst>
          </p:cNvPr>
          <p:cNvGrpSpPr/>
          <p:nvPr/>
        </p:nvGrpSpPr>
        <p:grpSpPr>
          <a:xfrm>
            <a:off x="474156" y="3300785"/>
            <a:ext cx="2650044" cy="737815"/>
            <a:chOff x="474156" y="3300785"/>
            <a:chExt cx="2650044" cy="73781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5EC6BEF-6D52-4E14-A961-67DFFBBE1584}"/>
                </a:ext>
              </a:extLst>
            </p:cNvPr>
            <p:cNvSpPr txBox="1"/>
            <p:nvPr/>
          </p:nvSpPr>
          <p:spPr>
            <a:xfrm>
              <a:off x="474156" y="3300785"/>
              <a:ext cx="1332874" cy="50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đèn</a:t>
              </a:r>
              <a:endParaRPr lang="en-US" sz="2400" dirty="0"/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="" xmlns:a16="http://schemas.microsoft.com/office/drawing/2014/main" id="{B1AD010F-26C8-4C5C-A4E7-D986698C6302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807030" y="3552810"/>
              <a:ext cx="1317170" cy="48579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B845402-C42F-46AB-AC86-B297FC144404}"/>
              </a:ext>
            </a:extLst>
          </p:cNvPr>
          <p:cNvGrpSpPr/>
          <p:nvPr/>
        </p:nvGrpSpPr>
        <p:grpSpPr>
          <a:xfrm>
            <a:off x="255413" y="5198260"/>
            <a:ext cx="3598130" cy="504049"/>
            <a:chOff x="255413" y="5198260"/>
            <a:chExt cx="3598130" cy="50404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08E007F-0557-4AE2-8A3D-319F85173B5A}"/>
                </a:ext>
              </a:extLst>
            </p:cNvPr>
            <p:cNvSpPr txBox="1"/>
            <p:nvPr/>
          </p:nvSpPr>
          <p:spPr>
            <a:xfrm>
              <a:off x="255413" y="5198260"/>
              <a:ext cx="1551617" cy="50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Dây nguồn</a:t>
              </a:r>
              <a:endParaRPr lang="en-US" sz="240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5F87AB94-E722-4306-9DB5-3B52DD7941B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807030" y="5450285"/>
              <a:ext cx="2046513" cy="440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59077F9-91CC-4C6D-8C3D-C6D723D735F8}"/>
              </a:ext>
            </a:extLst>
          </p:cNvPr>
          <p:cNvGrpSpPr/>
          <p:nvPr/>
        </p:nvGrpSpPr>
        <p:grpSpPr>
          <a:xfrm>
            <a:off x="7173686" y="2524201"/>
            <a:ext cx="3083905" cy="504049"/>
            <a:chOff x="7173686" y="2524201"/>
            <a:chExt cx="3083905" cy="50404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295A14D-EB32-4400-BFD3-56F41ADD889E}"/>
                </a:ext>
              </a:extLst>
            </p:cNvPr>
            <p:cNvSpPr txBox="1"/>
            <p:nvPr/>
          </p:nvSpPr>
          <p:spPr>
            <a:xfrm>
              <a:off x="8794089" y="2524201"/>
              <a:ext cx="1463502" cy="50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Bóng đèn</a:t>
              </a:r>
              <a:endParaRPr lang="en-US" sz="24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5ACA75B2-B545-444D-96A4-FEE30402E917}"/>
                </a:ext>
              </a:extLst>
            </p:cNvPr>
            <p:cNvCxnSpPr>
              <a:stCxn id="18" idx="1"/>
            </p:cNvCxnSpPr>
            <p:nvPr/>
          </p:nvCxnSpPr>
          <p:spPr>
            <a:xfrm flipH="1" flipV="1">
              <a:off x="7173686" y="2755096"/>
              <a:ext cx="1620403" cy="2113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DDC5A71-F89F-4D79-B39E-C6A726BB04EC}"/>
              </a:ext>
            </a:extLst>
          </p:cNvPr>
          <p:cNvGrpSpPr/>
          <p:nvPr/>
        </p:nvGrpSpPr>
        <p:grpSpPr>
          <a:xfrm>
            <a:off x="7983887" y="4038600"/>
            <a:ext cx="3083905" cy="504049"/>
            <a:chOff x="7173686" y="2524201"/>
            <a:chExt cx="3083905" cy="50404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36660AC-D4FB-4C50-8EA6-E3E3AB223C5C}"/>
                </a:ext>
              </a:extLst>
            </p:cNvPr>
            <p:cNvSpPr txBox="1"/>
            <p:nvPr/>
          </p:nvSpPr>
          <p:spPr>
            <a:xfrm>
              <a:off x="8794089" y="2524201"/>
              <a:ext cx="1463502" cy="50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400" dirty="0">
                  <a:latin typeface="Times New Roman" panose="02020603050405020304" pitchFamily="18" charset="0"/>
                </a:rPr>
                <a:t>Đế đèn</a:t>
              </a:r>
              <a:endParaRPr lang="en-US" sz="24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3491C310-08A2-4413-A00E-BB6510FEFE28}"/>
                </a:ext>
              </a:extLst>
            </p:cNvPr>
            <p:cNvCxnSpPr>
              <a:stCxn id="23" idx="1"/>
            </p:cNvCxnSpPr>
            <p:nvPr/>
          </p:nvCxnSpPr>
          <p:spPr>
            <a:xfrm flipH="1" flipV="1">
              <a:off x="7173686" y="2755096"/>
              <a:ext cx="1620403" cy="2113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01C3D73-FEB0-44FB-A7BD-9072BE1C5F8B}"/>
              </a:ext>
            </a:extLst>
          </p:cNvPr>
          <p:cNvGrpSpPr/>
          <p:nvPr/>
        </p:nvGrpSpPr>
        <p:grpSpPr>
          <a:xfrm>
            <a:off x="7173686" y="5144386"/>
            <a:ext cx="3083905" cy="504049"/>
            <a:chOff x="7173686" y="2524201"/>
            <a:chExt cx="3083905" cy="50404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FA9B2A2-DF59-42FC-893F-F04FA2ABE200}"/>
                </a:ext>
              </a:extLst>
            </p:cNvPr>
            <p:cNvSpPr txBox="1"/>
            <p:nvPr/>
          </p:nvSpPr>
          <p:spPr>
            <a:xfrm>
              <a:off x="8794089" y="2524201"/>
              <a:ext cx="1463502" cy="50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400" dirty="0">
                  <a:latin typeface="Times New Roman" panose="02020603050405020304" pitchFamily="18" charset="0"/>
                </a:rPr>
                <a:t>Công tắc</a:t>
              </a:r>
              <a:endParaRPr lang="en-US" sz="2400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75550AB3-409F-46B1-8FF6-6D4838828C2A}"/>
                </a:ext>
              </a:extLst>
            </p:cNvPr>
            <p:cNvCxnSpPr>
              <a:stCxn id="26" idx="1"/>
            </p:cNvCxnSpPr>
            <p:nvPr/>
          </p:nvCxnSpPr>
          <p:spPr>
            <a:xfrm flipH="1" flipV="1">
              <a:off x="7173686" y="2755096"/>
              <a:ext cx="1620403" cy="2113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22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99984" y="27035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một số bộ phận chính của đèn học.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365AFDA-3021-422D-AD67-752E4123618D}"/>
              </a:ext>
            </a:extLst>
          </p:cNvPr>
          <p:cNvPicPr/>
          <p:nvPr/>
        </p:nvPicPr>
        <p:blipFill>
          <a:blip r:embed="rId4"/>
          <a:srcRect l="70395" t="53585" r="15351" b="14838"/>
          <a:stretch>
            <a:fillRect/>
          </a:stretch>
        </p:blipFill>
        <p:spPr>
          <a:xfrm>
            <a:off x="501909" y="5819777"/>
            <a:ext cx="784800" cy="989382"/>
          </a:xfrm>
          <a:custGeom>
            <a:avLst/>
            <a:gdLst>
              <a:gd name="connsiteX0" fmla="*/ 353786 w 707572"/>
              <a:gd name="connsiteY0" fmla="*/ 0 h 1325910"/>
              <a:gd name="connsiteX1" fmla="*/ 707572 w 707572"/>
              <a:gd name="connsiteY1" fmla="*/ 662955 h 1325910"/>
              <a:gd name="connsiteX2" fmla="*/ 353786 w 707572"/>
              <a:gd name="connsiteY2" fmla="*/ 1325910 h 1325910"/>
              <a:gd name="connsiteX3" fmla="*/ 0 w 707572"/>
              <a:gd name="connsiteY3" fmla="*/ 662955 h 1325910"/>
              <a:gd name="connsiteX4" fmla="*/ 353786 w 707572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25910">
                <a:moveTo>
                  <a:pt x="353786" y="0"/>
                </a:moveTo>
                <a:cubicBezTo>
                  <a:pt x="549177" y="0"/>
                  <a:pt x="707572" y="296815"/>
                  <a:pt x="707572" y="662955"/>
                </a:cubicBezTo>
                <a:cubicBezTo>
                  <a:pt x="707572" y="1029095"/>
                  <a:pt x="549177" y="1325910"/>
                  <a:pt x="353786" y="1325910"/>
                </a:cubicBezTo>
                <a:cubicBezTo>
                  <a:pt x="158395" y="1325910"/>
                  <a:pt x="0" y="1029095"/>
                  <a:pt x="0" y="662955"/>
                </a:cubicBezTo>
                <a:cubicBezTo>
                  <a:pt x="0" y="296815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F90A16C-3B21-4209-BF91-B8A73F855FA1}"/>
              </a:ext>
            </a:extLst>
          </p:cNvPr>
          <p:cNvPicPr/>
          <p:nvPr/>
        </p:nvPicPr>
        <p:blipFill>
          <a:blip r:embed="rId4"/>
          <a:srcRect l="15121" t="3720" r="69528" b="63131"/>
          <a:stretch>
            <a:fillRect/>
          </a:stretch>
        </p:blipFill>
        <p:spPr>
          <a:xfrm>
            <a:off x="403162" y="682855"/>
            <a:ext cx="676808" cy="999620"/>
          </a:xfrm>
          <a:custGeom>
            <a:avLst/>
            <a:gdLst>
              <a:gd name="connsiteX0" fmla="*/ 381000 w 762000"/>
              <a:gd name="connsiteY0" fmla="*/ 0 h 1391906"/>
              <a:gd name="connsiteX1" fmla="*/ 762000 w 762000"/>
              <a:gd name="connsiteY1" fmla="*/ 695953 h 1391906"/>
              <a:gd name="connsiteX2" fmla="*/ 381000 w 762000"/>
              <a:gd name="connsiteY2" fmla="*/ 1391906 h 1391906"/>
              <a:gd name="connsiteX3" fmla="*/ 0 w 762000"/>
              <a:gd name="connsiteY3" fmla="*/ 695953 h 1391906"/>
              <a:gd name="connsiteX4" fmla="*/ 381000 w 762000"/>
              <a:gd name="connsiteY4" fmla="*/ 0 h 1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391906">
                <a:moveTo>
                  <a:pt x="381000" y="0"/>
                </a:moveTo>
                <a:cubicBezTo>
                  <a:pt x="591420" y="0"/>
                  <a:pt x="762000" y="311589"/>
                  <a:pt x="762000" y="695953"/>
                </a:cubicBezTo>
                <a:cubicBezTo>
                  <a:pt x="762000" y="1080317"/>
                  <a:pt x="591420" y="1391906"/>
                  <a:pt x="381000" y="1391906"/>
                </a:cubicBezTo>
                <a:cubicBezTo>
                  <a:pt x="170580" y="1391906"/>
                  <a:pt x="0" y="1080317"/>
                  <a:pt x="0" y="695953"/>
                </a:cubicBezTo>
                <a:cubicBezTo>
                  <a:pt x="0" y="311589"/>
                  <a:pt x="170580" y="0"/>
                  <a:pt x="381000" y="0"/>
                </a:cubicBezTo>
                <a:close/>
              </a:path>
            </a:pathLst>
          </a:custGeom>
          <a:ln w="28575">
            <a:solidFill>
              <a:srgbClr val="0E73B7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526DE09-1D48-44BF-87B4-3B44F4FF0ECD}"/>
              </a:ext>
            </a:extLst>
          </p:cNvPr>
          <p:cNvSpPr txBox="1"/>
          <p:nvPr/>
        </p:nvSpPr>
        <p:spPr>
          <a:xfrm>
            <a:off x="1286709" y="902036"/>
            <a:ext cx="11592031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Bảo vệ bóng đèn, tập chung  ánh sáng và chống mỏi mắt</a:t>
            </a:r>
            <a:endParaRPr lang="en-US" sz="2400" dirty="0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AB3700E-3067-49A3-BB26-B3227D2DB697}"/>
              </a:ext>
            </a:extLst>
          </p:cNvPr>
          <p:cNvPicPr/>
          <p:nvPr/>
        </p:nvPicPr>
        <p:blipFill>
          <a:blip r:embed="rId4"/>
          <a:srcRect l="1535" t="29033" r="84211" b="39598"/>
          <a:stretch>
            <a:fillRect/>
          </a:stretch>
        </p:blipFill>
        <p:spPr>
          <a:xfrm>
            <a:off x="403162" y="1711498"/>
            <a:ext cx="772886" cy="999620"/>
          </a:xfrm>
          <a:custGeom>
            <a:avLst/>
            <a:gdLst>
              <a:gd name="connsiteX0" fmla="*/ 353786 w 707572"/>
              <a:gd name="connsiteY0" fmla="*/ 0 h 1317172"/>
              <a:gd name="connsiteX1" fmla="*/ 707572 w 707572"/>
              <a:gd name="connsiteY1" fmla="*/ 658586 h 1317172"/>
              <a:gd name="connsiteX2" fmla="*/ 353786 w 707572"/>
              <a:gd name="connsiteY2" fmla="*/ 1317172 h 1317172"/>
              <a:gd name="connsiteX3" fmla="*/ 0 w 707572"/>
              <a:gd name="connsiteY3" fmla="*/ 658586 h 1317172"/>
              <a:gd name="connsiteX4" fmla="*/ 353786 w 707572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17172">
                <a:moveTo>
                  <a:pt x="353786" y="0"/>
                </a:moveTo>
                <a:cubicBezTo>
                  <a:pt x="549177" y="0"/>
                  <a:pt x="707572" y="294859"/>
                  <a:pt x="707572" y="658586"/>
                </a:cubicBezTo>
                <a:cubicBezTo>
                  <a:pt x="707572" y="1022313"/>
                  <a:pt x="549177" y="1317172"/>
                  <a:pt x="353786" y="1317172"/>
                </a:cubicBezTo>
                <a:cubicBezTo>
                  <a:pt x="158395" y="1317172"/>
                  <a:pt x="0" y="1022313"/>
                  <a:pt x="0" y="658586"/>
                </a:cubicBezTo>
                <a:cubicBezTo>
                  <a:pt x="0" y="294859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5AF8400-BBD4-4F2A-A8AA-BEB7643E7673}"/>
              </a:ext>
            </a:extLst>
          </p:cNvPr>
          <p:cNvPicPr/>
          <p:nvPr/>
        </p:nvPicPr>
        <p:blipFill>
          <a:blip r:embed="rId4"/>
          <a:srcRect l="15351" t="52424" r="53728" b="608"/>
          <a:stretch>
            <a:fillRect/>
          </a:stretch>
        </p:blipFill>
        <p:spPr>
          <a:xfrm>
            <a:off x="299984" y="2762320"/>
            <a:ext cx="887354" cy="999620"/>
          </a:xfrm>
          <a:custGeom>
            <a:avLst/>
            <a:gdLst>
              <a:gd name="connsiteX0" fmla="*/ 0 w 1534886"/>
              <a:gd name="connsiteY0" fmla="*/ 0 h 1972180"/>
              <a:gd name="connsiteX1" fmla="*/ 1534886 w 1534886"/>
              <a:gd name="connsiteY1" fmla="*/ 0 h 1972180"/>
              <a:gd name="connsiteX2" fmla="*/ 1534886 w 1534886"/>
              <a:gd name="connsiteY2" fmla="*/ 1972180 h 1972180"/>
              <a:gd name="connsiteX3" fmla="*/ 0 w 1534886"/>
              <a:gd name="connsiteY3" fmla="*/ 1972180 h 19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86" h="1972180">
                <a:moveTo>
                  <a:pt x="0" y="0"/>
                </a:moveTo>
                <a:lnTo>
                  <a:pt x="1534886" y="0"/>
                </a:lnTo>
                <a:lnTo>
                  <a:pt x="1534886" y="1972180"/>
                </a:lnTo>
                <a:lnTo>
                  <a:pt x="0" y="197218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D99FA01-D2C1-48DE-B664-EFF5BE56ADBA}"/>
              </a:ext>
            </a:extLst>
          </p:cNvPr>
          <p:cNvPicPr/>
          <p:nvPr/>
        </p:nvPicPr>
        <p:blipFill>
          <a:blip r:embed="rId4"/>
          <a:srcRect l="69518" t="4119" r="14912" b="64303"/>
          <a:stretch>
            <a:fillRect/>
          </a:stretch>
        </p:blipFill>
        <p:spPr>
          <a:xfrm>
            <a:off x="403162" y="3810592"/>
            <a:ext cx="856590" cy="1037087"/>
          </a:xfrm>
          <a:custGeom>
            <a:avLst/>
            <a:gdLst>
              <a:gd name="connsiteX0" fmla="*/ 386443 w 772886"/>
              <a:gd name="connsiteY0" fmla="*/ 0 h 1325910"/>
              <a:gd name="connsiteX1" fmla="*/ 772886 w 772886"/>
              <a:gd name="connsiteY1" fmla="*/ 662955 h 1325910"/>
              <a:gd name="connsiteX2" fmla="*/ 386443 w 772886"/>
              <a:gd name="connsiteY2" fmla="*/ 1325910 h 1325910"/>
              <a:gd name="connsiteX3" fmla="*/ 0 w 772886"/>
              <a:gd name="connsiteY3" fmla="*/ 662955 h 1325910"/>
              <a:gd name="connsiteX4" fmla="*/ 386443 w 772886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86" h="1325910">
                <a:moveTo>
                  <a:pt x="386443" y="0"/>
                </a:moveTo>
                <a:cubicBezTo>
                  <a:pt x="599870" y="0"/>
                  <a:pt x="772886" y="296815"/>
                  <a:pt x="772886" y="662955"/>
                </a:cubicBezTo>
                <a:cubicBezTo>
                  <a:pt x="772886" y="1029095"/>
                  <a:pt x="599870" y="1325910"/>
                  <a:pt x="386443" y="1325910"/>
                </a:cubicBezTo>
                <a:cubicBezTo>
                  <a:pt x="173016" y="1325910"/>
                  <a:pt x="0" y="1029095"/>
                  <a:pt x="0" y="662955"/>
                </a:cubicBezTo>
                <a:cubicBezTo>
                  <a:pt x="0" y="296815"/>
                  <a:pt x="173016" y="0"/>
                  <a:pt x="386443" y="0"/>
                </a:cubicBez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602350F-5051-49A7-A26C-E98079AAD83A}"/>
              </a:ext>
            </a:extLst>
          </p:cNvPr>
          <p:cNvPicPr/>
          <p:nvPr/>
        </p:nvPicPr>
        <p:blipFill>
          <a:blip r:embed="rId4"/>
          <a:srcRect l="84649" t="28378" r="1535" b="40044"/>
          <a:stretch>
            <a:fillRect/>
          </a:stretch>
        </p:blipFill>
        <p:spPr>
          <a:xfrm>
            <a:off x="479766" y="4897629"/>
            <a:ext cx="707572" cy="895103"/>
          </a:xfrm>
          <a:custGeom>
            <a:avLst/>
            <a:gdLst>
              <a:gd name="connsiteX0" fmla="*/ 342900 w 685800"/>
              <a:gd name="connsiteY0" fmla="*/ 0 h 1325910"/>
              <a:gd name="connsiteX1" fmla="*/ 685800 w 685800"/>
              <a:gd name="connsiteY1" fmla="*/ 662955 h 1325910"/>
              <a:gd name="connsiteX2" fmla="*/ 342900 w 685800"/>
              <a:gd name="connsiteY2" fmla="*/ 1325910 h 1325910"/>
              <a:gd name="connsiteX3" fmla="*/ 0 w 685800"/>
              <a:gd name="connsiteY3" fmla="*/ 662955 h 1325910"/>
              <a:gd name="connsiteX4" fmla="*/ 342900 w 685800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25910">
                <a:moveTo>
                  <a:pt x="342900" y="0"/>
                </a:moveTo>
                <a:cubicBezTo>
                  <a:pt x="532278" y="0"/>
                  <a:pt x="685800" y="296815"/>
                  <a:pt x="685800" y="662955"/>
                </a:cubicBezTo>
                <a:cubicBezTo>
                  <a:pt x="685800" y="1029095"/>
                  <a:pt x="532278" y="1325910"/>
                  <a:pt x="342900" y="1325910"/>
                </a:cubicBezTo>
                <a:cubicBezTo>
                  <a:pt x="153522" y="1325910"/>
                  <a:pt x="0" y="1029095"/>
                  <a:pt x="0" y="662955"/>
                </a:cubicBezTo>
                <a:cubicBezTo>
                  <a:pt x="0" y="296815"/>
                  <a:pt x="153522" y="0"/>
                  <a:pt x="342900" y="0"/>
                </a:cubicBezTo>
                <a:close/>
              </a:path>
            </a:pathLst>
          </a:custGeom>
          <a:ln w="28575">
            <a:solidFill>
              <a:srgbClr val="E43230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9E39620-57C2-4404-B53E-91B0BBD578B1}"/>
              </a:ext>
            </a:extLst>
          </p:cNvPr>
          <p:cNvSpPr txBox="1"/>
          <p:nvPr/>
        </p:nvSpPr>
        <p:spPr>
          <a:xfrm>
            <a:off x="1428827" y="3113603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952652B-40D4-4F28-9A3A-80CA3C351734}"/>
              </a:ext>
            </a:extLst>
          </p:cNvPr>
          <p:cNvSpPr txBox="1"/>
          <p:nvPr/>
        </p:nvSpPr>
        <p:spPr>
          <a:xfrm>
            <a:off x="1515836" y="4152028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CEB4925-3CCF-48AA-9F06-163DE0259660}"/>
              </a:ext>
            </a:extLst>
          </p:cNvPr>
          <p:cNvSpPr txBox="1"/>
          <p:nvPr/>
        </p:nvSpPr>
        <p:spPr>
          <a:xfrm>
            <a:off x="1286709" y="2075178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001B146-0EA0-48F9-9A27-D5093AEAAB40}"/>
              </a:ext>
            </a:extLst>
          </p:cNvPr>
          <p:cNvSpPr txBox="1"/>
          <p:nvPr/>
        </p:nvSpPr>
        <p:spPr>
          <a:xfrm>
            <a:off x="1515836" y="5955964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47914AE-6861-4EF3-ABCE-A8DD75D1573A}"/>
              </a:ext>
            </a:extLst>
          </p:cNvPr>
          <p:cNvSpPr txBox="1"/>
          <p:nvPr/>
        </p:nvSpPr>
        <p:spPr>
          <a:xfrm>
            <a:off x="1456042" y="5229227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8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46" grpId="0"/>
      <p:bldP spid="48" grpId="0"/>
      <p:bldP spid="50" grpId="0"/>
      <p:bldP spid="52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99984" y="27035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một số bộ phận chính của đèn học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365AFDA-3021-422D-AD67-752E4123618D}"/>
              </a:ext>
            </a:extLst>
          </p:cNvPr>
          <p:cNvPicPr/>
          <p:nvPr/>
        </p:nvPicPr>
        <p:blipFill>
          <a:blip r:embed="rId4"/>
          <a:srcRect l="70395" t="53585" r="15351" b="14838"/>
          <a:stretch>
            <a:fillRect/>
          </a:stretch>
        </p:blipFill>
        <p:spPr>
          <a:xfrm>
            <a:off x="364808" y="5542597"/>
            <a:ext cx="784800" cy="989382"/>
          </a:xfrm>
          <a:custGeom>
            <a:avLst/>
            <a:gdLst>
              <a:gd name="connsiteX0" fmla="*/ 353786 w 707572"/>
              <a:gd name="connsiteY0" fmla="*/ 0 h 1325910"/>
              <a:gd name="connsiteX1" fmla="*/ 707572 w 707572"/>
              <a:gd name="connsiteY1" fmla="*/ 662955 h 1325910"/>
              <a:gd name="connsiteX2" fmla="*/ 353786 w 707572"/>
              <a:gd name="connsiteY2" fmla="*/ 1325910 h 1325910"/>
              <a:gd name="connsiteX3" fmla="*/ 0 w 707572"/>
              <a:gd name="connsiteY3" fmla="*/ 662955 h 1325910"/>
              <a:gd name="connsiteX4" fmla="*/ 353786 w 707572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25910">
                <a:moveTo>
                  <a:pt x="353786" y="0"/>
                </a:moveTo>
                <a:cubicBezTo>
                  <a:pt x="549177" y="0"/>
                  <a:pt x="707572" y="296815"/>
                  <a:pt x="707572" y="662955"/>
                </a:cubicBezTo>
                <a:cubicBezTo>
                  <a:pt x="707572" y="1029095"/>
                  <a:pt x="549177" y="1325910"/>
                  <a:pt x="353786" y="1325910"/>
                </a:cubicBezTo>
                <a:cubicBezTo>
                  <a:pt x="158395" y="1325910"/>
                  <a:pt x="0" y="1029095"/>
                  <a:pt x="0" y="662955"/>
                </a:cubicBezTo>
                <a:cubicBezTo>
                  <a:pt x="0" y="296815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F90A16C-3B21-4209-BF91-B8A73F855FA1}"/>
              </a:ext>
            </a:extLst>
          </p:cNvPr>
          <p:cNvPicPr/>
          <p:nvPr/>
        </p:nvPicPr>
        <p:blipFill>
          <a:blip r:embed="rId4"/>
          <a:srcRect l="15121" t="3720" r="69528" b="63131"/>
          <a:stretch>
            <a:fillRect/>
          </a:stretch>
        </p:blipFill>
        <p:spPr>
          <a:xfrm>
            <a:off x="280452" y="734701"/>
            <a:ext cx="676808" cy="999620"/>
          </a:xfrm>
          <a:custGeom>
            <a:avLst/>
            <a:gdLst>
              <a:gd name="connsiteX0" fmla="*/ 381000 w 762000"/>
              <a:gd name="connsiteY0" fmla="*/ 0 h 1391906"/>
              <a:gd name="connsiteX1" fmla="*/ 762000 w 762000"/>
              <a:gd name="connsiteY1" fmla="*/ 695953 h 1391906"/>
              <a:gd name="connsiteX2" fmla="*/ 381000 w 762000"/>
              <a:gd name="connsiteY2" fmla="*/ 1391906 h 1391906"/>
              <a:gd name="connsiteX3" fmla="*/ 0 w 762000"/>
              <a:gd name="connsiteY3" fmla="*/ 695953 h 1391906"/>
              <a:gd name="connsiteX4" fmla="*/ 381000 w 762000"/>
              <a:gd name="connsiteY4" fmla="*/ 0 h 1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391906">
                <a:moveTo>
                  <a:pt x="381000" y="0"/>
                </a:moveTo>
                <a:cubicBezTo>
                  <a:pt x="591420" y="0"/>
                  <a:pt x="762000" y="311589"/>
                  <a:pt x="762000" y="695953"/>
                </a:cubicBezTo>
                <a:cubicBezTo>
                  <a:pt x="762000" y="1080317"/>
                  <a:pt x="591420" y="1391906"/>
                  <a:pt x="381000" y="1391906"/>
                </a:cubicBezTo>
                <a:cubicBezTo>
                  <a:pt x="170580" y="1391906"/>
                  <a:pt x="0" y="1080317"/>
                  <a:pt x="0" y="695953"/>
                </a:cubicBezTo>
                <a:cubicBezTo>
                  <a:pt x="0" y="311589"/>
                  <a:pt x="170580" y="0"/>
                  <a:pt x="381000" y="0"/>
                </a:cubicBezTo>
                <a:close/>
              </a:path>
            </a:pathLst>
          </a:custGeom>
          <a:ln w="28575">
            <a:solidFill>
              <a:srgbClr val="0E73B7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526DE09-1D48-44BF-87B4-3B44F4FF0ECD}"/>
              </a:ext>
            </a:extLst>
          </p:cNvPr>
          <p:cNvSpPr txBox="1"/>
          <p:nvPr/>
        </p:nvSpPr>
        <p:spPr>
          <a:xfrm>
            <a:off x="1137042" y="1734321"/>
            <a:ext cx="8518587" cy="366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học thường có 6 bộ phận chính, trong đó bóng đèn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nguồn phát ra ánh sáng, chụp đèn giúp bảovệ bóng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đèn, tập trung ánh sáng và chống mỏi mắt, côngtắc đèn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bật và tắt đèn, thân đèn giúp điều chỉnh độ cao và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chiếu sáng của đèn, đế đèn giúp giữ cho đèn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đúng vững, dây nguồn nối đèn học với nguồn điện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đèn hoạt 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AB3700E-3067-49A3-BB26-B3227D2DB697}"/>
              </a:ext>
            </a:extLst>
          </p:cNvPr>
          <p:cNvPicPr/>
          <p:nvPr/>
        </p:nvPicPr>
        <p:blipFill>
          <a:blip r:embed="rId4"/>
          <a:srcRect l="1535" t="29033" r="84211" b="39598"/>
          <a:stretch>
            <a:fillRect/>
          </a:stretch>
        </p:blipFill>
        <p:spPr>
          <a:xfrm>
            <a:off x="9732623" y="853784"/>
            <a:ext cx="772886" cy="999620"/>
          </a:xfrm>
          <a:custGeom>
            <a:avLst/>
            <a:gdLst>
              <a:gd name="connsiteX0" fmla="*/ 353786 w 707572"/>
              <a:gd name="connsiteY0" fmla="*/ 0 h 1317172"/>
              <a:gd name="connsiteX1" fmla="*/ 707572 w 707572"/>
              <a:gd name="connsiteY1" fmla="*/ 658586 h 1317172"/>
              <a:gd name="connsiteX2" fmla="*/ 353786 w 707572"/>
              <a:gd name="connsiteY2" fmla="*/ 1317172 h 1317172"/>
              <a:gd name="connsiteX3" fmla="*/ 0 w 707572"/>
              <a:gd name="connsiteY3" fmla="*/ 658586 h 1317172"/>
              <a:gd name="connsiteX4" fmla="*/ 353786 w 707572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17172">
                <a:moveTo>
                  <a:pt x="353786" y="0"/>
                </a:moveTo>
                <a:cubicBezTo>
                  <a:pt x="549177" y="0"/>
                  <a:pt x="707572" y="294859"/>
                  <a:pt x="707572" y="658586"/>
                </a:cubicBezTo>
                <a:cubicBezTo>
                  <a:pt x="707572" y="1022313"/>
                  <a:pt x="549177" y="1317172"/>
                  <a:pt x="353786" y="1317172"/>
                </a:cubicBezTo>
                <a:cubicBezTo>
                  <a:pt x="158395" y="1317172"/>
                  <a:pt x="0" y="1022313"/>
                  <a:pt x="0" y="658586"/>
                </a:cubicBezTo>
                <a:cubicBezTo>
                  <a:pt x="0" y="294859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5AF8400-BBD4-4F2A-A8AA-BEB7643E7673}"/>
              </a:ext>
            </a:extLst>
          </p:cNvPr>
          <p:cNvPicPr/>
          <p:nvPr/>
        </p:nvPicPr>
        <p:blipFill>
          <a:blip r:embed="rId4"/>
          <a:srcRect l="15351" t="52424" r="53728" b="608"/>
          <a:stretch>
            <a:fillRect/>
          </a:stretch>
        </p:blipFill>
        <p:spPr>
          <a:xfrm>
            <a:off x="10165163" y="2991257"/>
            <a:ext cx="887354" cy="999620"/>
          </a:xfrm>
          <a:custGeom>
            <a:avLst/>
            <a:gdLst>
              <a:gd name="connsiteX0" fmla="*/ 0 w 1534886"/>
              <a:gd name="connsiteY0" fmla="*/ 0 h 1972180"/>
              <a:gd name="connsiteX1" fmla="*/ 1534886 w 1534886"/>
              <a:gd name="connsiteY1" fmla="*/ 0 h 1972180"/>
              <a:gd name="connsiteX2" fmla="*/ 1534886 w 1534886"/>
              <a:gd name="connsiteY2" fmla="*/ 1972180 h 1972180"/>
              <a:gd name="connsiteX3" fmla="*/ 0 w 1534886"/>
              <a:gd name="connsiteY3" fmla="*/ 1972180 h 19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86" h="1972180">
                <a:moveTo>
                  <a:pt x="0" y="0"/>
                </a:moveTo>
                <a:lnTo>
                  <a:pt x="1534886" y="0"/>
                </a:lnTo>
                <a:lnTo>
                  <a:pt x="1534886" y="1972180"/>
                </a:lnTo>
                <a:lnTo>
                  <a:pt x="0" y="197218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D99FA01-D2C1-48DE-B664-EFF5BE56ADBA}"/>
              </a:ext>
            </a:extLst>
          </p:cNvPr>
          <p:cNvPicPr/>
          <p:nvPr/>
        </p:nvPicPr>
        <p:blipFill>
          <a:blip r:embed="rId4"/>
          <a:srcRect l="69518" t="4119" r="14912" b="64303"/>
          <a:stretch>
            <a:fillRect/>
          </a:stretch>
        </p:blipFill>
        <p:spPr>
          <a:xfrm>
            <a:off x="280452" y="2991257"/>
            <a:ext cx="856590" cy="1037087"/>
          </a:xfrm>
          <a:custGeom>
            <a:avLst/>
            <a:gdLst>
              <a:gd name="connsiteX0" fmla="*/ 386443 w 772886"/>
              <a:gd name="connsiteY0" fmla="*/ 0 h 1325910"/>
              <a:gd name="connsiteX1" fmla="*/ 772886 w 772886"/>
              <a:gd name="connsiteY1" fmla="*/ 662955 h 1325910"/>
              <a:gd name="connsiteX2" fmla="*/ 386443 w 772886"/>
              <a:gd name="connsiteY2" fmla="*/ 1325910 h 1325910"/>
              <a:gd name="connsiteX3" fmla="*/ 0 w 772886"/>
              <a:gd name="connsiteY3" fmla="*/ 662955 h 1325910"/>
              <a:gd name="connsiteX4" fmla="*/ 386443 w 772886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86" h="1325910">
                <a:moveTo>
                  <a:pt x="386443" y="0"/>
                </a:moveTo>
                <a:cubicBezTo>
                  <a:pt x="599870" y="0"/>
                  <a:pt x="772886" y="296815"/>
                  <a:pt x="772886" y="662955"/>
                </a:cubicBezTo>
                <a:cubicBezTo>
                  <a:pt x="772886" y="1029095"/>
                  <a:pt x="599870" y="1325910"/>
                  <a:pt x="386443" y="1325910"/>
                </a:cubicBezTo>
                <a:cubicBezTo>
                  <a:pt x="173016" y="1325910"/>
                  <a:pt x="0" y="1029095"/>
                  <a:pt x="0" y="662955"/>
                </a:cubicBezTo>
                <a:cubicBezTo>
                  <a:pt x="0" y="296815"/>
                  <a:pt x="173016" y="0"/>
                  <a:pt x="386443" y="0"/>
                </a:cubicBez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602350F-5051-49A7-A26C-E98079AAD83A}"/>
              </a:ext>
            </a:extLst>
          </p:cNvPr>
          <p:cNvPicPr/>
          <p:nvPr/>
        </p:nvPicPr>
        <p:blipFill>
          <a:blip r:embed="rId4"/>
          <a:srcRect l="84649" t="28378" r="1535" b="40044"/>
          <a:stretch>
            <a:fillRect/>
          </a:stretch>
        </p:blipFill>
        <p:spPr>
          <a:xfrm>
            <a:off x="10505509" y="5542597"/>
            <a:ext cx="707572" cy="895103"/>
          </a:xfrm>
          <a:custGeom>
            <a:avLst/>
            <a:gdLst>
              <a:gd name="connsiteX0" fmla="*/ 342900 w 685800"/>
              <a:gd name="connsiteY0" fmla="*/ 0 h 1325910"/>
              <a:gd name="connsiteX1" fmla="*/ 685800 w 685800"/>
              <a:gd name="connsiteY1" fmla="*/ 662955 h 1325910"/>
              <a:gd name="connsiteX2" fmla="*/ 342900 w 685800"/>
              <a:gd name="connsiteY2" fmla="*/ 1325910 h 1325910"/>
              <a:gd name="connsiteX3" fmla="*/ 0 w 685800"/>
              <a:gd name="connsiteY3" fmla="*/ 662955 h 1325910"/>
              <a:gd name="connsiteX4" fmla="*/ 342900 w 685800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25910">
                <a:moveTo>
                  <a:pt x="342900" y="0"/>
                </a:moveTo>
                <a:cubicBezTo>
                  <a:pt x="532278" y="0"/>
                  <a:pt x="685800" y="296815"/>
                  <a:pt x="685800" y="662955"/>
                </a:cubicBezTo>
                <a:cubicBezTo>
                  <a:pt x="685800" y="1029095"/>
                  <a:pt x="532278" y="1325910"/>
                  <a:pt x="342900" y="1325910"/>
                </a:cubicBezTo>
                <a:cubicBezTo>
                  <a:pt x="153522" y="1325910"/>
                  <a:pt x="0" y="1029095"/>
                  <a:pt x="0" y="662955"/>
                </a:cubicBezTo>
                <a:cubicBezTo>
                  <a:pt x="0" y="296815"/>
                  <a:pt x="153522" y="0"/>
                  <a:pt x="342900" y="0"/>
                </a:cubicBezTo>
                <a:close/>
              </a:path>
            </a:pathLst>
          </a:custGeom>
          <a:ln w="28575">
            <a:solidFill>
              <a:srgbClr val="E43230"/>
            </a:solidFill>
          </a:ln>
        </p:spPr>
      </p:pic>
    </p:spTree>
    <p:extLst>
      <p:ext uri="{BB962C8B-B14F-4D97-AF65-F5344CB8AC3E}">
        <p14:creationId xmlns:p14="http://schemas.microsoft.com/office/powerpoint/2010/main" val="1280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69952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r>
              <a:rPr lang="nl-N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365AFDA-3021-422D-AD67-752E4123618D}"/>
              </a:ext>
            </a:extLst>
          </p:cNvPr>
          <p:cNvPicPr/>
          <p:nvPr/>
        </p:nvPicPr>
        <p:blipFill>
          <a:blip r:embed="rId4"/>
          <a:srcRect l="70395" t="53585" r="15351" b="14838"/>
          <a:stretch>
            <a:fillRect/>
          </a:stretch>
        </p:blipFill>
        <p:spPr>
          <a:xfrm>
            <a:off x="4839933" y="1452124"/>
            <a:ext cx="1692165" cy="1878905"/>
          </a:xfrm>
          <a:custGeom>
            <a:avLst/>
            <a:gdLst>
              <a:gd name="connsiteX0" fmla="*/ 353786 w 707572"/>
              <a:gd name="connsiteY0" fmla="*/ 0 h 1325910"/>
              <a:gd name="connsiteX1" fmla="*/ 707572 w 707572"/>
              <a:gd name="connsiteY1" fmla="*/ 662955 h 1325910"/>
              <a:gd name="connsiteX2" fmla="*/ 353786 w 707572"/>
              <a:gd name="connsiteY2" fmla="*/ 1325910 h 1325910"/>
              <a:gd name="connsiteX3" fmla="*/ 0 w 707572"/>
              <a:gd name="connsiteY3" fmla="*/ 662955 h 1325910"/>
              <a:gd name="connsiteX4" fmla="*/ 353786 w 707572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25910">
                <a:moveTo>
                  <a:pt x="353786" y="0"/>
                </a:moveTo>
                <a:cubicBezTo>
                  <a:pt x="549177" y="0"/>
                  <a:pt x="707572" y="296815"/>
                  <a:pt x="707572" y="662955"/>
                </a:cubicBezTo>
                <a:cubicBezTo>
                  <a:pt x="707572" y="1029095"/>
                  <a:pt x="549177" y="1325910"/>
                  <a:pt x="353786" y="1325910"/>
                </a:cubicBezTo>
                <a:cubicBezTo>
                  <a:pt x="158395" y="1325910"/>
                  <a:pt x="0" y="1029095"/>
                  <a:pt x="0" y="662955"/>
                </a:cubicBezTo>
                <a:cubicBezTo>
                  <a:pt x="0" y="296815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F90A16C-3B21-4209-BF91-B8A73F855FA1}"/>
              </a:ext>
            </a:extLst>
          </p:cNvPr>
          <p:cNvPicPr/>
          <p:nvPr/>
        </p:nvPicPr>
        <p:blipFill>
          <a:blip r:embed="rId4"/>
          <a:srcRect l="15121" t="3720" r="69528" b="63131"/>
          <a:stretch>
            <a:fillRect/>
          </a:stretch>
        </p:blipFill>
        <p:spPr>
          <a:xfrm>
            <a:off x="1474777" y="1452119"/>
            <a:ext cx="1692165" cy="1878910"/>
          </a:xfrm>
          <a:custGeom>
            <a:avLst/>
            <a:gdLst>
              <a:gd name="connsiteX0" fmla="*/ 381000 w 762000"/>
              <a:gd name="connsiteY0" fmla="*/ 0 h 1391906"/>
              <a:gd name="connsiteX1" fmla="*/ 762000 w 762000"/>
              <a:gd name="connsiteY1" fmla="*/ 695953 h 1391906"/>
              <a:gd name="connsiteX2" fmla="*/ 381000 w 762000"/>
              <a:gd name="connsiteY2" fmla="*/ 1391906 h 1391906"/>
              <a:gd name="connsiteX3" fmla="*/ 0 w 762000"/>
              <a:gd name="connsiteY3" fmla="*/ 695953 h 1391906"/>
              <a:gd name="connsiteX4" fmla="*/ 381000 w 762000"/>
              <a:gd name="connsiteY4" fmla="*/ 0 h 1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391906">
                <a:moveTo>
                  <a:pt x="381000" y="0"/>
                </a:moveTo>
                <a:cubicBezTo>
                  <a:pt x="591420" y="0"/>
                  <a:pt x="762000" y="311589"/>
                  <a:pt x="762000" y="695953"/>
                </a:cubicBezTo>
                <a:cubicBezTo>
                  <a:pt x="762000" y="1080317"/>
                  <a:pt x="591420" y="1391906"/>
                  <a:pt x="381000" y="1391906"/>
                </a:cubicBezTo>
                <a:cubicBezTo>
                  <a:pt x="170580" y="1391906"/>
                  <a:pt x="0" y="1080317"/>
                  <a:pt x="0" y="695953"/>
                </a:cubicBezTo>
                <a:cubicBezTo>
                  <a:pt x="0" y="311589"/>
                  <a:pt x="170580" y="0"/>
                  <a:pt x="381000" y="0"/>
                </a:cubicBezTo>
                <a:close/>
              </a:path>
            </a:pathLst>
          </a:custGeom>
          <a:ln w="28575">
            <a:solidFill>
              <a:srgbClr val="0E73B7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AB3700E-3067-49A3-BB26-B3227D2DB697}"/>
              </a:ext>
            </a:extLst>
          </p:cNvPr>
          <p:cNvPicPr/>
          <p:nvPr/>
        </p:nvPicPr>
        <p:blipFill>
          <a:blip r:embed="rId4"/>
          <a:srcRect l="1535" t="29033" r="84211" b="39598"/>
          <a:stretch>
            <a:fillRect/>
          </a:stretch>
        </p:blipFill>
        <p:spPr>
          <a:xfrm>
            <a:off x="8066591" y="1564460"/>
            <a:ext cx="1589851" cy="1766569"/>
          </a:xfrm>
          <a:custGeom>
            <a:avLst/>
            <a:gdLst>
              <a:gd name="connsiteX0" fmla="*/ 353786 w 707572"/>
              <a:gd name="connsiteY0" fmla="*/ 0 h 1317172"/>
              <a:gd name="connsiteX1" fmla="*/ 707572 w 707572"/>
              <a:gd name="connsiteY1" fmla="*/ 658586 h 1317172"/>
              <a:gd name="connsiteX2" fmla="*/ 353786 w 707572"/>
              <a:gd name="connsiteY2" fmla="*/ 1317172 h 1317172"/>
              <a:gd name="connsiteX3" fmla="*/ 0 w 707572"/>
              <a:gd name="connsiteY3" fmla="*/ 658586 h 1317172"/>
              <a:gd name="connsiteX4" fmla="*/ 353786 w 707572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17172">
                <a:moveTo>
                  <a:pt x="353786" y="0"/>
                </a:moveTo>
                <a:cubicBezTo>
                  <a:pt x="549177" y="0"/>
                  <a:pt x="707572" y="294859"/>
                  <a:pt x="707572" y="658586"/>
                </a:cubicBezTo>
                <a:cubicBezTo>
                  <a:pt x="707572" y="1022313"/>
                  <a:pt x="549177" y="1317172"/>
                  <a:pt x="353786" y="1317172"/>
                </a:cubicBezTo>
                <a:cubicBezTo>
                  <a:pt x="158395" y="1317172"/>
                  <a:pt x="0" y="1022313"/>
                  <a:pt x="0" y="658586"/>
                </a:cubicBezTo>
                <a:cubicBezTo>
                  <a:pt x="0" y="294859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5AF8400-BBD4-4F2A-A8AA-BEB7643E7673}"/>
              </a:ext>
            </a:extLst>
          </p:cNvPr>
          <p:cNvPicPr/>
          <p:nvPr/>
        </p:nvPicPr>
        <p:blipFill>
          <a:blip r:embed="rId4"/>
          <a:srcRect l="15351" t="52424" r="53728" b="608"/>
          <a:stretch>
            <a:fillRect/>
          </a:stretch>
        </p:blipFill>
        <p:spPr>
          <a:xfrm>
            <a:off x="5123555" y="4273210"/>
            <a:ext cx="1746001" cy="1744028"/>
          </a:xfrm>
          <a:custGeom>
            <a:avLst/>
            <a:gdLst>
              <a:gd name="connsiteX0" fmla="*/ 0 w 1534886"/>
              <a:gd name="connsiteY0" fmla="*/ 0 h 1972180"/>
              <a:gd name="connsiteX1" fmla="*/ 1534886 w 1534886"/>
              <a:gd name="connsiteY1" fmla="*/ 0 h 1972180"/>
              <a:gd name="connsiteX2" fmla="*/ 1534886 w 1534886"/>
              <a:gd name="connsiteY2" fmla="*/ 1972180 h 1972180"/>
              <a:gd name="connsiteX3" fmla="*/ 0 w 1534886"/>
              <a:gd name="connsiteY3" fmla="*/ 1972180 h 19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86" h="1972180">
                <a:moveTo>
                  <a:pt x="0" y="0"/>
                </a:moveTo>
                <a:lnTo>
                  <a:pt x="1534886" y="0"/>
                </a:lnTo>
                <a:lnTo>
                  <a:pt x="1534886" y="1972180"/>
                </a:lnTo>
                <a:lnTo>
                  <a:pt x="0" y="197218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D99FA01-D2C1-48DE-B664-EFF5BE56ADBA}"/>
              </a:ext>
            </a:extLst>
          </p:cNvPr>
          <p:cNvPicPr/>
          <p:nvPr/>
        </p:nvPicPr>
        <p:blipFill>
          <a:blip r:embed="rId4"/>
          <a:srcRect l="69518" t="4119" r="14912" b="64303"/>
          <a:stretch>
            <a:fillRect/>
          </a:stretch>
        </p:blipFill>
        <p:spPr>
          <a:xfrm>
            <a:off x="1474778" y="4273210"/>
            <a:ext cx="1746001" cy="1744028"/>
          </a:xfrm>
          <a:custGeom>
            <a:avLst/>
            <a:gdLst>
              <a:gd name="connsiteX0" fmla="*/ 386443 w 772886"/>
              <a:gd name="connsiteY0" fmla="*/ 0 h 1325910"/>
              <a:gd name="connsiteX1" fmla="*/ 772886 w 772886"/>
              <a:gd name="connsiteY1" fmla="*/ 662955 h 1325910"/>
              <a:gd name="connsiteX2" fmla="*/ 386443 w 772886"/>
              <a:gd name="connsiteY2" fmla="*/ 1325910 h 1325910"/>
              <a:gd name="connsiteX3" fmla="*/ 0 w 772886"/>
              <a:gd name="connsiteY3" fmla="*/ 662955 h 1325910"/>
              <a:gd name="connsiteX4" fmla="*/ 386443 w 772886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86" h="1325910">
                <a:moveTo>
                  <a:pt x="386443" y="0"/>
                </a:moveTo>
                <a:cubicBezTo>
                  <a:pt x="599870" y="0"/>
                  <a:pt x="772886" y="296815"/>
                  <a:pt x="772886" y="662955"/>
                </a:cubicBezTo>
                <a:cubicBezTo>
                  <a:pt x="772886" y="1029095"/>
                  <a:pt x="599870" y="1325910"/>
                  <a:pt x="386443" y="1325910"/>
                </a:cubicBezTo>
                <a:cubicBezTo>
                  <a:pt x="173016" y="1325910"/>
                  <a:pt x="0" y="1029095"/>
                  <a:pt x="0" y="662955"/>
                </a:cubicBezTo>
                <a:cubicBezTo>
                  <a:pt x="0" y="296815"/>
                  <a:pt x="173016" y="0"/>
                  <a:pt x="386443" y="0"/>
                </a:cubicBez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602350F-5051-49A7-A26C-E98079AAD83A}"/>
              </a:ext>
            </a:extLst>
          </p:cNvPr>
          <p:cNvPicPr/>
          <p:nvPr/>
        </p:nvPicPr>
        <p:blipFill>
          <a:blip r:embed="rId4"/>
          <a:srcRect l="84649" t="28378" r="1535" b="40044"/>
          <a:stretch>
            <a:fillRect/>
          </a:stretch>
        </p:blipFill>
        <p:spPr>
          <a:xfrm>
            <a:off x="8621116" y="4251437"/>
            <a:ext cx="1482159" cy="1744028"/>
          </a:xfrm>
          <a:custGeom>
            <a:avLst/>
            <a:gdLst>
              <a:gd name="connsiteX0" fmla="*/ 342900 w 685800"/>
              <a:gd name="connsiteY0" fmla="*/ 0 h 1325910"/>
              <a:gd name="connsiteX1" fmla="*/ 685800 w 685800"/>
              <a:gd name="connsiteY1" fmla="*/ 662955 h 1325910"/>
              <a:gd name="connsiteX2" fmla="*/ 342900 w 685800"/>
              <a:gd name="connsiteY2" fmla="*/ 1325910 h 1325910"/>
              <a:gd name="connsiteX3" fmla="*/ 0 w 685800"/>
              <a:gd name="connsiteY3" fmla="*/ 662955 h 1325910"/>
              <a:gd name="connsiteX4" fmla="*/ 342900 w 685800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25910">
                <a:moveTo>
                  <a:pt x="342900" y="0"/>
                </a:moveTo>
                <a:cubicBezTo>
                  <a:pt x="532278" y="0"/>
                  <a:pt x="685800" y="296815"/>
                  <a:pt x="685800" y="662955"/>
                </a:cubicBezTo>
                <a:cubicBezTo>
                  <a:pt x="685800" y="1029095"/>
                  <a:pt x="532278" y="1325910"/>
                  <a:pt x="342900" y="1325910"/>
                </a:cubicBezTo>
                <a:cubicBezTo>
                  <a:pt x="153522" y="1325910"/>
                  <a:pt x="0" y="1029095"/>
                  <a:pt x="0" y="662955"/>
                </a:cubicBezTo>
                <a:cubicBezTo>
                  <a:pt x="0" y="296815"/>
                  <a:pt x="153522" y="0"/>
                  <a:pt x="342900" y="0"/>
                </a:cubicBezTo>
                <a:close/>
              </a:path>
            </a:pathLst>
          </a:custGeom>
          <a:ln w="28575">
            <a:solidFill>
              <a:srgbClr val="E4323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430FD7-8576-4659-B7BF-942A59463762}"/>
              </a:ext>
            </a:extLst>
          </p:cNvPr>
          <p:cNvSpPr txBox="1"/>
          <p:nvPr/>
        </p:nvSpPr>
        <p:spPr>
          <a:xfrm>
            <a:off x="280452" y="840763"/>
            <a:ext cx="11770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quan sát và nêu tên gọi các bộ phận của đèn học.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A669CF-C418-47B0-B625-37BFC44B5D49}"/>
              </a:ext>
            </a:extLst>
          </p:cNvPr>
          <p:cNvSpPr txBox="1"/>
          <p:nvPr/>
        </p:nvSpPr>
        <p:spPr>
          <a:xfrm>
            <a:off x="5153654" y="34290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2FCBF3-63F9-4801-9077-4ACE0257228D}"/>
              </a:ext>
            </a:extLst>
          </p:cNvPr>
          <p:cNvSpPr txBox="1"/>
          <p:nvPr/>
        </p:nvSpPr>
        <p:spPr>
          <a:xfrm>
            <a:off x="1803492" y="3526972"/>
            <a:ext cx="1568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D0B854-7BA7-448D-869C-CCA2AB9EC1D1}"/>
              </a:ext>
            </a:extLst>
          </p:cNvPr>
          <p:cNvSpPr txBox="1"/>
          <p:nvPr/>
        </p:nvSpPr>
        <p:spPr>
          <a:xfrm>
            <a:off x="5305496" y="6117145"/>
            <a:ext cx="1765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16C6D2-0659-4D9B-911B-62B32A86D82C}"/>
              </a:ext>
            </a:extLst>
          </p:cNvPr>
          <p:cNvSpPr txBox="1"/>
          <p:nvPr/>
        </p:nvSpPr>
        <p:spPr>
          <a:xfrm>
            <a:off x="1643743" y="6209478"/>
            <a:ext cx="1765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7D9F059-4637-41F1-A635-1F6EFE8169D9}"/>
              </a:ext>
            </a:extLst>
          </p:cNvPr>
          <p:cNvSpPr txBox="1"/>
          <p:nvPr/>
        </p:nvSpPr>
        <p:spPr>
          <a:xfrm>
            <a:off x="8401471" y="3526972"/>
            <a:ext cx="158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E195E7-8876-4F52-94D2-40A6F7224C6A}"/>
              </a:ext>
            </a:extLst>
          </p:cNvPr>
          <p:cNvSpPr txBox="1"/>
          <p:nvPr/>
        </p:nvSpPr>
        <p:spPr>
          <a:xfrm>
            <a:off x="8921324" y="6117145"/>
            <a:ext cx="1482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0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/>
      <p:bldP spid="15" grpId="0"/>
      <p:bldP spid="17" grpId="0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99984" y="27035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một số bộ phận chính của đèn học.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365AFDA-3021-422D-AD67-752E4123618D}"/>
              </a:ext>
            </a:extLst>
          </p:cNvPr>
          <p:cNvPicPr/>
          <p:nvPr/>
        </p:nvPicPr>
        <p:blipFill>
          <a:blip r:embed="rId4"/>
          <a:srcRect l="70395" t="53585" r="15351" b="14838"/>
          <a:stretch>
            <a:fillRect/>
          </a:stretch>
        </p:blipFill>
        <p:spPr>
          <a:xfrm>
            <a:off x="364808" y="5542597"/>
            <a:ext cx="784800" cy="989382"/>
          </a:xfrm>
          <a:custGeom>
            <a:avLst/>
            <a:gdLst>
              <a:gd name="connsiteX0" fmla="*/ 353786 w 707572"/>
              <a:gd name="connsiteY0" fmla="*/ 0 h 1325910"/>
              <a:gd name="connsiteX1" fmla="*/ 707572 w 707572"/>
              <a:gd name="connsiteY1" fmla="*/ 662955 h 1325910"/>
              <a:gd name="connsiteX2" fmla="*/ 353786 w 707572"/>
              <a:gd name="connsiteY2" fmla="*/ 1325910 h 1325910"/>
              <a:gd name="connsiteX3" fmla="*/ 0 w 707572"/>
              <a:gd name="connsiteY3" fmla="*/ 662955 h 1325910"/>
              <a:gd name="connsiteX4" fmla="*/ 353786 w 707572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25910">
                <a:moveTo>
                  <a:pt x="353786" y="0"/>
                </a:moveTo>
                <a:cubicBezTo>
                  <a:pt x="549177" y="0"/>
                  <a:pt x="707572" y="296815"/>
                  <a:pt x="707572" y="662955"/>
                </a:cubicBezTo>
                <a:cubicBezTo>
                  <a:pt x="707572" y="1029095"/>
                  <a:pt x="549177" y="1325910"/>
                  <a:pt x="353786" y="1325910"/>
                </a:cubicBezTo>
                <a:cubicBezTo>
                  <a:pt x="158395" y="1325910"/>
                  <a:pt x="0" y="1029095"/>
                  <a:pt x="0" y="662955"/>
                </a:cubicBezTo>
                <a:cubicBezTo>
                  <a:pt x="0" y="296815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F90A16C-3B21-4209-BF91-B8A73F855FA1}"/>
              </a:ext>
            </a:extLst>
          </p:cNvPr>
          <p:cNvPicPr/>
          <p:nvPr/>
        </p:nvPicPr>
        <p:blipFill>
          <a:blip r:embed="rId4"/>
          <a:srcRect l="15121" t="3720" r="69528" b="63131"/>
          <a:stretch>
            <a:fillRect/>
          </a:stretch>
        </p:blipFill>
        <p:spPr>
          <a:xfrm>
            <a:off x="280452" y="734701"/>
            <a:ext cx="676808" cy="999620"/>
          </a:xfrm>
          <a:custGeom>
            <a:avLst/>
            <a:gdLst>
              <a:gd name="connsiteX0" fmla="*/ 381000 w 762000"/>
              <a:gd name="connsiteY0" fmla="*/ 0 h 1391906"/>
              <a:gd name="connsiteX1" fmla="*/ 762000 w 762000"/>
              <a:gd name="connsiteY1" fmla="*/ 695953 h 1391906"/>
              <a:gd name="connsiteX2" fmla="*/ 381000 w 762000"/>
              <a:gd name="connsiteY2" fmla="*/ 1391906 h 1391906"/>
              <a:gd name="connsiteX3" fmla="*/ 0 w 762000"/>
              <a:gd name="connsiteY3" fmla="*/ 695953 h 1391906"/>
              <a:gd name="connsiteX4" fmla="*/ 381000 w 762000"/>
              <a:gd name="connsiteY4" fmla="*/ 0 h 1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391906">
                <a:moveTo>
                  <a:pt x="381000" y="0"/>
                </a:moveTo>
                <a:cubicBezTo>
                  <a:pt x="591420" y="0"/>
                  <a:pt x="762000" y="311589"/>
                  <a:pt x="762000" y="695953"/>
                </a:cubicBezTo>
                <a:cubicBezTo>
                  <a:pt x="762000" y="1080317"/>
                  <a:pt x="591420" y="1391906"/>
                  <a:pt x="381000" y="1391906"/>
                </a:cubicBezTo>
                <a:cubicBezTo>
                  <a:pt x="170580" y="1391906"/>
                  <a:pt x="0" y="1080317"/>
                  <a:pt x="0" y="695953"/>
                </a:cubicBezTo>
                <a:cubicBezTo>
                  <a:pt x="0" y="311589"/>
                  <a:pt x="170580" y="0"/>
                  <a:pt x="381000" y="0"/>
                </a:cubicBezTo>
                <a:close/>
              </a:path>
            </a:pathLst>
          </a:custGeom>
          <a:ln w="28575">
            <a:solidFill>
              <a:srgbClr val="0E73B7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526DE09-1D48-44BF-87B4-3B44F4FF0ECD}"/>
              </a:ext>
            </a:extLst>
          </p:cNvPr>
          <p:cNvSpPr txBox="1"/>
          <p:nvPr/>
        </p:nvSpPr>
        <p:spPr>
          <a:xfrm>
            <a:off x="1137042" y="1734321"/>
            <a:ext cx="8518587" cy="366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học thường có 6 bộ phận chính, trong đó bóng đèn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nguồn phát ra ánh sáng, chụp đèn giúp bảovệ bóng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đèn, tập trung ánh sáng và chống mỏi mắt, côngtắc đèn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bật và tắt đèn, thân đèn giúp điều chỉnh độ cao và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chiếu sáng của đèn, đế đèn giúp giữ cho đèn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đúng vững, dây nguồn nối đèn học với nguồn điện </a:t>
            </a:r>
          </a:p>
          <a:p>
            <a:pPr algn="just">
              <a:lnSpc>
                <a:spcPct val="120000"/>
              </a:lnSpc>
            </a:pP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đèn hoạt 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AB3700E-3067-49A3-BB26-B3227D2DB697}"/>
              </a:ext>
            </a:extLst>
          </p:cNvPr>
          <p:cNvPicPr/>
          <p:nvPr/>
        </p:nvPicPr>
        <p:blipFill>
          <a:blip r:embed="rId4"/>
          <a:srcRect l="1535" t="29033" r="84211" b="39598"/>
          <a:stretch>
            <a:fillRect/>
          </a:stretch>
        </p:blipFill>
        <p:spPr>
          <a:xfrm>
            <a:off x="9732623" y="853784"/>
            <a:ext cx="772886" cy="999620"/>
          </a:xfrm>
          <a:custGeom>
            <a:avLst/>
            <a:gdLst>
              <a:gd name="connsiteX0" fmla="*/ 353786 w 707572"/>
              <a:gd name="connsiteY0" fmla="*/ 0 h 1317172"/>
              <a:gd name="connsiteX1" fmla="*/ 707572 w 707572"/>
              <a:gd name="connsiteY1" fmla="*/ 658586 h 1317172"/>
              <a:gd name="connsiteX2" fmla="*/ 353786 w 707572"/>
              <a:gd name="connsiteY2" fmla="*/ 1317172 h 1317172"/>
              <a:gd name="connsiteX3" fmla="*/ 0 w 707572"/>
              <a:gd name="connsiteY3" fmla="*/ 658586 h 1317172"/>
              <a:gd name="connsiteX4" fmla="*/ 353786 w 707572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17172">
                <a:moveTo>
                  <a:pt x="353786" y="0"/>
                </a:moveTo>
                <a:cubicBezTo>
                  <a:pt x="549177" y="0"/>
                  <a:pt x="707572" y="294859"/>
                  <a:pt x="707572" y="658586"/>
                </a:cubicBezTo>
                <a:cubicBezTo>
                  <a:pt x="707572" y="1022313"/>
                  <a:pt x="549177" y="1317172"/>
                  <a:pt x="353786" y="1317172"/>
                </a:cubicBezTo>
                <a:cubicBezTo>
                  <a:pt x="158395" y="1317172"/>
                  <a:pt x="0" y="1022313"/>
                  <a:pt x="0" y="658586"/>
                </a:cubicBezTo>
                <a:cubicBezTo>
                  <a:pt x="0" y="294859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5AF8400-BBD4-4F2A-A8AA-BEB7643E7673}"/>
              </a:ext>
            </a:extLst>
          </p:cNvPr>
          <p:cNvPicPr/>
          <p:nvPr/>
        </p:nvPicPr>
        <p:blipFill>
          <a:blip r:embed="rId4"/>
          <a:srcRect l="15351" t="52424" r="53728" b="608"/>
          <a:stretch>
            <a:fillRect/>
          </a:stretch>
        </p:blipFill>
        <p:spPr>
          <a:xfrm>
            <a:off x="10165163" y="2991257"/>
            <a:ext cx="887354" cy="999620"/>
          </a:xfrm>
          <a:custGeom>
            <a:avLst/>
            <a:gdLst>
              <a:gd name="connsiteX0" fmla="*/ 0 w 1534886"/>
              <a:gd name="connsiteY0" fmla="*/ 0 h 1972180"/>
              <a:gd name="connsiteX1" fmla="*/ 1534886 w 1534886"/>
              <a:gd name="connsiteY1" fmla="*/ 0 h 1972180"/>
              <a:gd name="connsiteX2" fmla="*/ 1534886 w 1534886"/>
              <a:gd name="connsiteY2" fmla="*/ 1972180 h 1972180"/>
              <a:gd name="connsiteX3" fmla="*/ 0 w 1534886"/>
              <a:gd name="connsiteY3" fmla="*/ 1972180 h 19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86" h="1972180">
                <a:moveTo>
                  <a:pt x="0" y="0"/>
                </a:moveTo>
                <a:lnTo>
                  <a:pt x="1534886" y="0"/>
                </a:lnTo>
                <a:lnTo>
                  <a:pt x="1534886" y="1972180"/>
                </a:lnTo>
                <a:lnTo>
                  <a:pt x="0" y="197218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D99FA01-D2C1-48DE-B664-EFF5BE56ADBA}"/>
              </a:ext>
            </a:extLst>
          </p:cNvPr>
          <p:cNvPicPr/>
          <p:nvPr/>
        </p:nvPicPr>
        <p:blipFill>
          <a:blip r:embed="rId4"/>
          <a:srcRect l="69518" t="4119" r="14912" b="64303"/>
          <a:stretch>
            <a:fillRect/>
          </a:stretch>
        </p:blipFill>
        <p:spPr>
          <a:xfrm>
            <a:off x="280452" y="2991257"/>
            <a:ext cx="856590" cy="1037087"/>
          </a:xfrm>
          <a:custGeom>
            <a:avLst/>
            <a:gdLst>
              <a:gd name="connsiteX0" fmla="*/ 386443 w 772886"/>
              <a:gd name="connsiteY0" fmla="*/ 0 h 1325910"/>
              <a:gd name="connsiteX1" fmla="*/ 772886 w 772886"/>
              <a:gd name="connsiteY1" fmla="*/ 662955 h 1325910"/>
              <a:gd name="connsiteX2" fmla="*/ 386443 w 772886"/>
              <a:gd name="connsiteY2" fmla="*/ 1325910 h 1325910"/>
              <a:gd name="connsiteX3" fmla="*/ 0 w 772886"/>
              <a:gd name="connsiteY3" fmla="*/ 662955 h 1325910"/>
              <a:gd name="connsiteX4" fmla="*/ 386443 w 772886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86" h="1325910">
                <a:moveTo>
                  <a:pt x="386443" y="0"/>
                </a:moveTo>
                <a:cubicBezTo>
                  <a:pt x="599870" y="0"/>
                  <a:pt x="772886" y="296815"/>
                  <a:pt x="772886" y="662955"/>
                </a:cubicBezTo>
                <a:cubicBezTo>
                  <a:pt x="772886" y="1029095"/>
                  <a:pt x="599870" y="1325910"/>
                  <a:pt x="386443" y="1325910"/>
                </a:cubicBezTo>
                <a:cubicBezTo>
                  <a:pt x="173016" y="1325910"/>
                  <a:pt x="0" y="1029095"/>
                  <a:pt x="0" y="662955"/>
                </a:cubicBezTo>
                <a:cubicBezTo>
                  <a:pt x="0" y="296815"/>
                  <a:pt x="173016" y="0"/>
                  <a:pt x="386443" y="0"/>
                </a:cubicBez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602350F-5051-49A7-A26C-E98079AAD83A}"/>
              </a:ext>
            </a:extLst>
          </p:cNvPr>
          <p:cNvPicPr/>
          <p:nvPr/>
        </p:nvPicPr>
        <p:blipFill>
          <a:blip r:embed="rId4"/>
          <a:srcRect l="84649" t="28378" r="1535" b="40044"/>
          <a:stretch>
            <a:fillRect/>
          </a:stretch>
        </p:blipFill>
        <p:spPr>
          <a:xfrm>
            <a:off x="10505509" y="5542597"/>
            <a:ext cx="707572" cy="895103"/>
          </a:xfrm>
          <a:custGeom>
            <a:avLst/>
            <a:gdLst>
              <a:gd name="connsiteX0" fmla="*/ 342900 w 685800"/>
              <a:gd name="connsiteY0" fmla="*/ 0 h 1325910"/>
              <a:gd name="connsiteX1" fmla="*/ 685800 w 685800"/>
              <a:gd name="connsiteY1" fmla="*/ 662955 h 1325910"/>
              <a:gd name="connsiteX2" fmla="*/ 342900 w 685800"/>
              <a:gd name="connsiteY2" fmla="*/ 1325910 h 1325910"/>
              <a:gd name="connsiteX3" fmla="*/ 0 w 685800"/>
              <a:gd name="connsiteY3" fmla="*/ 662955 h 1325910"/>
              <a:gd name="connsiteX4" fmla="*/ 342900 w 685800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25910">
                <a:moveTo>
                  <a:pt x="342900" y="0"/>
                </a:moveTo>
                <a:cubicBezTo>
                  <a:pt x="532278" y="0"/>
                  <a:pt x="685800" y="296815"/>
                  <a:pt x="685800" y="662955"/>
                </a:cubicBezTo>
                <a:cubicBezTo>
                  <a:pt x="685800" y="1029095"/>
                  <a:pt x="532278" y="1325910"/>
                  <a:pt x="342900" y="1325910"/>
                </a:cubicBezTo>
                <a:cubicBezTo>
                  <a:pt x="153522" y="1325910"/>
                  <a:pt x="0" y="1029095"/>
                  <a:pt x="0" y="662955"/>
                </a:cubicBezTo>
                <a:cubicBezTo>
                  <a:pt x="0" y="296815"/>
                  <a:pt x="153522" y="0"/>
                  <a:pt x="342900" y="0"/>
                </a:cubicBezTo>
                <a:close/>
              </a:path>
            </a:pathLst>
          </a:custGeom>
          <a:ln w="28575">
            <a:solidFill>
              <a:srgbClr val="E43230"/>
            </a:solidFill>
          </a:ln>
        </p:spPr>
      </p:pic>
    </p:spTree>
    <p:extLst>
      <p:ext uri="{BB962C8B-B14F-4D97-AF65-F5344CB8AC3E}">
        <p14:creationId xmlns:p14="http://schemas.microsoft.com/office/powerpoint/2010/main" val="1686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80452" y="138836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9CE7C3C-4E7B-4D1A-99B9-B3AFDE9194D5}"/>
              </a:ext>
            </a:extLst>
          </p:cNvPr>
          <p:cNvSpPr txBox="1"/>
          <p:nvPr/>
        </p:nvSpPr>
        <p:spPr>
          <a:xfrm>
            <a:off x="456030" y="1004318"/>
            <a:ext cx="618308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 chơi: Ai nhanh ai đúng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E0C637-8C77-4D1D-A917-C329F9DF364F}"/>
              </a:ext>
            </a:extLst>
          </p:cNvPr>
          <p:cNvSpPr txBox="1"/>
          <p:nvPr/>
        </p:nvSpPr>
        <p:spPr>
          <a:xfrm>
            <a:off x="456030" y="1719791"/>
            <a:ext cx="618308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Gửi link cho hs chơi trò chơi Quizzi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C7C65D-E242-4AA4-9FD7-972D6FD5FA87}"/>
              </a:ext>
            </a:extLst>
          </p:cNvPr>
          <p:cNvSpPr txBox="1"/>
          <p:nvPr/>
        </p:nvSpPr>
        <p:spPr>
          <a:xfrm>
            <a:off x="564887" y="2572904"/>
            <a:ext cx="618308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1: Đâu là bóng đèn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11A0E62-DAB2-47A0-9122-D59A1712D067}"/>
              </a:ext>
            </a:extLst>
          </p:cNvPr>
          <p:cNvPicPr/>
          <p:nvPr/>
        </p:nvPicPr>
        <p:blipFill>
          <a:blip r:embed="rId4"/>
          <a:srcRect l="70395" t="53585" r="15351" b="14838"/>
          <a:stretch>
            <a:fillRect/>
          </a:stretch>
        </p:blipFill>
        <p:spPr>
          <a:xfrm>
            <a:off x="3308982" y="3245725"/>
            <a:ext cx="904184" cy="958106"/>
          </a:xfrm>
          <a:custGeom>
            <a:avLst/>
            <a:gdLst>
              <a:gd name="connsiteX0" fmla="*/ 353786 w 707572"/>
              <a:gd name="connsiteY0" fmla="*/ 0 h 1325910"/>
              <a:gd name="connsiteX1" fmla="*/ 707572 w 707572"/>
              <a:gd name="connsiteY1" fmla="*/ 662955 h 1325910"/>
              <a:gd name="connsiteX2" fmla="*/ 353786 w 707572"/>
              <a:gd name="connsiteY2" fmla="*/ 1325910 h 1325910"/>
              <a:gd name="connsiteX3" fmla="*/ 0 w 707572"/>
              <a:gd name="connsiteY3" fmla="*/ 662955 h 1325910"/>
              <a:gd name="connsiteX4" fmla="*/ 353786 w 707572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25910">
                <a:moveTo>
                  <a:pt x="353786" y="0"/>
                </a:moveTo>
                <a:cubicBezTo>
                  <a:pt x="549177" y="0"/>
                  <a:pt x="707572" y="296815"/>
                  <a:pt x="707572" y="662955"/>
                </a:cubicBezTo>
                <a:cubicBezTo>
                  <a:pt x="707572" y="1029095"/>
                  <a:pt x="549177" y="1325910"/>
                  <a:pt x="353786" y="1325910"/>
                </a:cubicBezTo>
                <a:cubicBezTo>
                  <a:pt x="158395" y="1325910"/>
                  <a:pt x="0" y="1029095"/>
                  <a:pt x="0" y="662955"/>
                </a:cubicBezTo>
                <a:cubicBezTo>
                  <a:pt x="0" y="296815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B11202-D694-4F45-9428-4C3F63C09CF0}"/>
              </a:ext>
            </a:extLst>
          </p:cNvPr>
          <p:cNvPicPr/>
          <p:nvPr/>
        </p:nvPicPr>
        <p:blipFill>
          <a:blip r:embed="rId4"/>
          <a:srcRect l="15121" t="3720" r="69528" b="63131"/>
          <a:stretch>
            <a:fillRect/>
          </a:stretch>
        </p:blipFill>
        <p:spPr>
          <a:xfrm>
            <a:off x="1023257" y="3296736"/>
            <a:ext cx="750313" cy="758125"/>
          </a:xfrm>
          <a:custGeom>
            <a:avLst/>
            <a:gdLst>
              <a:gd name="connsiteX0" fmla="*/ 381000 w 762000"/>
              <a:gd name="connsiteY0" fmla="*/ 0 h 1391906"/>
              <a:gd name="connsiteX1" fmla="*/ 762000 w 762000"/>
              <a:gd name="connsiteY1" fmla="*/ 695953 h 1391906"/>
              <a:gd name="connsiteX2" fmla="*/ 381000 w 762000"/>
              <a:gd name="connsiteY2" fmla="*/ 1391906 h 1391906"/>
              <a:gd name="connsiteX3" fmla="*/ 0 w 762000"/>
              <a:gd name="connsiteY3" fmla="*/ 695953 h 1391906"/>
              <a:gd name="connsiteX4" fmla="*/ 381000 w 762000"/>
              <a:gd name="connsiteY4" fmla="*/ 0 h 1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391906">
                <a:moveTo>
                  <a:pt x="381000" y="0"/>
                </a:moveTo>
                <a:cubicBezTo>
                  <a:pt x="591420" y="0"/>
                  <a:pt x="762000" y="311589"/>
                  <a:pt x="762000" y="695953"/>
                </a:cubicBezTo>
                <a:cubicBezTo>
                  <a:pt x="762000" y="1080317"/>
                  <a:pt x="591420" y="1391906"/>
                  <a:pt x="381000" y="1391906"/>
                </a:cubicBezTo>
                <a:cubicBezTo>
                  <a:pt x="170580" y="1391906"/>
                  <a:pt x="0" y="1080317"/>
                  <a:pt x="0" y="695953"/>
                </a:cubicBezTo>
                <a:cubicBezTo>
                  <a:pt x="0" y="311589"/>
                  <a:pt x="170580" y="0"/>
                  <a:pt x="381000" y="0"/>
                </a:cubicBezTo>
                <a:close/>
              </a:path>
            </a:pathLst>
          </a:custGeom>
          <a:ln w="28575">
            <a:solidFill>
              <a:srgbClr val="0E73B7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4324434-EB12-498A-AB89-5016B496AC87}"/>
              </a:ext>
            </a:extLst>
          </p:cNvPr>
          <p:cNvPicPr/>
          <p:nvPr/>
        </p:nvPicPr>
        <p:blipFill>
          <a:blip r:embed="rId4"/>
          <a:srcRect l="1535" t="29033" r="84211" b="39598"/>
          <a:stretch>
            <a:fillRect/>
          </a:stretch>
        </p:blipFill>
        <p:spPr>
          <a:xfrm>
            <a:off x="6040925" y="3245725"/>
            <a:ext cx="904184" cy="895765"/>
          </a:xfrm>
          <a:custGeom>
            <a:avLst/>
            <a:gdLst>
              <a:gd name="connsiteX0" fmla="*/ 353786 w 707572"/>
              <a:gd name="connsiteY0" fmla="*/ 0 h 1317172"/>
              <a:gd name="connsiteX1" fmla="*/ 707572 w 707572"/>
              <a:gd name="connsiteY1" fmla="*/ 658586 h 1317172"/>
              <a:gd name="connsiteX2" fmla="*/ 353786 w 707572"/>
              <a:gd name="connsiteY2" fmla="*/ 1317172 h 1317172"/>
              <a:gd name="connsiteX3" fmla="*/ 0 w 707572"/>
              <a:gd name="connsiteY3" fmla="*/ 658586 h 1317172"/>
              <a:gd name="connsiteX4" fmla="*/ 353786 w 707572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2" h="1317172">
                <a:moveTo>
                  <a:pt x="353786" y="0"/>
                </a:moveTo>
                <a:cubicBezTo>
                  <a:pt x="549177" y="0"/>
                  <a:pt x="707572" y="294859"/>
                  <a:pt x="707572" y="658586"/>
                </a:cubicBezTo>
                <a:cubicBezTo>
                  <a:pt x="707572" y="1022313"/>
                  <a:pt x="549177" y="1317172"/>
                  <a:pt x="353786" y="1317172"/>
                </a:cubicBezTo>
                <a:cubicBezTo>
                  <a:pt x="158395" y="1317172"/>
                  <a:pt x="0" y="1022313"/>
                  <a:pt x="0" y="658586"/>
                </a:cubicBezTo>
                <a:cubicBezTo>
                  <a:pt x="0" y="294859"/>
                  <a:pt x="158395" y="0"/>
                  <a:pt x="353786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D51984-AFCE-405C-B795-88820EDEB6E1}"/>
              </a:ext>
            </a:extLst>
          </p:cNvPr>
          <p:cNvPicPr/>
          <p:nvPr/>
        </p:nvPicPr>
        <p:blipFill>
          <a:blip r:embed="rId4"/>
          <a:srcRect l="15351" t="52424" r="53728" b="608"/>
          <a:stretch>
            <a:fillRect/>
          </a:stretch>
        </p:blipFill>
        <p:spPr>
          <a:xfrm>
            <a:off x="7504348" y="3245724"/>
            <a:ext cx="904184" cy="895765"/>
          </a:xfrm>
          <a:custGeom>
            <a:avLst/>
            <a:gdLst>
              <a:gd name="connsiteX0" fmla="*/ 0 w 1534886"/>
              <a:gd name="connsiteY0" fmla="*/ 0 h 1972180"/>
              <a:gd name="connsiteX1" fmla="*/ 1534886 w 1534886"/>
              <a:gd name="connsiteY1" fmla="*/ 0 h 1972180"/>
              <a:gd name="connsiteX2" fmla="*/ 1534886 w 1534886"/>
              <a:gd name="connsiteY2" fmla="*/ 1972180 h 1972180"/>
              <a:gd name="connsiteX3" fmla="*/ 0 w 1534886"/>
              <a:gd name="connsiteY3" fmla="*/ 1972180 h 19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86" h="1972180">
                <a:moveTo>
                  <a:pt x="0" y="0"/>
                </a:moveTo>
                <a:lnTo>
                  <a:pt x="1534886" y="0"/>
                </a:lnTo>
                <a:lnTo>
                  <a:pt x="1534886" y="1972180"/>
                </a:lnTo>
                <a:lnTo>
                  <a:pt x="0" y="197218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612C97-0E38-4D8E-B219-39D86AF969A9}"/>
              </a:ext>
            </a:extLst>
          </p:cNvPr>
          <p:cNvPicPr/>
          <p:nvPr/>
        </p:nvPicPr>
        <p:blipFill>
          <a:blip r:embed="rId4"/>
          <a:srcRect l="69518" t="4119" r="14912" b="64303"/>
          <a:stretch>
            <a:fillRect/>
          </a:stretch>
        </p:blipFill>
        <p:spPr>
          <a:xfrm>
            <a:off x="4687653" y="3426017"/>
            <a:ext cx="663968" cy="698015"/>
          </a:xfrm>
          <a:custGeom>
            <a:avLst/>
            <a:gdLst>
              <a:gd name="connsiteX0" fmla="*/ 386443 w 772886"/>
              <a:gd name="connsiteY0" fmla="*/ 0 h 1325910"/>
              <a:gd name="connsiteX1" fmla="*/ 772886 w 772886"/>
              <a:gd name="connsiteY1" fmla="*/ 662955 h 1325910"/>
              <a:gd name="connsiteX2" fmla="*/ 386443 w 772886"/>
              <a:gd name="connsiteY2" fmla="*/ 1325910 h 1325910"/>
              <a:gd name="connsiteX3" fmla="*/ 0 w 772886"/>
              <a:gd name="connsiteY3" fmla="*/ 662955 h 1325910"/>
              <a:gd name="connsiteX4" fmla="*/ 386443 w 772886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86" h="1325910">
                <a:moveTo>
                  <a:pt x="386443" y="0"/>
                </a:moveTo>
                <a:cubicBezTo>
                  <a:pt x="599870" y="0"/>
                  <a:pt x="772886" y="296815"/>
                  <a:pt x="772886" y="662955"/>
                </a:cubicBezTo>
                <a:cubicBezTo>
                  <a:pt x="772886" y="1029095"/>
                  <a:pt x="599870" y="1325910"/>
                  <a:pt x="386443" y="1325910"/>
                </a:cubicBezTo>
                <a:cubicBezTo>
                  <a:pt x="173016" y="1325910"/>
                  <a:pt x="0" y="1029095"/>
                  <a:pt x="0" y="662955"/>
                </a:cubicBezTo>
                <a:cubicBezTo>
                  <a:pt x="0" y="296815"/>
                  <a:pt x="173016" y="0"/>
                  <a:pt x="386443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35218B3-F652-4F35-B17F-DD0D0D75FEAE}"/>
              </a:ext>
            </a:extLst>
          </p:cNvPr>
          <p:cNvPicPr/>
          <p:nvPr/>
        </p:nvPicPr>
        <p:blipFill>
          <a:blip r:embed="rId4"/>
          <a:srcRect l="84649" t="28378" r="1535" b="40044"/>
          <a:stretch>
            <a:fillRect/>
          </a:stretch>
        </p:blipFill>
        <p:spPr>
          <a:xfrm>
            <a:off x="9459686" y="3426017"/>
            <a:ext cx="915732" cy="922722"/>
          </a:xfrm>
          <a:custGeom>
            <a:avLst/>
            <a:gdLst>
              <a:gd name="connsiteX0" fmla="*/ 342900 w 685800"/>
              <a:gd name="connsiteY0" fmla="*/ 0 h 1325910"/>
              <a:gd name="connsiteX1" fmla="*/ 685800 w 685800"/>
              <a:gd name="connsiteY1" fmla="*/ 662955 h 1325910"/>
              <a:gd name="connsiteX2" fmla="*/ 342900 w 685800"/>
              <a:gd name="connsiteY2" fmla="*/ 1325910 h 1325910"/>
              <a:gd name="connsiteX3" fmla="*/ 0 w 685800"/>
              <a:gd name="connsiteY3" fmla="*/ 662955 h 1325910"/>
              <a:gd name="connsiteX4" fmla="*/ 342900 w 685800"/>
              <a:gd name="connsiteY4" fmla="*/ 0 h 13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25910">
                <a:moveTo>
                  <a:pt x="342900" y="0"/>
                </a:moveTo>
                <a:cubicBezTo>
                  <a:pt x="532278" y="0"/>
                  <a:pt x="685800" y="296815"/>
                  <a:pt x="685800" y="662955"/>
                </a:cubicBezTo>
                <a:cubicBezTo>
                  <a:pt x="685800" y="1029095"/>
                  <a:pt x="532278" y="1325910"/>
                  <a:pt x="342900" y="1325910"/>
                </a:cubicBezTo>
                <a:cubicBezTo>
                  <a:pt x="153522" y="1325910"/>
                  <a:pt x="0" y="1029095"/>
                  <a:pt x="0" y="662955"/>
                </a:cubicBezTo>
                <a:cubicBezTo>
                  <a:pt x="0" y="296815"/>
                  <a:pt x="153522" y="0"/>
                  <a:pt x="342900" y="0"/>
                </a:cubicBezTo>
                <a:close/>
              </a:path>
            </a:pathLst>
          </a:custGeom>
          <a:ln w="28575">
            <a:solidFill>
              <a:srgbClr val="E4323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7D2E07-1D65-48A4-B624-40C8DFDEE232}"/>
              </a:ext>
            </a:extLst>
          </p:cNvPr>
          <p:cNvSpPr txBox="1"/>
          <p:nvPr/>
        </p:nvSpPr>
        <p:spPr>
          <a:xfrm>
            <a:off x="762025" y="4727682"/>
            <a:ext cx="618308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2: Bóng đèn có tác dụng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34AB9C5-4F19-4803-BBA7-6EE8ADAFA77C}"/>
              </a:ext>
            </a:extLst>
          </p:cNvPr>
          <p:cNvSpPr txBox="1"/>
          <p:nvPr/>
        </p:nvSpPr>
        <p:spPr>
          <a:xfrm>
            <a:off x="6858527" y="5757387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5307A27-EE72-4A3F-B8D9-1D1FEEFDC5BD}"/>
              </a:ext>
            </a:extLst>
          </p:cNvPr>
          <p:cNvSpPr txBox="1"/>
          <p:nvPr/>
        </p:nvSpPr>
        <p:spPr>
          <a:xfrm>
            <a:off x="2094071" y="6302834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212E56E-A4A5-4943-829A-2B9FAC503119}"/>
              </a:ext>
            </a:extLst>
          </p:cNvPr>
          <p:cNvSpPr txBox="1"/>
          <p:nvPr/>
        </p:nvSpPr>
        <p:spPr>
          <a:xfrm>
            <a:off x="564887" y="5723337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98CBC7-CC79-4AD9-9398-0059A85A0DAD}"/>
              </a:ext>
            </a:extLst>
          </p:cNvPr>
          <p:cNvSpPr txBox="1"/>
          <p:nvPr/>
        </p:nvSpPr>
        <p:spPr>
          <a:xfrm>
            <a:off x="7322837" y="5154059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84A703-50C2-4DCF-9A13-ED9C2B3896EF}"/>
              </a:ext>
            </a:extLst>
          </p:cNvPr>
          <p:cNvSpPr txBox="1"/>
          <p:nvPr/>
        </p:nvSpPr>
        <p:spPr>
          <a:xfrm>
            <a:off x="1456042" y="5229227"/>
            <a:ext cx="651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1FD5952-3E1B-42D4-8FAB-6F5701E3165A}"/>
              </a:ext>
            </a:extLst>
          </p:cNvPr>
          <p:cNvSpPr txBox="1"/>
          <p:nvPr/>
        </p:nvSpPr>
        <p:spPr>
          <a:xfrm>
            <a:off x="5161151" y="6326665"/>
            <a:ext cx="11592031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Bảo vệ bóng đèn, tập chung  ánh sáng và chống mỏi mắt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3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2" grpId="0"/>
      <p:bldP spid="34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06" y="2177325"/>
            <a:ext cx="4602977" cy="20095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45CD0FF-3AA0-4B63-A0A2-C0B50E2919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" y="1329215"/>
            <a:ext cx="1609725" cy="1506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C23D34-78B3-4E8A-BC5F-F0E2F6D50A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2" y="1968525"/>
            <a:ext cx="1609725" cy="15904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2322236-B4EB-4A09-9498-D9530636C6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4743" y="1199076"/>
            <a:ext cx="1609725" cy="1564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DC1DFF-102B-4C53-B14B-8C6D73649687}"/>
              </a:ext>
            </a:extLst>
          </p:cNvPr>
          <p:cNvSpPr/>
          <p:nvPr/>
        </p:nvSpPr>
        <p:spPr>
          <a:xfrm>
            <a:off x="911799" y="94413"/>
            <a:ext cx="889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210164-DB43-4AD6-AA9C-7DC098C8FF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31" y="1351183"/>
            <a:ext cx="1609725" cy="15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4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29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4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4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=""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433402" y="876843"/>
            <a:ext cx="6559178" cy="3854644"/>
            <a:chOff x="6629500" y="1950732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500" y="1950732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=""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DE0481-1C48-4DA4-B16D-0632DAC7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440513"/>
            <a:ext cx="2748745" cy="4133035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08780"/>
            <a:ext cx="12192000" cy="2377442"/>
          </a:xfrm>
          <a:prstGeom prst="rect">
            <a:avLst/>
          </a:prstGeom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8" y="1633688"/>
            <a:ext cx="1892506" cy="958803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9" y="215049"/>
            <a:ext cx="1855631" cy="2164903"/>
          </a:xfrm>
          <a:prstGeom prst="rect">
            <a:avLst/>
          </a:prstGeom>
        </p:spPr>
      </p:pic>
      <p:pic>
        <p:nvPicPr>
          <p:cNvPr id="10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42" y="2511"/>
            <a:ext cx="1676754" cy="2152650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44" y="317220"/>
            <a:ext cx="1503363" cy="7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2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857431" y="94298"/>
            <a:ext cx="5981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59" y="556653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39" y="1329842"/>
            <a:ext cx="4602977" cy="20095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45CD0FF-3AA0-4B63-A0A2-C0B50E2919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" y="1329215"/>
            <a:ext cx="1609725" cy="1506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C23D34-78B3-4E8A-BC5F-F0E2F6D50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59" y="709053"/>
            <a:ext cx="1609725" cy="15904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2322236-B4EB-4A09-9498-D9530636C6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7996" y="556653"/>
            <a:ext cx="1609725" cy="15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79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79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40887" y="121427"/>
            <a:ext cx="11502886" cy="139337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107011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656265" y="165632"/>
            <a:ext cx="10391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SỬ DỤNG ĐÈN HỌC (TIẾT 1)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47" y="1397040"/>
            <a:ext cx="4602977" cy="20095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B1FCB1-00B9-4A66-B0DD-2912D31304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85" y="658638"/>
            <a:ext cx="1609725" cy="1590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BF5B4D0-8C0D-4DA9-BAF0-E32E33FBD7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4872" y="647695"/>
            <a:ext cx="1609725" cy="1564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C36A6B6-507A-4A8D-905E-5CEA1BB5FE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9" y="1206220"/>
            <a:ext cx="1609725" cy="1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79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79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5412" y="289660"/>
            <a:ext cx="11502886" cy="51778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F284E3-76CC-4CC9-AE10-612B7F48FD5B}"/>
              </a:ext>
            </a:extLst>
          </p:cNvPr>
          <p:cNvSpPr txBox="1"/>
          <p:nvPr/>
        </p:nvSpPr>
        <p:spPr>
          <a:xfrm>
            <a:off x="344557" y="1028343"/>
            <a:ext cx="11292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tác dụng và mô tả được các bộ phận chính của đèn học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một số loại đèn học thông dụng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vị trí đặt đèn, bật tắt, điều chỉnh được độ sáng của đèn học.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và phòng tránh được những tình huống mất an toàn khi sử dụng đèn học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7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5412" y="104597"/>
            <a:ext cx="11502886" cy="61385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2CCFE2-072B-4FA7-8BA3-6A34D114186B}"/>
              </a:ext>
            </a:extLst>
          </p:cNvPr>
          <p:cNvSpPr txBox="1"/>
          <p:nvPr/>
        </p:nvSpPr>
        <p:spPr>
          <a:xfrm>
            <a:off x="85027" y="903514"/>
            <a:ext cx="11762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Hình thành kiến thức khái quát về công dụng của đèn học và một số đèn học phổ biến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2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93311" y="212753"/>
            <a:ext cx="11502886" cy="5958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Tìm hiểu về tác dụng của đèn học.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C06D40-8C45-4027-9CE0-1BA34F59DBEC}"/>
              </a:ext>
            </a:extLst>
          </p:cNvPr>
          <p:cNvPicPr/>
          <p:nvPr/>
        </p:nvPicPr>
        <p:blipFill rotWithShape="1">
          <a:blip r:embed="rId4"/>
          <a:srcRect r="3376"/>
          <a:stretch/>
        </p:blipFill>
        <p:spPr>
          <a:xfrm>
            <a:off x="3917692" y="2096936"/>
            <a:ext cx="3029586" cy="2664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49B756-B4FF-44E7-8535-2C1611E7A2D1}"/>
              </a:ext>
            </a:extLst>
          </p:cNvPr>
          <p:cNvSpPr txBox="1"/>
          <p:nvPr/>
        </p:nvSpPr>
        <p:spPr>
          <a:xfrm>
            <a:off x="344557" y="1223403"/>
            <a:ext cx="1017585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Cho biết bạn nhỏ dùng đèn học để làm gì?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5F2CED-9BCC-43E3-822C-923023E26672}"/>
              </a:ext>
            </a:extLst>
          </p:cNvPr>
          <p:cNvSpPr txBox="1"/>
          <p:nvPr/>
        </p:nvSpPr>
        <p:spPr>
          <a:xfrm>
            <a:off x="344556" y="5425522"/>
            <a:ext cx="11600396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Bạn dùng để chiếu sáng giúp cho việc đọc sách hay viết bài thuận lợi và không hại mắt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764</Words>
  <Application>Microsoft Office PowerPoint</Application>
  <PresentationFormat>Custom</PresentationFormat>
  <Paragraphs>90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等线</vt:lpstr>
      <vt:lpstr>Calibri Light</vt:lpstr>
      <vt:lpstr>Calibri</vt:lpstr>
      <vt:lpstr>宋体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TA2021</cp:lastModifiedBy>
  <cp:revision>33</cp:revision>
  <dcterms:created xsi:type="dcterms:W3CDTF">2018-05-10T00:06:18Z</dcterms:created>
  <dcterms:modified xsi:type="dcterms:W3CDTF">2022-08-15T00:01:19Z</dcterms:modified>
</cp:coreProperties>
</file>