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2"/>
  </p:notesMasterIdLst>
  <p:sldIdLst>
    <p:sldId id="284" r:id="rId3"/>
    <p:sldId id="277" r:id="rId4"/>
    <p:sldId id="278" r:id="rId5"/>
    <p:sldId id="279" r:id="rId6"/>
    <p:sldId id="280" r:id="rId7"/>
    <p:sldId id="281" r:id="rId8"/>
    <p:sldId id="282" r:id="rId9"/>
    <p:sldId id="283" r:id="rId10"/>
    <p:sldId id="285" r:id="rId11"/>
    <p:sldId id="286" r:id="rId12"/>
    <p:sldId id="287" r:id="rId13"/>
    <p:sldId id="429" r:id="rId14"/>
    <p:sldId id="427" r:id="rId15"/>
    <p:sldId id="428" r:id="rId16"/>
    <p:sldId id="419" r:id="rId17"/>
    <p:sldId id="420" r:id="rId18"/>
    <p:sldId id="421" r:id="rId19"/>
    <p:sldId id="423" r:id="rId20"/>
    <p:sldId id="426" r:id="rId21"/>
  </p:sldIdLst>
  <p:sldSz cx="12192000" cy="6858000"/>
  <p:notesSz cx="6858000" cy="9144000"/>
  <p:embeddedFontLst>
    <p:embeddedFont>
      <p:font typeface="Calibri" pitchFamily="34" charset="0"/>
      <p:regular r:id="rId23"/>
      <p:bold r:id="rId24"/>
      <p:italic r:id="rId25"/>
      <p:boldItalic r:id="rId26"/>
    </p:embeddedFont>
    <p:embeddedFont>
      <p:font typeface="Calibri Light" charset="0"/>
      <p:regular r:id="rId27"/>
      <p:italic r:id="rId28"/>
    </p:embeddedFont>
    <p:embeddedFont>
      <p:font typeface="Impact" pitchFamily="18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6600"/>
    <a:srgbClr val="CC00FF"/>
    <a:srgbClr val="00FF00"/>
    <a:srgbClr val="FF00FF"/>
    <a:srgbClr val="CCFF99"/>
    <a:srgbClr val="FFFFFF"/>
    <a:srgbClr val="8D410D"/>
    <a:srgbClr val="96571E"/>
    <a:srgbClr val="6038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15" autoAdjust="0"/>
    <p:restoredTop sz="94364" autoAdjust="0"/>
  </p:normalViewPr>
  <p:slideViewPr>
    <p:cSldViewPr snapToGrid="0">
      <p:cViewPr varScale="1">
        <p:scale>
          <a:sx n="74" d="100"/>
          <a:sy n="74" d="100"/>
        </p:scale>
        <p:origin x="-37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27E9DF-4F63-4BC5-A075-BD9BF153EBE3}" type="datetimeFigureOut">
              <a:rPr lang="en-US" smtClean="0"/>
              <a:t>15/08/2022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FE275C-046D-4E31-887D-129900C9D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715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xmlns="" id="{58AD5E50-B2F2-48CB-88B4-20EBB018F6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xmlns="" id="{5B6C07F1-5E7E-4025-8735-E682774931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xmlns="" id="{E295943B-55E7-41EB-BEA3-A81A21DBD6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F3EA24-E7BD-434A-B41D-979FA42EC8F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15/08/2022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387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15/08/2022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814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15/08/2022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908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C7C1A446-D241-49F0-94A6-78033C2186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92B87894-802A-4774-B713-BDDAB0795F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6781C0B3-6A9F-4DC8-AC68-D3006BAFAC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1569F8-7269-473E-98CF-03DC2CB0E0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06137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6575AB9F-7BF2-4544-93E7-1F3E83098A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077630BD-EC61-44CB-A202-85A3AABA9C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B839FDB7-5A88-44CA-9CEB-A2027DB2D8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5EAD16-0235-420D-9983-23118F8445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47677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37125697-997A-4651-BA1E-8DFD756E1C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5C541261-E3C8-4709-8B2C-5103CE2D50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3E2E24E7-E47E-4174-B89A-05B2A78A5A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AA2BAD-D807-40F2-BA96-67AB646672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38269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52377DD-0C9A-48BF-9890-F1C12AA849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A056935-964A-4A62-AE93-339F588420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45981BA-9207-49D8-9A65-6A5BF2512A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47EE56-F536-4C73-9590-E34AF310F1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92465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B0074DFB-35CB-48FE-96EB-C052DAB75C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73EF43AB-1195-47CD-9CD9-44B76FC667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46D6C78E-587F-49B8-B823-6B6B081E04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352874-0B7E-41E3-9C5B-8F1E789A34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94430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311FC4FB-8D5E-4BC0-A102-65860AAB85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8729E222-B399-4302-A1FD-AE8870AC3D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D13C65EF-9255-4D97-8539-DA02E0E901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021E68-FCF6-4AD9-8D64-8234445E12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46882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1897111C-05CE-47BD-83E7-04EFCD2D78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A45C7228-814A-40A8-BDD4-F6AFB54EF0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BF13E727-0B48-4900-9596-18C732648D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5F6C0C-44D2-4FDD-AAF2-1C599E12D7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32344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80EC51D-7B93-43B9-B16D-97A9B8950A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C489F4D-1B1B-49DD-ABB4-1111E814B4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5CF147-6744-4633-B4F6-9D6EDCD69B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DB84B5-890F-4175-939C-27B99423E8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0072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15/08/2022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8548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9854C76-5FA5-419D-88F7-35702E3937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DED4C18-13BF-4934-ABEC-170BAF9B90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EE01E22-D852-4EF4-AE49-8F2371B622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12C40C-96AC-4B81-A13A-0D8ABF1E9D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36867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C7987FF6-DCBC-476C-A93F-A8820058CE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929EB24A-6870-400F-9BB5-4C84C32384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B46D7E8B-FFF4-4C85-893F-CD2ADC4F89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1648D8-C09B-44A2-8160-8F7C2B63DF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04345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D88B5A42-FFDD-4CE3-B0DF-DDF9A225B8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1CDE1FE8-AE91-4356-8237-8E1E980113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F8A059F6-E80A-4D8E-A9D5-48C049D2FE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6452EE-B067-47A8-9A9F-C9CC68702C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04339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F969149C-0F85-4DF2-87FD-EDE640300F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6A5C2C7A-5F3B-4DC0-B622-19445F2920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D4D5833B-F257-4671-B434-E2A9399A9A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306DF7-63EB-4421-834C-64284A9CEF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9895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15/08/2022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335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15/08/2022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069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15/08/2022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680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15/08/2022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980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15/08/2022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66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15/08/2022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173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15/08/2022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274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D190-56AD-4C55-BBCA-1554B872117B}" type="datetimeFigureOut">
              <a:rPr lang="en-US" smtClean="0"/>
              <a:t>15/08/2022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911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4A9F7E11-9108-47F4-AA3C-579C129B83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0EFB2775-6E87-46C7-AE4C-C9F29DD0FC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1CAAF2B1-C626-41CD-82B1-475E98EA2F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8898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8.png"/><Relationship Id="rId18" Type="http://schemas.openxmlformats.org/officeDocument/2006/relationships/image" Target="../media/image11.png"/><Relationship Id="rId26" Type="http://schemas.openxmlformats.org/officeDocument/2006/relationships/slide" Target="slide6.xml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3.png"/><Relationship Id="rId7" Type="http://schemas.openxmlformats.org/officeDocument/2006/relationships/image" Target="../media/image3.gif"/><Relationship Id="rId12" Type="http://schemas.openxmlformats.org/officeDocument/2006/relationships/image" Target="../media/image7.png"/><Relationship Id="rId17" Type="http://schemas.openxmlformats.org/officeDocument/2006/relationships/slide" Target="slide3.xml"/><Relationship Id="rId25" Type="http://schemas.openxmlformats.org/officeDocument/2006/relationships/image" Target="../media/image16.png"/><Relationship Id="rId2" Type="http://schemas.openxmlformats.org/officeDocument/2006/relationships/audio" Target="../media/media1.wma"/><Relationship Id="rId16" Type="http://schemas.openxmlformats.org/officeDocument/2006/relationships/image" Target="../media/image10.png"/><Relationship Id="rId20" Type="http://schemas.openxmlformats.org/officeDocument/2006/relationships/slide" Target="slide4.xml"/><Relationship Id="rId29" Type="http://schemas.openxmlformats.org/officeDocument/2006/relationships/slide" Target="slide7.xml"/><Relationship Id="rId1" Type="http://schemas.microsoft.com/office/2007/relationships/media" Target="../media/media1.wma"/><Relationship Id="rId6" Type="http://schemas.openxmlformats.org/officeDocument/2006/relationships/image" Target="../media/image2.gif"/><Relationship Id="rId11" Type="http://schemas.openxmlformats.org/officeDocument/2006/relationships/image" Target="../media/image6.jpeg"/><Relationship Id="rId24" Type="http://schemas.openxmlformats.org/officeDocument/2006/relationships/image" Target="../media/image15.png"/><Relationship Id="rId32" Type="http://schemas.openxmlformats.org/officeDocument/2006/relationships/image" Target="../media/image21.gif"/><Relationship Id="rId5" Type="http://schemas.openxmlformats.org/officeDocument/2006/relationships/image" Target="../media/image1.gif"/><Relationship Id="rId15" Type="http://schemas.openxmlformats.org/officeDocument/2006/relationships/image" Target="../media/image9.png"/><Relationship Id="rId23" Type="http://schemas.openxmlformats.org/officeDocument/2006/relationships/slide" Target="slide5.xml"/><Relationship Id="rId28" Type="http://schemas.openxmlformats.org/officeDocument/2006/relationships/image" Target="../media/image18.png"/><Relationship Id="rId10" Type="http://schemas.openxmlformats.org/officeDocument/2006/relationships/image" Target="../media/image5.png"/><Relationship Id="rId19" Type="http://schemas.openxmlformats.org/officeDocument/2006/relationships/image" Target="../media/image12.png"/><Relationship Id="rId31" Type="http://schemas.openxmlformats.org/officeDocument/2006/relationships/image" Target="../media/image20.png"/><Relationship Id="rId4" Type="http://schemas.openxmlformats.org/officeDocument/2006/relationships/audio" Target="../media/audio1.wav"/><Relationship Id="rId9" Type="http://schemas.openxmlformats.org/officeDocument/2006/relationships/image" Target="../media/image4.png"/><Relationship Id="rId14" Type="http://schemas.openxmlformats.org/officeDocument/2006/relationships/slide" Target="slide2.xml"/><Relationship Id="rId22" Type="http://schemas.openxmlformats.org/officeDocument/2006/relationships/image" Target="../media/image14.png"/><Relationship Id="rId27" Type="http://schemas.openxmlformats.org/officeDocument/2006/relationships/image" Target="../media/image17.png"/><Relationship Id="rId30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th/photo/985668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th/photo/985668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13" Type="http://schemas.openxmlformats.org/officeDocument/2006/relationships/image" Target="../media/image37.gif"/><Relationship Id="rId3" Type="http://schemas.openxmlformats.org/officeDocument/2006/relationships/slide" Target="slide7.xml"/><Relationship Id="rId7" Type="http://schemas.openxmlformats.org/officeDocument/2006/relationships/slide" Target="slide16.xml"/><Relationship Id="rId12" Type="http://schemas.openxmlformats.org/officeDocument/2006/relationships/slide" Target="slide10.xml"/><Relationship Id="rId17" Type="http://schemas.openxmlformats.org/officeDocument/2006/relationships/image" Target="../media/image39.gif"/><Relationship Id="rId2" Type="http://schemas.openxmlformats.org/officeDocument/2006/relationships/image" Target="../media/image31.png"/><Relationship Id="rId16" Type="http://schemas.openxmlformats.org/officeDocument/2006/relationships/slide" Target="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gif"/><Relationship Id="rId11" Type="http://schemas.openxmlformats.org/officeDocument/2006/relationships/image" Target="../media/image36.gif"/><Relationship Id="rId5" Type="http://schemas.openxmlformats.org/officeDocument/2006/relationships/slide" Target="slide19.xml"/><Relationship Id="rId15" Type="http://schemas.openxmlformats.org/officeDocument/2006/relationships/image" Target="../media/image38.gif"/><Relationship Id="rId10" Type="http://schemas.openxmlformats.org/officeDocument/2006/relationships/slide" Target="slide9.xml"/><Relationship Id="rId4" Type="http://schemas.openxmlformats.org/officeDocument/2006/relationships/image" Target="../media/image32.gif"/><Relationship Id="rId9" Type="http://schemas.openxmlformats.org/officeDocument/2006/relationships/image" Target="../media/image35.gif"/><Relationship Id="rId14" Type="http://schemas.openxmlformats.org/officeDocument/2006/relationships/slide" Target="slide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4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gif"/><Relationship Id="rId5" Type="http://schemas.openxmlformats.org/officeDocument/2006/relationships/slide" Target="slide15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slide" Target="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slide" Target="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slide" Target="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slide" Target="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slide" Target="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slide" Target="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th/photo/985668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th/photo/985668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Picture 1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643" y="3088718"/>
            <a:ext cx="1168595" cy="1168595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972" y="2871241"/>
            <a:ext cx="1061107" cy="1061107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925" y="3725434"/>
            <a:ext cx="1127571" cy="1127571"/>
          </a:xfrm>
          <a:prstGeom prst="rect">
            <a:avLst/>
          </a:prstGeom>
        </p:spPr>
      </p:pic>
      <p:pic>
        <p:nvPicPr>
          <p:cNvPr id="159" name="Picture 15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925972" y="1315717"/>
            <a:ext cx="609600" cy="609600"/>
          </a:xfrm>
          <a:prstGeom prst="rect">
            <a:avLst/>
          </a:prstGeom>
        </p:spPr>
      </p:pic>
      <p:pic>
        <p:nvPicPr>
          <p:cNvPr id="24" name="Picture 2" descr="Review] Top 5+ Đèn bàn học LED Chống Cận Tốt Nhất 2021">
            <a:extLst>
              <a:ext uri="{FF2B5EF4-FFF2-40B4-BE49-F238E27FC236}">
                <a16:creationId xmlns:a16="http://schemas.microsoft.com/office/drawing/2014/main" xmlns="" id="{F28C8191-D3BA-40F0-AE0C-1C10FD8CC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994" y="754873"/>
            <a:ext cx="7564230" cy="527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93BDFEE8-C3C5-4100-BEED-D5BB7C397E9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9" y="7620"/>
            <a:ext cx="12187269" cy="6858767"/>
          </a:xfrm>
          <a:prstGeom prst="rect">
            <a:avLst/>
          </a:prstGeom>
        </p:spPr>
      </p:pic>
      <p:pic>
        <p:nvPicPr>
          <p:cNvPr id="27" name="den1">
            <a:extLst>
              <a:ext uri="{FF2B5EF4-FFF2-40B4-BE49-F238E27FC236}">
                <a16:creationId xmlns:a16="http://schemas.microsoft.com/office/drawing/2014/main" xmlns="" id="{C7B2A148-D70E-4E05-B30C-EE4D1055C94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370" y="731116"/>
            <a:ext cx="2651990" cy="2651990"/>
          </a:xfrm>
          <a:prstGeom prst="rect">
            <a:avLst/>
          </a:prstGeom>
        </p:spPr>
      </p:pic>
      <p:pic>
        <p:nvPicPr>
          <p:cNvPr id="28" name="mau1">
            <a:hlinkClick r:id="rId14" action="ppaction://hlinksldjump"/>
            <a:extLst>
              <a:ext uri="{FF2B5EF4-FFF2-40B4-BE49-F238E27FC236}">
                <a16:creationId xmlns:a16="http://schemas.microsoft.com/office/drawing/2014/main" xmlns="" id="{C3978F25-7CF2-420F-977F-09E5FAE0E98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335" y="735357"/>
            <a:ext cx="2651990" cy="2651990"/>
          </a:xfrm>
          <a:prstGeom prst="rect">
            <a:avLst/>
          </a:prstGeom>
        </p:spPr>
      </p:pic>
      <p:pic>
        <p:nvPicPr>
          <p:cNvPr id="29" name="den2">
            <a:extLst>
              <a:ext uri="{FF2B5EF4-FFF2-40B4-BE49-F238E27FC236}">
                <a16:creationId xmlns:a16="http://schemas.microsoft.com/office/drawing/2014/main" xmlns="" id="{682FF77A-7A4C-459F-8D4A-EA06FFE43E5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034" y="1095730"/>
            <a:ext cx="2639810" cy="2639810"/>
          </a:xfrm>
          <a:prstGeom prst="rect">
            <a:avLst/>
          </a:prstGeom>
        </p:spPr>
      </p:pic>
      <p:pic>
        <p:nvPicPr>
          <p:cNvPr id="30" name="mau2">
            <a:hlinkClick r:id="rId17" action="ppaction://hlinksldjump"/>
            <a:extLst>
              <a:ext uri="{FF2B5EF4-FFF2-40B4-BE49-F238E27FC236}">
                <a16:creationId xmlns:a16="http://schemas.microsoft.com/office/drawing/2014/main" xmlns="" id="{A6A39360-42B3-4EBE-A9FD-92DFFD7B390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418" y="1089508"/>
            <a:ext cx="2633741" cy="2639810"/>
          </a:xfrm>
          <a:prstGeom prst="rect">
            <a:avLst/>
          </a:prstGeom>
        </p:spPr>
      </p:pic>
      <p:pic>
        <p:nvPicPr>
          <p:cNvPr id="31" name="den3">
            <a:extLst>
              <a:ext uri="{FF2B5EF4-FFF2-40B4-BE49-F238E27FC236}">
                <a16:creationId xmlns:a16="http://schemas.microsoft.com/office/drawing/2014/main" xmlns="" id="{E8B3F8BB-9421-455C-B152-639F9CB5AB6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110" y="749272"/>
            <a:ext cx="2639810" cy="2645893"/>
          </a:xfrm>
          <a:prstGeom prst="rect">
            <a:avLst/>
          </a:prstGeom>
        </p:spPr>
      </p:pic>
      <p:pic>
        <p:nvPicPr>
          <p:cNvPr id="32" name="mau3">
            <a:hlinkClick r:id="rId20" action="ppaction://hlinksldjump"/>
            <a:extLst>
              <a:ext uri="{FF2B5EF4-FFF2-40B4-BE49-F238E27FC236}">
                <a16:creationId xmlns:a16="http://schemas.microsoft.com/office/drawing/2014/main" xmlns="" id="{221F7692-B256-43BB-9F07-7B854D9D1B2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272" y="732597"/>
            <a:ext cx="2639810" cy="2639810"/>
          </a:xfrm>
          <a:prstGeom prst="rect">
            <a:avLst/>
          </a:prstGeom>
        </p:spPr>
      </p:pic>
      <p:pic>
        <p:nvPicPr>
          <p:cNvPr id="33" name="den4">
            <a:extLst>
              <a:ext uri="{FF2B5EF4-FFF2-40B4-BE49-F238E27FC236}">
                <a16:creationId xmlns:a16="http://schemas.microsoft.com/office/drawing/2014/main" xmlns="" id="{C4643A7C-3D82-4292-937E-1B3390FD36F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970" y="3027061"/>
            <a:ext cx="2651990" cy="2651990"/>
          </a:xfrm>
          <a:prstGeom prst="rect">
            <a:avLst/>
          </a:prstGeom>
        </p:spPr>
      </p:pic>
      <p:pic>
        <p:nvPicPr>
          <p:cNvPr id="34" name="mau4">
            <a:hlinkClick r:id="rId23" action="ppaction://hlinksldjump"/>
            <a:extLst>
              <a:ext uri="{FF2B5EF4-FFF2-40B4-BE49-F238E27FC236}">
                <a16:creationId xmlns:a16="http://schemas.microsoft.com/office/drawing/2014/main" xmlns="" id="{42CF181D-CCD6-4877-87E1-E9E14363500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705" y="3017982"/>
            <a:ext cx="2651990" cy="2651990"/>
          </a:xfrm>
          <a:prstGeom prst="rect">
            <a:avLst/>
          </a:prstGeom>
        </p:spPr>
      </p:pic>
      <p:pic>
        <p:nvPicPr>
          <p:cNvPr id="35" name="den5">
            <a:extLst>
              <a:ext uri="{FF2B5EF4-FFF2-40B4-BE49-F238E27FC236}">
                <a16:creationId xmlns:a16="http://schemas.microsoft.com/office/drawing/2014/main" xmlns="" id="{B965DA52-A8E1-4FBF-88D1-F1FDB6F20E1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900" y="3356302"/>
            <a:ext cx="2639810" cy="2639810"/>
          </a:xfrm>
          <a:prstGeom prst="rect">
            <a:avLst/>
          </a:prstGeom>
        </p:spPr>
      </p:pic>
      <p:pic>
        <p:nvPicPr>
          <p:cNvPr id="36" name="mau5">
            <a:hlinkClick r:id="rId26" action="ppaction://hlinksldjump"/>
            <a:extLst>
              <a:ext uri="{FF2B5EF4-FFF2-40B4-BE49-F238E27FC236}">
                <a16:creationId xmlns:a16="http://schemas.microsoft.com/office/drawing/2014/main" xmlns="" id="{D64A5960-BA6B-4099-9F7C-B05E79F26C9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629" y="3357324"/>
            <a:ext cx="2633741" cy="2639810"/>
          </a:xfrm>
          <a:prstGeom prst="rect">
            <a:avLst/>
          </a:prstGeom>
        </p:spPr>
      </p:pic>
      <p:pic>
        <p:nvPicPr>
          <p:cNvPr id="37" name="den6">
            <a:extLst>
              <a:ext uri="{FF2B5EF4-FFF2-40B4-BE49-F238E27FC236}">
                <a16:creationId xmlns:a16="http://schemas.microsoft.com/office/drawing/2014/main" xmlns="" id="{C31CE00D-1635-47A9-B819-5FF310F460BE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049" y="3013142"/>
            <a:ext cx="2651990" cy="2651990"/>
          </a:xfrm>
          <a:prstGeom prst="rect">
            <a:avLst/>
          </a:prstGeom>
        </p:spPr>
      </p:pic>
      <p:pic>
        <p:nvPicPr>
          <p:cNvPr id="38" name="mau6">
            <a:hlinkClick r:id="rId29" action="ppaction://hlinksldjump"/>
            <a:extLst>
              <a:ext uri="{FF2B5EF4-FFF2-40B4-BE49-F238E27FC236}">
                <a16:creationId xmlns:a16="http://schemas.microsoft.com/office/drawing/2014/main" xmlns="" id="{E5A4B9FC-D8E2-486A-AA8E-FAEA4303D561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4682" y="3005735"/>
            <a:ext cx="2651990" cy="265199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ABE040BA-6837-4672-91C8-FB0BF5DD0AE3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16" y="-875570"/>
            <a:ext cx="1761897" cy="605994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57C60880-755B-404E-9CDD-D55BF4405ABF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9" y="5085116"/>
            <a:ext cx="647700" cy="90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641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2A9C6AE-257F-433D-B58D-4EA2F5814037}"/>
              </a:ext>
            </a:extLst>
          </p:cNvPr>
          <p:cNvSpPr txBox="1"/>
          <p:nvPr/>
        </p:nvSpPr>
        <p:spPr>
          <a:xfrm>
            <a:off x="-106878" y="1674854"/>
            <a:ext cx="9793432" cy="4968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just">
              <a:lnSpc>
                <a:spcPct val="120000"/>
              </a:lnSpc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Đặt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đèn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ướt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gây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nhiễm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6B8B2C5C-3316-46D8-923A-464D8A70BA52}"/>
              </a:ext>
            </a:extLst>
          </p:cNvPr>
          <p:cNvSpPr txBox="1">
            <a:spLocks/>
          </p:cNvSpPr>
          <p:nvPr/>
        </p:nvSpPr>
        <p:spPr>
          <a:xfrm>
            <a:off x="132484" y="113398"/>
            <a:ext cx="9793432" cy="7472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III/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ED466D0-CE45-43E5-86BC-53E6FDA2CB58}"/>
              </a:ext>
            </a:extLst>
          </p:cNvPr>
          <p:cNvSpPr txBox="1"/>
          <p:nvPr/>
        </p:nvSpPr>
        <p:spPr>
          <a:xfrm>
            <a:off x="132484" y="1001951"/>
            <a:ext cx="88322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 hành cách sử dụng đèn học , sử dụng an toàn. </a:t>
            </a:r>
            <a:endParaRPr lang="en-US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E60B784-E12F-4634-876F-FA31875228AF}"/>
              </a:ext>
            </a:extLst>
          </p:cNvPr>
          <p:cNvSpPr txBox="1"/>
          <p:nvPr/>
        </p:nvSpPr>
        <p:spPr>
          <a:xfrm>
            <a:off x="-106878" y="2414366"/>
            <a:ext cx="9793432" cy="10074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just">
              <a:lnSpc>
                <a:spcPct val="120000"/>
              </a:lnSpc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b, </a:t>
            </a:r>
            <a:r>
              <a:rPr lang="nl-NL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 hỏng dây, hở điện mất an toàn, có thể bị điện giật nguy hiểm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</a:pP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4F00C53-113E-4594-8524-E6266A9E8582}"/>
              </a:ext>
            </a:extLst>
          </p:cNvPr>
          <p:cNvSpPr txBox="1"/>
          <p:nvPr/>
        </p:nvSpPr>
        <p:spPr>
          <a:xfrm>
            <a:off x="-106878" y="3221267"/>
            <a:ext cx="7659832" cy="940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just">
              <a:lnSpc>
                <a:spcPct val="120000"/>
              </a:lnSpc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nl-NL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dễ bị bỏng tay hoặc dò rỉ điện gây bị điện giật nguy hiểm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</a:pP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FE8ED5A-9616-4DFA-8C5E-75B678E1B88F}"/>
              </a:ext>
            </a:extLst>
          </p:cNvPr>
          <p:cNvSpPr txBox="1"/>
          <p:nvPr/>
        </p:nvSpPr>
        <p:spPr>
          <a:xfrm>
            <a:off x="-106878" y="4166302"/>
            <a:ext cx="6734483" cy="940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just">
              <a:lnSpc>
                <a:spcPct val="120000"/>
              </a:lnSpc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b, </a:t>
            </a:r>
            <a:r>
              <a:rPr lang="nl-NL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gây chói mắt lâu dài ảnh hưởng thị lực, hại mắt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</a:pP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D8BA31B-0C9A-45FF-95A8-29BB77508505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7945644" y="3221267"/>
            <a:ext cx="3960544" cy="32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025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6B8B2C5C-3316-46D8-923A-464D8A70BA52}"/>
              </a:ext>
            </a:extLst>
          </p:cNvPr>
          <p:cNvSpPr txBox="1">
            <a:spLocks/>
          </p:cNvSpPr>
          <p:nvPr/>
        </p:nvSpPr>
        <p:spPr>
          <a:xfrm>
            <a:off x="132484" y="113398"/>
            <a:ext cx="9793432" cy="7472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IV/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ED466D0-CE45-43E5-86BC-53E6FDA2CB58}"/>
              </a:ext>
            </a:extLst>
          </p:cNvPr>
          <p:cNvSpPr txBox="1"/>
          <p:nvPr/>
        </p:nvSpPr>
        <p:spPr>
          <a:xfrm>
            <a:off x="132484" y="1001951"/>
            <a:ext cx="88322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 hành cách sử dụng đèn học , sử dụng an toàn.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378771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F2723BA-09E8-4CDE-89D7-C9D7A0FD52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10101" r="20074" b="50000"/>
          <a:stretch>
            <a:fillRect/>
          </a:stretch>
        </p:blipFill>
        <p:spPr bwMode="auto">
          <a:xfrm>
            <a:off x="3216276" y="692150"/>
            <a:ext cx="56165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>
            <a:extLst>
              <a:ext uri="{FF2B5EF4-FFF2-40B4-BE49-F238E27FC236}">
                <a16:creationId xmlns:a16="http://schemas.microsoft.com/office/drawing/2014/main" xmlns="" id="{A70A50E0-87BE-4024-8FE6-262F47989C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4" y="5373688"/>
            <a:ext cx="7920037" cy="830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vi-VN" altLang="en-US" sz="2400" b="1">
                <a:solidFill>
                  <a:srgbClr val="000000"/>
                </a:solidFill>
              </a:rPr>
              <a:t>Tên phù thủy độc ác, nham hiểm đã bắt cóc hết sinh vật biển</a:t>
            </a:r>
            <a:endParaRPr lang="en-US" altLang="en-US" sz="2400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>
            <a:extLst>
              <a:ext uri="{FF2B5EF4-FFF2-40B4-BE49-F238E27FC236}">
                <a16:creationId xmlns:a16="http://schemas.microsoft.com/office/drawing/2014/main" xmlns="" id="{521441BC-DC2B-4591-B1BF-21FABF3435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3" y="5373688"/>
            <a:ext cx="360045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>
                <a:solidFill>
                  <a:srgbClr val="000000"/>
                </a:solidFill>
              </a:rPr>
              <a:t>Em hãy giúp các nàng tiên cá giải cứu các sinh vật biển nhé!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xmlns="" id="{3AB57EEF-DA5B-4736-A1C8-4A63BE4660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550" y="4027489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9">
            <a:hlinkClick r:id="rId5" action="ppaction://hlinksldjump"/>
            <a:extLst>
              <a:ext uri="{FF2B5EF4-FFF2-40B4-BE49-F238E27FC236}">
                <a16:creationId xmlns:a16="http://schemas.microsoft.com/office/drawing/2014/main" xmlns="" id="{C77E82D2-81D4-4C6E-87F3-B48381C846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3812">
            <a:off x="8361363" y="2913063"/>
            <a:ext cx="1706562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xmlns="" id="{69DC4ECC-D227-48A5-9274-8AEB0A4AE9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9" y="2684463"/>
            <a:ext cx="1519237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xmlns="" id="{56CBCA82-4566-42B2-B423-4E26DB99CA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1041401"/>
            <a:ext cx="15811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2">
            <a:hlinkClick r:id="rId10" action="ppaction://hlinksldjump"/>
            <a:extLst>
              <a:ext uri="{FF2B5EF4-FFF2-40B4-BE49-F238E27FC236}">
                <a16:creationId xmlns:a16="http://schemas.microsoft.com/office/drawing/2014/main" xmlns="" id="{8909F47E-C6C1-4C07-A1E4-31792FB5F2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1" y="1065214"/>
            <a:ext cx="2181225" cy="14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4">
            <a:hlinkClick r:id="rId12" action="ppaction://hlinksldjump"/>
            <a:extLst>
              <a:ext uri="{FF2B5EF4-FFF2-40B4-BE49-F238E27FC236}">
                <a16:creationId xmlns:a16="http://schemas.microsoft.com/office/drawing/2014/main" xmlns="" id="{10A8FA35-0402-4D2D-9122-C6B9D63556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638" y="5484814"/>
            <a:ext cx="17145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5">
            <a:hlinkClick r:id="rId14" action="ppaction://hlinksldjump"/>
            <a:extLst>
              <a:ext uri="{FF2B5EF4-FFF2-40B4-BE49-F238E27FC236}">
                <a16:creationId xmlns:a16="http://schemas.microsoft.com/office/drawing/2014/main" xmlns="" id="{31FE7E79-815B-46CD-9021-6D7349B335F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664" y="2254250"/>
            <a:ext cx="14700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6">
            <a:hlinkClick r:id="rId16" action="ppaction://hlinksldjump"/>
            <a:extLst>
              <a:ext uri="{FF2B5EF4-FFF2-40B4-BE49-F238E27FC236}">
                <a16:creationId xmlns:a16="http://schemas.microsoft.com/office/drawing/2014/main" xmlns="" id="{8E9CFEF1-C577-4DC1-8E4C-C057569EBBA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664" y="4189413"/>
            <a:ext cx="1817687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otched Right Arrow 1">
            <a:hlinkClick r:id="rId5" action="ppaction://hlinksldjump"/>
            <a:extLst>
              <a:ext uri="{FF2B5EF4-FFF2-40B4-BE49-F238E27FC236}">
                <a16:creationId xmlns:a16="http://schemas.microsoft.com/office/drawing/2014/main" xmlns="" id="{75F52F1E-B8FE-4EBC-886F-524654815D25}"/>
              </a:ext>
            </a:extLst>
          </p:cNvPr>
          <p:cNvSpPr/>
          <p:nvPr/>
        </p:nvSpPr>
        <p:spPr>
          <a:xfrm>
            <a:off x="8975726" y="6021388"/>
            <a:ext cx="1692275" cy="836612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>
                <a:solidFill>
                  <a:srgbClr val="FFFFFF"/>
                </a:solidFill>
                <a:latin typeface="Arial"/>
                <a:cs typeface="Arial"/>
              </a:rPr>
              <a:t>VỀ NHÀ THÔI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4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5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6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>
            <a:extLst>
              <a:ext uri="{FF2B5EF4-FFF2-40B4-BE49-F238E27FC236}">
                <a16:creationId xmlns:a16="http://schemas.microsoft.com/office/drawing/2014/main" xmlns="" id="{AC5DB91A-83DA-47D7-92E5-D7CBD821CB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176" y="914401"/>
            <a:ext cx="54340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3600">
              <a:solidFill>
                <a:srgbClr val="000000"/>
              </a:solidFill>
            </a:endParaRPr>
          </a:p>
        </p:txBody>
      </p:sp>
      <p:sp>
        <p:nvSpPr>
          <p:cNvPr id="7171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xmlns="" id="{FC81E27F-E8DD-4430-8B80-8421F81A7B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18CF49CB-847E-41E3-A201-23C8EE181E6E}"/>
              </a:ext>
            </a:extLst>
          </p:cNvPr>
          <p:cNvSpPr/>
          <p:nvPr/>
        </p:nvSpPr>
        <p:spPr>
          <a:xfrm>
            <a:off x="8685214" y="461964"/>
            <a:ext cx="1152525" cy="11525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6195B5AB-0181-4110-B657-B21ECC88F0E6}"/>
              </a:ext>
            </a:extLst>
          </p:cNvPr>
          <p:cNvSpPr/>
          <p:nvPr/>
        </p:nvSpPr>
        <p:spPr>
          <a:xfrm>
            <a:off x="8615363" y="1830388"/>
            <a:ext cx="785812" cy="7223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7174" name="Picture 10">
            <a:extLst>
              <a:ext uri="{FF2B5EF4-FFF2-40B4-BE49-F238E27FC236}">
                <a16:creationId xmlns:a16="http://schemas.microsoft.com/office/drawing/2014/main" xmlns="" id="{93694E2B-6AAD-494F-9688-3570C365BF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775" y="4222751"/>
            <a:ext cx="1519238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Callout 8">
            <a:extLst>
              <a:ext uri="{FF2B5EF4-FFF2-40B4-BE49-F238E27FC236}">
                <a16:creationId xmlns:a16="http://schemas.microsoft.com/office/drawing/2014/main" xmlns="" id="{EBEB8EB9-488D-437D-905F-5C2FBA14AEDD}"/>
              </a:ext>
            </a:extLst>
          </p:cNvPr>
          <p:cNvSpPr/>
          <p:nvPr/>
        </p:nvSpPr>
        <p:spPr>
          <a:xfrm>
            <a:off x="3085666" y="174055"/>
            <a:ext cx="3772201" cy="25527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2400" b="1" dirty="0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Câu 1: Vai trò của đèn học là gì</a:t>
            </a:r>
            <a:endParaRPr lang="en-US" sz="2400" dirty="0">
              <a:solidFill>
                <a:srgbClr val="333399">
                  <a:lumMod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xmlns="" id="{125C8F7A-ED96-4BA9-94A7-A0622600DF1E}"/>
              </a:ext>
            </a:extLst>
          </p:cNvPr>
          <p:cNvSpPr/>
          <p:nvPr/>
        </p:nvSpPr>
        <p:spPr>
          <a:xfrm>
            <a:off x="4656139" y="2066927"/>
            <a:ext cx="5296383" cy="4675188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err="1">
                <a:solidFill>
                  <a:srgbClr val="C00000"/>
                </a:solidFill>
                <a:latin typeface="Arial"/>
                <a:cs typeface="Arial"/>
              </a:rPr>
              <a:t>Đèn</a:t>
            </a:r>
            <a:r>
              <a:rPr lang="en-US" sz="24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/>
                <a:cs typeface="Arial"/>
              </a:rPr>
              <a:t>học</a:t>
            </a:r>
            <a:r>
              <a:rPr lang="en-US" sz="24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/>
                <a:cs typeface="Arial"/>
              </a:rPr>
              <a:t>cung</a:t>
            </a:r>
            <a:r>
              <a:rPr lang="en-US" sz="24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/>
                <a:cs typeface="Arial"/>
              </a:rPr>
              <a:t>cấp</a:t>
            </a:r>
            <a:r>
              <a:rPr lang="en-US" sz="24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/>
                <a:cs typeface="Arial"/>
              </a:rPr>
              <a:t>ánh</a:t>
            </a:r>
            <a:r>
              <a:rPr lang="en-US" sz="24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/>
                <a:cs typeface="Arial"/>
              </a:rPr>
              <a:t>sáng</a:t>
            </a:r>
            <a:r>
              <a:rPr lang="en-US" sz="24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/>
                <a:cs typeface="Arial"/>
              </a:rPr>
              <a:t>hỗ</a:t>
            </a:r>
            <a:r>
              <a:rPr lang="en-US" sz="24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/>
                <a:cs typeface="Arial"/>
              </a:rPr>
              <a:t>trợ</a:t>
            </a:r>
            <a:r>
              <a:rPr lang="en-US" sz="24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/>
                <a:cs typeface="Arial"/>
              </a:rPr>
              <a:t>cho</a:t>
            </a:r>
            <a:r>
              <a:rPr lang="en-US" sz="24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/>
                <a:cs typeface="Arial"/>
              </a:rPr>
              <a:t>việc</a:t>
            </a:r>
            <a:r>
              <a:rPr lang="en-US" sz="24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/>
                <a:cs typeface="Arial"/>
              </a:rPr>
              <a:t>học</a:t>
            </a:r>
            <a:r>
              <a:rPr lang="en-US" sz="24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/>
                <a:cs typeface="Arial"/>
              </a:rPr>
              <a:t>tập</a:t>
            </a:r>
            <a:r>
              <a:rPr lang="en-US" sz="2400" dirty="0">
                <a:solidFill>
                  <a:srgbClr val="C00000"/>
                </a:solidFill>
                <a:latin typeface="Arial"/>
                <a:cs typeface="Arial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Arial"/>
                <a:cs typeface="Arial"/>
              </a:rPr>
              <a:t>giúp</a:t>
            </a:r>
            <a:r>
              <a:rPr lang="en-US" sz="24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/>
                <a:cs typeface="Arial"/>
              </a:rPr>
              <a:t>bảo</a:t>
            </a:r>
            <a:r>
              <a:rPr lang="en-US" sz="24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/>
                <a:cs typeface="Arial"/>
              </a:rPr>
              <a:t>vệ</a:t>
            </a:r>
            <a:r>
              <a:rPr lang="en-US" sz="24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/>
                <a:cs typeface="Arial"/>
              </a:rPr>
              <a:t>mắt</a:t>
            </a:r>
            <a:r>
              <a:rPr lang="en-US" sz="2400" dirty="0">
                <a:solidFill>
                  <a:srgbClr val="C00000"/>
                </a:solidFill>
                <a:latin typeface="Arial"/>
                <a:cs typeface="Arial"/>
              </a:rPr>
              <a:t>. </a:t>
            </a:r>
            <a:r>
              <a:rPr lang="en-US" sz="2400" dirty="0" err="1">
                <a:solidFill>
                  <a:srgbClr val="C00000"/>
                </a:solidFill>
                <a:latin typeface="Arial"/>
                <a:cs typeface="Arial"/>
              </a:rPr>
              <a:t>Đèn</a:t>
            </a:r>
            <a:r>
              <a:rPr lang="en-US" sz="24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/>
                <a:cs typeface="Arial"/>
              </a:rPr>
              <a:t>học</a:t>
            </a:r>
            <a:r>
              <a:rPr lang="en-US" sz="24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/>
                <a:cs typeface="Arial"/>
              </a:rPr>
              <a:t>có</a:t>
            </a:r>
            <a:r>
              <a:rPr lang="en-US" sz="24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/>
                <a:cs typeface="Arial"/>
              </a:rPr>
              <a:t>nhiều</a:t>
            </a:r>
            <a:r>
              <a:rPr lang="en-US" sz="24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/>
                <a:cs typeface="Arial"/>
              </a:rPr>
              <a:t>kiểu</a:t>
            </a:r>
            <a:r>
              <a:rPr lang="en-US" sz="24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/>
                <a:cs typeface="Arial"/>
              </a:rPr>
              <a:t>dáng</a:t>
            </a:r>
            <a:r>
              <a:rPr lang="en-US" sz="2400" dirty="0">
                <a:solidFill>
                  <a:srgbClr val="C00000"/>
                </a:solidFill>
                <a:latin typeface="Arial"/>
                <a:cs typeface="Arial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Arial"/>
                <a:cs typeface="Arial"/>
              </a:rPr>
              <a:t>màu</a:t>
            </a:r>
            <a:r>
              <a:rPr lang="en-US" sz="24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/>
                <a:cs typeface="Arial"/>
              </a:rPr>
              <a:t>sắc</a:t>
            </a:r>
            <a:r>
              <a:rPr lang="en-US" sz="24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/>
                <a:cs typeface="Arial"/>
              </a:rPr>
              <a:t>đa</a:t>
            </a:r>
            <a:r>
              <a:rPr lang="en-US" sz="24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/>
                <a:cs typeface="Arial"/>
              </a:rPr>
              <a:t>dạng</a:t>
            </a:r>
            <a:endParaRPr lang="en-US" sz="2400" dirty="0">
              <a:solidFill>
                <a:srgbClr val="C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>
            <a:extLst>
              <a:ext uri="{FF2B5EF4-FFF2-40B4-BE49-F238E27FC236}">
                <a16:creationId xmlns:a16="http://schemas.microsoft.com/office/drawing/2014/main" xmlns="" id="{B1BC2173-81BF-4B92-AE64-B7B2F48D0E68}"/>
              </a:ext>
            </a:extLst>
          </p:cNvPr>
          <p:cNvSpPr/>
          <p:nvPr/>
        </p:nvSpPr>
        <p:spPr>
          <a:xfrm>
            <a:off x="3099335" y="0"/>
            <a:ext cx="4076166" cy="3041583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2400" b="1" dirty="0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Câu 2: Đèn học có mấy bộ phận</a:t>
            </a:r>
            <a:endParaRPr lang="en-US" sz="2400" dirty="0">
              <a:solidFill>
                <a:srgbClr val="333399">
                  <a:lumMod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4" name="Oval Callout 3">
            <a:extLst>
              <a:ext uri="{FF2B5EF4-FFF2-40B4-BE49-F238E27FC236}">
                <a16:creationId xmlns:a16="http://schemas.microsoft.com/office/drawing/2014/main" xmlns="" id="{AD32D0EA-88BA-4688-B88A-C72025DA85B3}"/>
              </a:ext>
            </a:extLst>
          </p:cNvPr>
          <p:cNvSpPr/>
          <p:nvPr/>
        </p:nvSpPr>
        <p:spPr>
          <a:xfrm>
            <a:off x="4656139" y="2223437"/>
            <a:ext cx="5344509" cy="4518678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err="1">
                <a:solidFill>
                  <a:srgbClr val="C00000"/>
                </a:solidFill>
                <a:latin typeface="Arial"/>
                <a:cs typeface="Arial"/>
              </a:rPr>
              <a:t>Đèn</a:t>
            </a:r>
            <a:r>
              <a:rPr lang="en-US" sz="24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/>
                <a:cs typeface="Arial"/>
              </a:rPr>
              <a:t>học</a:t>
            </a:r>
            <a:r>
              <a:rPr lang="en-US" sz="24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/>
                <a:cs typeface="Arial"/>
              </a:rPr>
              <a:t>có</a:t>
            </a:r>
            <a:r>
              <a:rPr lang="en-US" sz="2400" dirty="0">
                <a:solidFill>
                  <a:srgbClr val="C00000"/>
                </a:solidFill>
                <a:latin typeface="Arial"/>
                <a:cs typeface="Arial"/>
              </a:rPr>
              <a:t> 6 </a:t>
            </a:r>
            <a:r>
              <a:rPr lang="en-US" sz="2400" dirty="0" err="1">
                <a:solidFill>
                  <a:srgbClr val="C00000"/>
                </a:solidFill>
                <a:latin typeface="Arial"/>
                <a:cs typeface="Arial"/>
              </a:rPr>
              <a:t>bộ</a:t>
            </a:r>
            <a:r>
              <a:rPr lang="en-US" sz="24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/>
                <a:cs typeface="Arial"/>
              </a:rPr>
              <a:t>phận</a:t>
            </a:r>
            <a:r>
              <a:rPr lang="en-US" sz="24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/>
                <a:cs typeface="Arial"/>
              </a:rPr>
              <a:t>chính</a:t>
            </a:r>
            <a:r>
              <a:rPr lang="en-US" sz="2400" dirty="0">
                <a:solidFill>
                  <a:srgbClr val="C00000"/>
                </a:solidFill>
                <a:latin typeface="Arial"/>
                <a:cs typeface="Arial"/>
              </a:rPr>
              <a:t>: </a:t>
            </a:r>
            <a:r>
              <a:rPr lang="nl-NL" sz="2400" dirty="0">
                <a:solidFill>
                  <a:srgbClr val="FF0000"/>
                </a:solidFill>
              </a:rPr>
              <a:t>bóng đèn, thân đèn, chụp đèn, đế đèn, công tắc, dây nguồn.</a:t>
            </a:r>
            <a:endParaRPr lang="en-US" sz="2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8196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xmlns="" id="{7839C52C-9786-4B68-BDDD-6253C4468D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8197" name="Picture 15">
            <a:extLst>
              <a:ext uri="{FF2B5EF4-FFF2-40B4-BE49-F238E27FC236}">
                <a16:creationId xmlns:a16="http://schemas.microsoft.com/office/drawing/2014/main" xmlns="" id="{F1F2912E-026C-46C3-AA1B-8D8D1C3973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3989388"/>
            <a:ext cx="2001837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xmlns="" id="{A3A99C20-D6DB-4515-A7C4-7FE6B9FFF5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10243" name="Picture 16">
            <a:extLst>
              <a:ext uri="{FF2B5EF4-FFF2-40B4-BE49-F238E27FC236}">
                <a16:creationId xmlns:a16="http://schemas.microsoft.com/office/drawing/2014/main" xmlns="" id="{BCA31F85-6DE5-4FF7-9174-B684B2862B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63750" y="4941888"/>
            <a:ext cx="1817688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>
            <a:extLst>
              <a:ext uri="{FF2B5EF4-FFF2-40B4-BE49-F238E27FC236}">
                <a16:creationId xmlns:a16="http://schemas.microsoft.com/office/drawing/2014/main" xmlns="" id="{5DC70EEB-55C7-48AD-B5C8-8C42BFEEA6BE}"/>
              </a:ext>
            </a:extLst>
          </p:cNvPr>
          <p:cNvSpPr/>
          <p:nvPr/>
        </p:nvSpPr>
        <p:spPr>
          <a:xfrm>
            <a:off x="3003082" y="0"/>
            <a:ext cx="4172419" cy="2858703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2400" b="1" dirty="0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Câu 3: Khi sử dụng đèn học em thực hiện qua bao nhiêu bước</a:t>
            </a:r>
            <a:endParaRPr lang="en-US" sz="2400" dirty="0">
              <a:solidFill>
                <a:srgbClr val="333399">
                  <a:lumMod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xmlns="" id="{BD0C35FF-4484-4CCC-AE46-ABDE1B350612}"/>
              </a:ext>
            </a:extLst>
          </p:cNvPr>
          <p:cNvSpPr/>
          <p:nvPr/>
        </p:nvSpPr>
        <p:spPr>
          <a:xfrm>
            <a:off x="4656139" y="2204185"/>
            <a:ext cx="6653545" cy="4537929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C00000"/>
                </a:solidFill>
                <a:latin typeface="Arial"/>
                <a:cs typeface="Arial"/>
              </a:rPr>
              <a:t>Khi </a:t>
            </a:r>
            <a:r>
              <a:rPr lang="en-US" sz="2400" dirty="0" err="1">
                <a:solidFill>
                  <a:srgbClr val="C00000"/>
                </a:solidFill>
                <a:latin typeface="Arial"/>
                <a:cs typeface="Arial"/>
              </a:rPr>
              <a:t>sử</a:t>
            </a:r>
            <a:r>
              <a:rPr lang="en-US" sz="24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/>
                <a:cs typeface="Arial"/>
              </a:rPr>
              <a:t>dụng</a:t>
            </a:r>
            <a:r>
              <a:rPr lang="en-US" sz="24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/>
                <a:cs typeface="Arial"/>
              </a:rPr>
              <a:t>đèn</a:t>
            </a:r>
            <a:r>
              <a:rPr lang="en-US" sz="24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/>
                <a:cs typeface="Arial"/>
              </a:rPr>
              <a:t>học</a:t>
            </a:r>
            <a:r>
              <a:rPr lang="en-US" sz="24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/>
                <a:cs typeface="Arial"/>
              </a:rPr>
              <a:t>cần</a:t>
            </a:r>
            <a:r>
              <a:rPr lang="en-US" sz="24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/>
                <a:cs typeface="Arial"/>
              </a:rPr>
              <a:t>thực</a:t>
            </a:r>
            <a:r>
              <a:rPr lang="en-US" sz="24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/>
                <a:cs typeface="Arial"/>
              </a:rPr>
              <a:t>hiện</a:t>
            </a:r>
            <a:r>
              <a:rPr lang="en-US" sz="2400" dirty="0">
                <a:solidFill>
                  <a:srgbClr val="C00000"/>
                </a:solidFill>
                <a:latin typeface="Arial"/>
                <a:cs typeface="Arial"/>
              </a:rPr>
              <a:t> qua 4 </a:t>
            </a:r>
            <a:r>
              <a:rPr lang="en-US" sz="2400" dirty="0" err="1">
                <a:solidFill>
                  <a:srgbClr val="C00000"/>
                </a:solidFill>
                <a:latin typeface="Arial"/>
                <a:cs typeface="Arial"/>
              </a:rPr>
              <a:t>bước</a:t>
            </a:r>
            <a:r>
              <a:rPr lang="en-US" sz="2400" dirty="0">
                <a:solidFill>
                  <a:srgbClr val="C00000"/>
                </a:solidFill>
                <a:latin typeface="Arial"/>
                <a:cs typeface="Arial"/>
              </a:rPr>
              <a:t>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đèn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Bật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đèn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chỉnh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đèn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Tắt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đèn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C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WordArt 6">
            <a:extLst>
              <a:ext uri="{FF2B5EF4-FFF2-40B4-BE49-F238E27FC236}">
                <a16:creationId xmlns:a16="http://schemas.microsoft.com/office/drawing/2014/main" xmlns="" id="{83FD6660-78D1-410E-B950-88EEADA66F4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76600" y="762000"/>
            <a:ext cx="5715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13315" name="AutoShape 7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xmlns="" id="{81176DEC-17A9-4848-90CD-D323948DDD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7CA156F-254F-4AA6-B10B-197D170EDF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75" y="3878263"/>
            <a:ext cx="4402138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Callout 3">
            <a:extLst>
              <a:ext uri="{FF2B5EF4-FFF2-40B4-BE49-F238E27FC236}">
                <a16:creationId xmlns:a16="http://schemas.microsoft.com/office/drawing/2014/main" xmlns="" id="{2CBCCEDD-2671-41DD-9AC9-B986360A0E02}"/>
              </a:ext>
            </a:extLst>
          </p:cNvPr>
          <p:cNvSpPr/>
          <p:nvPr/>
        </p:nvSpPr>
        <p:spPr>
          <a:xfrm>
            <a:off x="3575051" y="762001"/>
            <a:ext cx="3960813" cy="2811463"/>
          </a:xfrm>
          <a:prstGeom prst="cloudCallout">
            <a:avLst>
              <a:gd name="adj1" fmla="val -14066"/>
              <a:gd name="adj2" fmla="val 700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333399">
                  <a:lumMod val="50000"/>
                </a:srgbClr>
              </a:solidFill>
              <a:latin typeface="Arial"/>
              <a:cs typeface="Arial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C</a:t>
            </a:r>
            <a:r>
              <a:rPr lang="vi-VN" sz="2400" b="1" dirty="0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ảm ơn bạn vì đã giúp chúng mình. Tặng bạn viên ngọc trai tuyệt đẹp</a:t>
            </a:r>
            <a:r>
              <a:rPr lang="en-US" sz="2400" b="1" dirty="0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này</a:t>
            </a:r>
            <a:endParaRPr lang="en-US" sz="240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</a:rPr>
              <a:t>Câu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hỏi</a:t>
            </a:r>
            <a:r>
              <a:rPr lang="en-US" sz="3200" b="1" dirty="0">
                <a:solidFill>
                  <a:schemeClr val="bg1"/>
                </a:solidFill>
              </a:rPr>
              <a:t> 1: </a:t>
            </a:r>
            <a:r>
              <a:rPr lang="nl-NL" sz="3200" dirty="0"/>
              <a:t>Nêu tên từng bộ phận của đèn học?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800" dirty="0"/>
              <a:t>6 bộ phận chính: bóng đèn, thân đèn, chụp đèn, đế đèn, công tắc, dây nguồn.</a:t>
            </a:r>
            <a:endParaRPr lang="en-US" sz="2800" dirty="0"/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4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2: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Bóng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đèn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tác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dụng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dirty="0" err="1"/>
              <a:t>Bóng</a:t>
            </a:r>
            <a:r>
              <a:rPr lang="en-US" sz="2400" dirty="0"/>
              <a:t> </a:t>
            </a:r>
            <a:r>
              <a:rPr lang="en-US" sz="2400" dirty="0" err="1"/>
              <a:t>đèn</a:t>
            </a:r>
            <a:r>
              <a:rPr lang="en-US" sz="2400" dirty="0"/>
              <a:t> </a:t>
            </a:r>
            <a:r>
              <a:rPr lang="en-US" sz="2400" dirty="0" err="1"/>
              <a:t>phát</a:t>
            </a:r>
            <a:r>
              <a:rPr lang="en-US" sz="2400" dirty="0"/>
              <a:t> ra </a:t>
            </a:r>
            <a:r>
              <a:rPr lang="en-US" sz="2400" dirty="0" err="1"/>
              <a:t>ánh</a:t>
            </a:r>
            <a:r>
              <a:rPr lang="en-US" sz="2400" dirty="0"/>
              <a:t> </a:t>
            </a:r>
            <a:r>
              <a:rPr lang="en-US" sz="2400" dirty="0" err="1"/>
              <a:t>sáng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13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3: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đèn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dụng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dirty="0" err="1"/>
              <a:t>Thân</a:t>
            </a:r>
            <a:r>
              <a:rPr lang="en-US" dirty="0"/>
              <a:t> </a:t>
            </a:r>
            <a:r>
              <a:rPr lang="en-US" dirty="0" err="1"/>
              <a:t>đèn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điều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chiếu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đèn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62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4: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Chụp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đèn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tác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dụng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dirty="0" err="1"/>
              <a:t>Chụp</a:t>
            </a:r>
            <a:r>
              <a:rPr lang="en-US" dirty="0"/>
              <a:t> </a:t>
            </a:r>
            <a:r>
              <a:rPr lang="en-US" dirty="0" err="1"/>
              <a:t>đèn</a:t>
            </a:r>
            <a:r>
              <a:rPr lang="en-US" dirty="0"/>
              <a:t>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bảo</a:t>
            </a:r>
            <a:r>
              <a:rPr lang="en-US" dirty="0"/>
              <a:t> </a:t>
            </a:r>
            <a:r>
              <a:rPr lang="en-US" dirty="0" err="1"/>
              <a:t>vệ</a:t>
            </a:r>
            <a:r>
              <a:rPr lang="en-US" dirty="0"/>
              <a:t> </a:t>
            </a:r>
            <a:r>
              <a:rPr lang="en-US" dirty="0" err="1"/>
              <a:t>bóng</a:t>
            </a:r>
            <a:r>
              <a:rPr lang="en-US" dirty="0"/>
              <a:t> </a:t>
            </a:r>
            <a:r>
              <a:rPr lang="en-US" dirty="0" err="1"/>
              <a:t>đèn</a:t>
            </a:r>
            <a:r>
              <a:rPr lang="en-US" dirty="0"/>
              <a:t>,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trung</a:t>
            </a:r>
            <a:r>
              <a:rPr lang="en-US" dirty="0"/>
              <a:t>  </a:t>
            </a:r>
            <a:r>
              <a:rPr lang="en-US" dirty="0" err="1"/>
              <a:t>ánh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chống</a:t>
            </a:r>
            <a:r>
              <a:rPr lang="en-US" dirty="0"/>
              <a:t> </a:t>
            </a:r>
            <a:r>
              <a:rPr lang="en-US" dirty="0" err="1"/>
              <a:t>mỏi</a:t>
            </a:r>
            <a:r>
              <a:rPr lang="en-US" dirty="0"/>
              <a:t> </a:t>
            </a:r>
            <a:r>
              <a:rPr lang="en-US" dirty="0" err="1"/>
              <a:t>mắt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33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5: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Dây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nguồn</a:t>
            </a:r>
            <a:r>
              <a:rPr lang="en-US" sz="3200" dirty="0">
                <a:solidFill>
                  <a:prstClr val="white"/>
                </a:solidFill>
              </a:rPr>
              <a:t>  </a:t>
            </a:r>
            <a:r>
              <a:rPr lang="en-US" sz="3200" dirty="0" err="1">
                <a:solidFill>
                  <a:prstClr val="white"/>
                </a:solidFill>
              </a:rPr>
              <a:t>và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công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tắc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có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tác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dụng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gì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?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dirty="0"/>
              <a:t>- </a:t>
            </a:r>
            <a:r>
              <a:rPr lang="en-US" sz="2400" dirty="0" err="1"/>
              <a:t>Dây</a:t>
            </a:r>
            <a:r>
              <a:rPr lang="en-US" sz="2400" dirty="0"/>
              <a:t> </a:t>
            </a:r>
            <a:r>
              <a:rPr lang="en-US" sz="2400" dirty="0" err="1"/>
              <a:t>nguồn</a:t>
            </a:r>
            <a:r>
              <a:rPr lang="en-US" sz="2400" dirty="0"/>
              <a:t> </a:t>
            </a:r>
            <a:r>
              <a:rPr lang="en-US" sz="2400" dirty="0" err="1"/>
              <a:t>nối</a:t>
            </a:r>
            <a:r>
              <a:rPr lang="en-US" sz="2400" dirty="0"/>
              <a:t> </a:t>
            </a:r>
            <a:r>
              <a:rPr lang="en-US" sz="2400" dirty="0" err="1"/>
              <a:t>đèn</a:t>
            </a:r>
            <a:r>
              <a:rPr lang="en-US" sz="2400" dirty="0"/>
              <a:t> </a:t>
            </a:r>
            <a:r>
              <a:rPr lang="en-US" sz="2400" dirty="0" err="1"/>
              <a:t>học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nguồn</a:t>
            </a:r>
            <a:r>
              <a:rPr lang="en-US" sz="2400" dirty="0"/>
              <a:t> </a:t>
            </a:r>
            <a:r>
              <a:rPr lang="en-US" sz="2400" dirty="0" err="1"/>
              <a:t>điện</a:t>
            </a:r>
            <a:endParaRPr lang="en-US" sz="2400" dirty="0"/>
          </a:p>
          <a:p>
            <a:pPr lvl="0" algn="ctr">
              <a:defRPr/>
            </a:pPr>
            <a:r>
              <a:rPr lang="en-US" sz="2400" dirty="0"/>
              <a:t>- </a:t>
            </a:r>
            <a:r>
              <a:rPr lang="en-US" sz="2400" dirty="0" err="1"/>
              <a:t>Công</a:t>
            </a:r>
            <a:r>
              <a:rPr lang="en-US" sz="2400" dirty="0"/>
              <a:t> </a:t>
            </a:r>
            <a:r>
              <a:rPr lang="en-US" sz="2400" dirty="0" err="1"/>
              <a:t>tắc</a:t>
            </a:r>
            <a:r>
              <a:rPr lang="en-US" sz="2400" dirty="0"/>
              <a:t> </a:t>
            </a:r>
            <a:r>
              <a:rPr lang="en-US" sz="2400" dirty="0" err="1"/>
              <a:t>điện</a:t>
            </a:r>
            <a:r>
              <a:rPr lang="en-US" sz="2400" dirty="0"/>
              <a:t> </a:t>
            </a:r>
            <a:r>
              <a:rPr lang="en-US" sz="2400" dirty="0" err="1"/>
              <a:t>dùng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bật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tắt</a:t>
            </a:r>
            <a:r>
              <a:rPr lang="en-US" sz="2400" dirty="0"/>
              <a:t> </a:t>
            </a:r>
            <a:r>
              <a:rPr lang="en-US" sz="2400" dirty="0" err="1"/>
              <a:t>đèn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8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6: </a:t>
            </a:r>
            <a:r>
              <a:rPr lang="en-US" sz="3200" dirty="0" err="1"/>
              <a:t>Đế</a:t>
            </a:r>
            <a:r>
              <a:rPr lang="en-US" sz="3200" dirty="0"/>
              <a:t> </a:t>
            </a:r>
            <a:r>
              <a:rPr lang="en-US" sz="3200" dirty="0" err="1"/>
              <a:t>đèn</a:t>
            </a:r>
            <a:r>
              <a:rPr lang="en-US" sz="3200" dirty="0"/>
              <a:t> </a:t>
            </a:r>
            <a:r>
              <a:rPr lang="en-US" sz="3200" dirty="0" err="1"/>
              <a:t>dùng</a:t>
            </a:r>
            <a:r>
              <a:rPr lang="en-US" sz="3200" dirty="0"/>
              <a:t> </a:t>
            </a:r>
            <a:r>
              <a:rPr lang="en-US" sz="3200" dirty="0" err="1"/>
              <a:t>để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/>
              <a:t>Đế</a:t>
            </a:r>
            <a:r>
              <a:rPr lang="en-US" sz="3200" dirty="0"/>
              <a:t> </a:t>
            </a:r>
            <a:r>
              <a:rPr lang="en-US" sz="3200" dirty="0" err="1"/>
              <a:t>đèn</a:t>
            </a:r>
            <a:r>
              <a:rPr lang="en-US" sz="3200" dirty="0"/>
              <a:t> </a:t>
            </a:r>
            <a:r>
              <a:rPr lang="en-US" sz="3200" dirty="0" err="1"/>
              <a:t>giữ</a:t>
            </a:r>
            <a:r>
              <a:rPr lang="en-US" sz="3200" dirty="0"/>
              <a:t> </a:t>
            </a:r>
            <a:r>
              <a:rPr lang="en-US" sz="3200" dirty="0" err="1"/>
              <a:t>cho</a:t>
            </a:r>
            <a:r>
              <a:rPr lang="en-US" sz="3200" dirty="0"/>
              <a:t> </a:t>
            </a:r>
            <a:r>
              <a:rPr lang="en-US" sz="3200" dirty="0" err="1"/>
              <a:t>đèn</a:t>
            </a:r>
            <a:r>
              <a:rPr lang="en-US" sz="3200" dirty="0"/>
              <a:t> </a:t>
            </a:r>
            <a:r>
              <a:rPr lang="en-US" sz="3200" dirty="0" err="1"/>
              <a:t>đứng</a:t>
            </a:r>
            <a:r>
              <a:rPr lang="en-US" sz="3200" dirty="0"/>
              <a:t> </a:t>
            </a:r>
            <a:r>
              <a:rPr lang="en-US" sz="3200" dirty="0" err="1"/>
              <a:t>vững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41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248" y="112666"/>
            <a:ext cx="9793432" cy="1325563"/>
          </a:xfrm>
        </p:spPr>
        <p:txBody>
          <a:bodyPr/>
          <a:lstStyle/>
          <a:p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SỬ DỤNG ĐÈN HỌC (TIẾT 2)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2A9C6AE-257F-433D-B58D-4EA2F5814037}"/>
              </a:ext>
            </a:extLst>
          </p:cNvPr>
          <p:cNvSpPr txBox="1"/>
          <p:nvPr/>
        </p:nvSpPr>
        <p:spPr>
          <a:xfrm>
            <a:off x="213166" y="2068435"/>
            <a:ext cx="9793432" cy="31495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just">
              <a:lnSpc>
                <a:spcPct val="120000"/>
              </a:lnSpc>
            </a:pPr>
            <a:r>
              <a:rPr lang="nl-NL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 khi học, học sinh sẽ: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nl-N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Nêu được tác dụng và cách sử dụng được đèn học.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nl-N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Xác định vị trí đặt đèn, bật tắt, điều chỉnh được độ sáng của đèn học.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nl-N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Nhận biết và phòng tránh được những tình huống mất an toàn khi sử dụng đèn học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6B8B2C5C-3316-46D8-923A-464D8A70BA52}"/>
              </a:ext>
            </a:extLst>
          </p:cNvPr>
          <p:cNvSpPr txBox="1">
            <a:spLocks/>
          </p:cNvSpPr>
          <p:nvPr/>
        </p:nvSpPr>
        <p:spPr>
          <a:xfrm>
            <a:off x="329707" y="1198128"/>
            <a:ext cx="9793432" cy="7472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I/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969040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2A9C6AE-257F-433D-B58D-4EA2F5814037}"/>
              </a:ext>
            </a:extLst>
          </p:cNvPr>
          <p:cNvSpPr txBox="1"/>
          <p:nvPr/>
        </p:nvSpPr>
        <p:spPr>
          <a:xfrm>
            <a:off x="401415" y="1924540"/>
            <a:ext cx="4573997" cy="564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just">
              <a:lnSpc>
                <a:spcPct val="120000"/>
              </a:lnSpc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đèn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6B8B2C5C-3316-46D8-923A-464D8A70BA52}"/>
              </a:ext>
            </a:extLst>
          </p:cNvPr>
          <p:cNvSpPr txBox="1">
            <a:spLocks/>
          </p:cNvSpPr>
          <p:nvPr/>
        </p:nvSpPr>
        <p:spPr>
          <a:xfrm>
            <a:off x="132484" y="113398"/>
            <a:ext cx="9793432" cy="7472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II/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ED466D0-CE45-43E5-86BC-53E6FDA2CB58}"/>
              </a:ext>
            </a:extLst>
          </p:cNvPr>
          <p:cNvSpPr txBox="1"/>
          <p:nvPr/>
        </p:nvSpPr>
        <p:spPr>
          <a:xfrm>
            <a:off x="132484" y="1001951"/>
            <a:ext cx="88322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1. Tìm hiểu sử dụng đèn học đúng cách </a:t>
            </a:r>
            <a:endParaRPr lang="en-US" sz="28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9AD6A2A-9550-4E9C-BF5D-ED88124965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0025" y="1860139"/>
            <a:ext cx="4270627" cy="389880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E60B784-E12F-4634-876F-FA31875228AF}"/>
              </a:ext>
            </a:extLst>
          </p:cNvPr>
          <p:cNvSpPr txBox="1"/>
          <p:nvPr/>
        </p:nvSpPr>
        <p:spPr>
          <a:xfrm>
            <a:off x="401415" y="2731149"/>
            <a:ext cx="3865785" cy="564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just">
              <a:lnSpc>
                <a:spcPct val="120000"/>
              </a:lnSpc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Bật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đèn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4F00C53-113E-4594-8524-E6266A9E8582}"/>
              </a:ext>
            </a:extLst>
          </p:cNvPr>
          <p:cNvSpPr txBox="1"/>
          <p:nvPr/>
        </p:nvSpPr>
        <p:spPr>
          <a:xfrm>
            <a:off x="401415" y="3527415"/>
            <a:ext cx="6734483" cy="564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just">
              <a:lnSpc>
                <a:spcPct val="120000"/>
              </a:lnSpc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đèn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FE8ED5A-9616-4DFA-8C5E-75B678E1B88F}"/>
              </a:ext>
            </a:extLst>
          </p:cNvPr>
          <p:cNvSpPr txBox="1"/>
          <p:nvPr/>
        </p:nvSpPr>
        <p:spPr>
          <a:xfrm>
            <a:off x="401415" y="4323681"/>
            <a:ext cx="6734483" cy="564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just">
              <a:lnSpc>
                <a:spcPct val="120000"/>
              </a:lnSpc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Tắt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đèn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6450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1517</TotalTime>
  <Words>564</Words>
  <Application>Microsoft Office PowerPoint</Application>
  <PresentationFormat>Custom</PresentationFormat>
  <Paragraphs>49</Paragraphs>
  <Slides>19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Times New Roman</vt:lpstr>
      <vt:lpstr>Calibri</vt:lpstr>
      <vt:lpstr>Calibri Light</vt:lpstr>
      <vt:lpstr>Impact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2: SỬ DỤNG ĐÈN HỌC (TIẾT 2)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TRO GIANG</dc:creator>
  <cp:lastModifiedBy>TA2021</cp:lastModifiedBy>
  <cp:revision>123</cp:revision>
  <dcterms:created xsi:type="dcterms:W3CDTF">2018-10-29T09:59:25Z</dcterms:created>
  <dcterms:modified xsi:type="dcterms:W3CDTF">2022-08-14T23:51:17Z</dcterms:modified>
</cp:coreProperties>
</file>