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712" r:id="rId5"/>
  </p:sldMasterIdLst>
  <p:notesMasterIdLst>
    <p:notesMasterId r:id="rId25"/>
  </p:notesMasterIdLst>
  <p:sldIdLst>
    <p:sldId id="257" r:id="rId6"/>
    <p:sldId id="283" r:id="rId7"/>
    <p:sldId id="284" r:id="rId8"/>
    <p:sldId id="285" r:id="rId9"/>
    <p:sldId id="286" r:id="rId10"/>
    <p:sldId id="287" r:id="rId11"/>
    <p:sldId id="258" r:id="rId12"/>
    <p:sldId id="259" r:id="rId13"/>
    <p:sldId id="261" r:id="rId14"/>
    <p:sldId id="263" r:id="rId15"/>
    <p:sldId id="288" r:id="rId16"/>
    <p:sldId id="289" r:id="rId17"/>
    <p:sldId id="290" r:id="rId18"/>
    <p:sldId id="268" r:id="rId19"/>
    <p:sldId id="291" r:id="rId20"/>
    <p:sldId id="292" r:id="rId21"/>
    <p:sldId id="293" r:id="rId22"/>
    <p:sldId id="269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9" d="100"/>
          <a:sy n="79" d="100"/>
        </p:scale>
        <p:origin x="80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52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02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26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60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GIF"/><Relationship Id="rId18" Type="http://schemas.openxmlformats.org/officeDocument/2006/relationships/image" Target="../media/image38.png"/><Relationship Id="rId26" Type="http://schemas.openxmlformats.org/officeDocument/2006/relationships/image" Target="../media/image43.png"/><Relationship Id="rId3" Type="http://schemas.openxmlformats.org/officeDocument/2006/relationships/image" Target="../media/image29.GIF"/><Relationship Id="rId21" Type="http://schemas.microsoft.com/office/2007/relationships/hdphoto" Target="../media/hdphoto11.wdp"/><Relationship Id="rId7" Type="http://schemas.microsoft.com/office/2007/relationships/hdphoto" Target="../media/hdphoto6.wdp"/><Relationship Id="rId12" Type="http://schemas.openxmlformats.org/officeDocument/2006/relationships/image" Target="../media/image34.GIF"/><Relationship Id="rId17" Type="http://schemas.microsoft.com/office/2007/relationships/hdphoto" Target="../media/hdphoto10.wdp"/><Relationship Id="rId25" Type="http://schemas.microsoft.com/office/2007/relationships/hdphoto" Target="../media/hdphoto13.wdp"/><Relationship Id="rId3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7.png"/><Relationship Id="rId20" Type="http://schemas.openxmlformats.org/officeDocument/2006/relationships/image" Target="../media/image40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microsoft.com/office/2007/relationships/hdphoto" Target="../media/hdphoto8.wdp"/><Relationship Id="rId24" Type="http://schemas.openxmlformats.org/officeDocument/2006/relationships/image" Target="../media/image42.png"/><Relationship Id="rId32" Type="http://schemas.microsoft.com/office/2007/relationships/hdphoto" Target="../media/hdphoto16.wdp"/><Relationship Id="rId5" Type="http://schemas.microsoft.com/office/2007/relationships/hdphoto" Target="../media/hdphoto5.wdp"/><Relationship Id="rId15" Type="http://schemas.microsoft.com/office/2007/relationships/hdphoto" Target="../media/hdphoto9.wdp"/><Relationship Id="rId23" Type="http://schemas.microsoft.com/office/2007/relationships/hdphoto" Target="../media/hdphoto12.wdp"/><Relationship Id="rId28" Type="http://schemas.openxmlformats.org/officeDocument/2006/relationships/image" Target="../media/image44.png"/><Relationship Id="rId10" Type="http://schemas.openxmlformats.org/officeDocument/2006/relationships/image" Target="../media/image33.png"/><Relationship Id="rId19" Type="http://schemas.openxmlformats.org/officeDocument/2006/relationships/image" Target="../media/image39.GIF"/><Relationship Id="rId31" Type="http://schemas.openxmlformats.org/officeDocument/2006/relationships/image" Target="../media/image46.png"/><Relationship Id="rId4" Type="http://schemas.openxmlformats.org/officeDocument/2006/relationships/image" Target="../media/image30.png"/><Relationship Id="rId9" Type="http://schemas.microsoft.com/office/2007/relationships/hdphoto" Target="../media/hdphoto7.wdp"/><Relationship Id="rId14" Type="http://schemas.openxmlformats.org/officeDocument/2006/relationships/image" Target="../media/image36.png"/><Relationship Id="rId22" Type="http://schemas.openxmlformats.org/officeDocument/2006/relationships/image" Target="../media/image41.png"/><Relationship Id="rId27" Type="http://schemas.microsoft.com/office/2007/relationships/hdphoto" Target="../media/hdphoto14.wdp"/><Relationship Id="rId30" Type="http://schemas.openxmlformats.org/officeDocument/2006/relationships/image" Target="../media/image45.GIF"/><Relationship Id="rId8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9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3.png"/><Relationship Id="rId5" Type="http://schemas.openxmlformats.org/officeDocument/2006/relationships/audio" Target="NULL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9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13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9409" y="1560954"/>
            <a:ext cx="9173182" cy="3351514"/>
          </a:xfrm>
        </p:spPr>
        <p:txBody>
          <a:bodyPr>
            <a:no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+mn-ea"/>
              </a:rPr>
              <a:t>Chào</a:t>
            </a:r>
            <a:r>
              <a:rPr lang="en-US" sz="6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6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+mn-ea"/>
              </a:rPr>
              <a:t>các</a:t>
            </a:r>
            <a:r>
              <a:rPr lang="en-US" sz="6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+mn-ea"/>
              </a:rPr>
              <a:t> em </a:t>
            </a:r>
            <a:r>
              <a:rPr lang="en-US" sz="6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6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+mn-ea"/>
              </a:rPr>
              <a:t>với</a:t>
            </a:r>
            <a:r>
              <a:rPr lang="en-US" sz="6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vi-VN" sz="6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6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+mn-ea"/>
              </a:rPr>
              <a:t> Tiếng </a:t>
            </a:r>
            <a:r>
              <a:rPr lang="en-US" altLang="vi-VN" sz="6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+mn-ea"/>
              </a:rPr>
              <a:t>Việt</a:t>
            </a:r>
            <a:r>
              <a:rPr lang="en-US" altLang="vi-VN" sz="6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+mn-ea"/>
              </a:rPr>
              <a:t> </a:t>
            </a:r>
            <a:br>
              <a:rPr lang="en-US" altLang="vi-VN" sz="6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+mn-ea"/>
              </a:rPr>
            </a:br>
            <a:r>
              <a:rPr lang="en-US" altLang="vi-VN" sz="6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+mn-ea"/>
              </a:rPr>
              <a:t> Lớp 2</a:t>
            </a:r>
          </a:p>
        </p:txBody>
      </p:sp>
    </p:spTree>
  </p:cSld>
  <p:clrMapOvr>
    <a:masterClrMapping/>
  </p:clrMapOvr>
  <p:transition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sp>
        <p:nvSpPr>
          <p:cNvPr id="9" name="Cloud 8"/>
          <p:cNvSpPr/>
          <p:nvPr/>
        </p:nvSpPr>
        <p:spPr>
          <a:xfrm>
            <a:off x="10312400" y="5935345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 mẫu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81280" y="128206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0" y="316547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6893560" y="11950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964680" y="30714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  <p:sp>
        <p:nvSpPr>
          <p:cNvPr id="10" name="Cloud 9"/>
          <p:cNvSpPr/>
          <p:nvPr/>
        </p:nvSpPr>
        <p:spPr>
          <a:xfrm>
            <a:off x="9808210" y="5661660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 đọc theo khổ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81280" y="128206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0" y="316547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6893560" y="11950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964680" y="30714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  <p:sp>
        <p:nvSpPr>
          <p:cNvPr id="9" name="Cloud 8"/>
          <p:cNvSpPr/>
          <p:nvPr/>
        </p:nvSpPr>
        <p:spPr>
          <a:xfrm>
            <a:off x="9779000" y="5337810"/>
            <a:ext cx="2078990" cy="9461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Thi đọc theo nhóm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bldLvl="0" animBg="1"/>
      <p:bldP spid="5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sp>
        <p:nvSpPr>
          <p:cNvPr id="9" name="Cloud 8"/>
          <p:cNvSpPr/>
          <p:nvPr/>
        </p:nvSpPr>
        <p:spPr>
          <a:xfrm>
            <a:off x="869315" y="239395"/>
            <a:ext cx="397573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Trả lời câu hỏi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15290" y="5492750"/>
            <a:ext cx="7860030" cy="8007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1. Bạn nhỏ vẽ những gì trong bức tranh trời đêm?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459865" y="2743835"/>
            <a:ext cx="122745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17855" y="3555365"/>
            <a:ext cx="2028825" cy="2032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26415" y="4782185"/>
            <a:ext cx="2028825" cy="2032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415290" y="5492750"/>
            <a:ext cx="7860030" cy="8007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2. Bức tranh cảnh biển của bạn nhỏ có gì đẹp?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586345" y="2044065"/>
            <a:ext cx="2606675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586345" y="2429510"/>
            <a:ext cx="2830195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586345" y="2885440"/>
            <a:ext cx="2079625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animBg="1"/>
      <p:bldP spid="2" grpId="1" animBg="1"/>
      <p:bldP spid="10" grpId="0" bldLvl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46505" y="713105"/>
            <a:ext cx="8886190" cy="3826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430" y="4615180"/>
            <a:ext cx="3463925" cy="174688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15290" y="5492750"/>
            <a:ext cx="7860030" cy="8007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4. Tìm tiếng cùng vần ở cuối các dòng thơ</a:t>
            </a:r>
          </a:p>
        </p:txBody>
      </p:sp>
      <p:cxnSp>
        <p:nvCxnSpPr>
          <p:cNvPr id="2" name="Straight Connector 1"/>
          <p:cNvCxnSpPr/>
          <p:nvPr/>
        </p:nvCxnSpPr>
        <p:spPr>
          <a:xfrm>
            <a:off x="2301875" y="2743835"/>
            <a:ext cx="31432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301875" y="3585845"/>
            <a:ext cx="31432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16430" y="4802505"/>
            <a:ext cx="517525" cy="0"/>
          </a:xfrm>
          <a:prstGeom prst="line">
            <a:avLst/>
          </a:prstGeom>
          <a:ln w="603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239885" y="1617980"/>
            <a:ext cx="517525" cy="0"/>
          </a:xfrm>
          <a:prstGeom prst="line">
            <a:avLst/>
          </a:prstGeom>
          <a:ln w="603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239885" y="2825115"/>
            <a:ext cx="517525" cy="0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077960" y="3585845"/>
            <a:ext cx="517525" cy="0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0" y="207618"/>
            <a:ext cx="10308077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b="1" dirty="0">
                <a:latin typeface="Book Antiqua" panose="02040602050305030304" pitchFamily="18" charset="0"/>
                <a:ea typeface="Arial-Rounded" panose="020B0500000000000000" charset="0"/>
                <a:cs typeface="Arial-Rounded" panose="020B0500000000000000" charset="0"/>
              </a:rPr>
              <a:t>Học thuộc lòng một </a:t>
            </a:r>
            <a:r>
              <a:rPr lang="en-US" sz="4000" b="1" dirty="0" err="1">
                <a:latin typeface="Book Antiqua" panose="02040602050305030304" pitchFamily="18" charset="0"/>
                <a:ea typeface="Arial-Rounded" panose="020B0500000000000000" charset="0"/>
                <a:cs typeface="Arial-Rounded" panose="020B0500000000000000" charset="0"/>
              </a:rPr>
              <a:t>khổ</a:t>
            </a:r>
            <a:r>
              <a:rPr lang="en-US" sz="4000" b="1" dirty="0">
                <a:latin typeface="Book Antiqua" panose="02040602050305030304" pitchFamily="18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latin typeface="Book Antiqua" panose="02040602050305030304" pitchFamily="18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4000" b="1" dirty="0">
                <a:latin typeface="Book Antiqua" panose="02040602050305030304" pitchFamily="18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latin typeface="Book Antiqua" panose="02040602050305030304" pitchFamily="18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4000" b="1" dirty="0">
                <a:latin typeface="Book Antiqua" panose="02040602050305030304" pitchFamily="18" charset="0"/>
                <a:ea typeface="Arial-Rounded" panose="020B0500000000000000" charset="0"/>
                <a:cs typeface="Arial-Rounded" panose="020B0500000000000000" charset="0"/>
              </a:rPr>
              <a:t> thích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527" y="4809808"/>
            <a:ext cx="2088573" cy="1874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918729" y="1138066"/>
            <a:ext cx="6096000" cy="24612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</a:t>
            </a:r>
            <a:r>
              <a:rPr lang="en-US" sz="20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(1)</a:t>
            </a:r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Hôm nay trong lớp học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Với giấy trắng bút màu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Nắn nót em ngồi vẽ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Lung linh bầu trời sao</a:t>
            </a:r>
          </a:p>
          <a:p>
            <a:pPr marL="0" lvl="1" algn="just"/>
            <a:endParaRPr lang="en-US" sz="26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4601" y="1256894"/>
            <a:ext cx="6096000" cy="295338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lvl="1"/>
            <a:r>
              <a:rPr lang="en-US" sz="28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(1)</a:t>
            </a:r>
            <a:r>
              <a:rPr lang="en-US" sz="20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Book Antiqua" panose="02040602050305030304" pitchFamily="18" charset="0"/>
                <a:ea typeface="Arial-Rounded" panose="020B0500000000000000" charset="0"/>
                <a:cs typeface="Arial-Rounded" panose="020B0500000000000000" charset="0"/>
              </a:rPr>
              <a:t>Hôm</a:t>
            </a:r>
            <a:r>
              <a:rPr lang="en-US" sz="3200" dirty="0">
                <a:latin typeface="Book Antiqua" panose="02040602050305030304" pitchFamily="18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Book Antiqua" panose="02040602050305030304" pitchFamily="18" charset="0"/>
                <a:ea typeface="Arial-Rounded" panose="020B0500000000000000" charset="0"/>
                <a:cs typeface="Arial-Rounded" panose="020B0500000000000000" charset="0"/>
              </a:rPr>
              <a:t>mưa lại nắng</a:t>
            </a:r>
          </a:p>
          <a:p>
            <a:pPr marL="0" lvl="1"/>
            <a:r>
              <a:rPr lang="en-US" sz="3200" dirty="0">
                <a:latin typeface="Book Antiqua" panose="02040602050305030304" pitchFamily="18" charset="0"/>
                <a:ea typeface="Arial-Rounded" panose="020B0500000000000000" charset="0"/>
                <a:cs typeface="Arial-Rounded" panose="020B0500000000000000" charset="0"/>
              </a:rPr>
              <a:t>     Với </a:t>
            </a:r>
            <a:r>
              <a:rPr lang="en-US" sz="3200" dirty="0">
                <a:solidFill>
                  <a:schemeClr val="bg1"/>
                </a:solidFill>
                <a:latin typeface="Book Antiqua" panose="02040602050305030304" pitchFamily="18" charset="0"/>
                <a:ea typeface="Arial-Rounded" panose="020B0500000000000000" charset="0"/>
                <a:cs typeface="Arial-Rounded" panose="020B0500000000000000" charset="0"/>
              </a:rPr>
              <a:t>có cầu vồng</a:t>
            </a:r>
          </a:p>
          <a:p>
            <a:pPr marL="0" lvl="1"/>
            <a:r>
              <a:rPr lang="en-US" sz="3200" dirty="0">
                <a:latin typeface="Book Antiqua" panose="02040602050305030304" pitchFamily="18" charset="0"/>
                <a:ea typeface="Arial-Rounded" panose="020B0500000000000000" charset="0"/>
                <a:cs typeface="Arial-Rounded" panose="020B0500000000000000" charset="0"/>
              </a:rPr>
              <a:t>     Nắn </a:t>
            </a:r>
            <a:r>
              <a:rPr lang="en-US" sz="3200" dirty="0">
                <a:solidFill>
                  <a:schemeClr val="bg1"/>
                </a:solidFill>
                <a:latin typeface="Book Antiqua" panose="02040602050305030304" pitchFamily="18" charset="0"/>
                <a:ea typeface="Arial-Rounded" panose="020B0500000000000000" charset="0"/>
                <a:cs typeface="Arial-Rounded" panose="020B0500000000000000" charset="0"/>
              </a:rPr>
              <a:t>màu tươi thắm </a:t>
            </a:r>
          </a:p>
          <a:p>
            <a:pPr marL="0" lvl="1"/>
            <a:r>
              <a:rPr lang="en-US" sz="3200" dirty="0">
                <a:latin typeface="Book Antiqua" panose="02040602050305030304" pitchFamily="18" charset="0"/>
                <a:ea typeface="Arial-Rounded" panose="020B0500000000000000" charset="0"/>
                <a:cs typeface="Arial-Rounded" panose="020B0500000000000000" charset="0"/>
              </a:rPr>
              <a:t>     Lung</a:t>
            </a:r>
            <a:r>
              <a:rPr lang="en-US" sz="3200" dirty="0">
                <a:solidFill>
                  <a:schemeClr val="bg1"/>
                </a:solidFill>
                <a:latin typeface="Book Antiqua" panose="02040602050305030304" pitchFamily="18" charset="0"/>
                <a:ea typeface="Arial-Rounded" panose="020B0500000000000000" charset="0"/>
                <a:cs typeface="Arial-Rounded" panose="020B0500000000000000" charset="0"/>
              </a:rPr>
              <a:t>mừng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vui trông</a:t>
            </a:r>
          </a:p>
          <a:p>
            <a:pPr marL="0" lvl="1" algn="just"/>
            <a:endParaRPr lang="en-US" sz="32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pPr marL="0" lvl="1" algn="just"/>
            <a:endParaRPr lang="en-US" sz="26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940" y="4986909"/>
            <a:ext cx="2438400" cy="14382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763089"/>
            <a:ext cx="2514600" cy="139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26110" y="5671820"/>
            <a:ext cx="9878695" cy="84518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Tìm trong bài những từ chỉ sự vật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93140" y="1962785"/>
            <a:ext cx="84201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86915" y="1983105"/>
            <a:ext cx="84201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86915" y="1577340"/>
            <a:ext cx="84201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30985" y="2784475"/>
            <a:ext cx="111569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71220" y="3575050"/>
            <a:ext cx="923290" cy="1079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240915" y="3990975"/>
            <a:ext cx="446405" cy="952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61060" y="4356100"/>
            <a:ext cx="943610" cy="2032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30985" y="4782185"/>
            <a:ext cx="32448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60665" y="1577340"/>
            <a:ext cx="425450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423275" y="1983105"/>
            <a:ext cx="99885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423275" y="2378710"/>
            <a:ext cx="99885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423275" y="2794635"/>
            <a:ext cx="39052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210550" y="3585845"/>
            <a:ext cx="117094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624570" y="3990975"/>
            <a:ext cx="132524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056245" y="4376420"/>
            <a:ext cx="1041400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944485" y="4782185"/>
            <a:ext cx="331470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75945"/>
            <a:ext cx="7838440" cy="93662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20557" y="2183603"/>
            <a:ext cx="8350885" cy="2582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Tiếng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sáo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diều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 vi vu</a:t>
            </a:r>
          </a:p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Tiếng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ve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kêu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râm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 ran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1564" y="5099731"/>
            <a:ext cx="12150436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2B hẹn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37A0BD4-95D0-47AC-A254-67358926319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274" y="0"/>
            <a:ext cx="890726" cy="80786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25400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25400"/>
            <a:ext cx="12420600" cy="18080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>
              <a:buAutoNum type="arabicPeriod"/>
            </a:pPr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Ôn và khởi </a:t>
            </a:r>
            <a:r>
              <a:rPr lang="en-US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động</a:t>
            </a:r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(Xe bus yêu thương)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-50219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8722" y="152402"/>
            <a:ext cx="11983278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Bài Yêu lắm trường em đã học, có mấy khổ thơ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1161" y="1952625"/>
            <a:ext cx="2821837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56848" y="1995058"/>
            <a:ext cx="3092466" cy="107632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68867" y="2019300"/>
            <a:ext cx="2711466" cy="107632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2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1685097" y="360905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7606" y="4234867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8113" y="152402"/>
            <a:ext cx="11883887" cy="16944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Em yêu mái trường</a:t>
            </a:r>
          </a:p>
          <a:p>
            <a:pPr algn="ctr"/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Có hàng.... mát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0" y="2304413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bàng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69529" y="2347674"/>
            <a:ext cx="2668584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cây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42865" y="2341048"/>
            <a:ext cx="3157430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tre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88843" y="1"/>
            <a:ext cx="12067922" cy="15847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Vào mùa nào, các em không phải đến trường?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8682" y="1673803"/>
            <a:ext cx="2185942" cy="158477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mùa thu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37338" y="1702693"/>
            <a:ext cx="2721262" cy="155588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mùa hè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99328" y="1684294"/>
            <a:ext cx="2808765" cy="158477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mùa đông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3149212" y="2975106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110257" y="246264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263830"/>
            <a:ext cx="12110936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Bell MT" panose="02020503060305020303" pitchFamily="18" charset="0"/>
                <a:ea typeface="Arial-Rounded" panose="020B0500000000000000" charset="0"/>
                <a:cs typeface="Arial-Rounded" panose="020B0500000000000000" charset="0"/>
              </a:rPr>
              <a:t>Thứ</a:t>
            </a:r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Bell MT" panose="02020503060305020303" pitchFamily="18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Bell MT" panose="02020503060305020303" pitchFamily="18" charset="0"/>
                <a:ea typeface="Arial-Rounded" panose="020B0500000000000000" charset="0"/>
                <a:cs typeface="Arial-Rounded" panose="020B0500000000000000" charset="0"/>
              </a:rPr>
              <a:t>tư</a:t>
            </a:r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Bell MT" panose="02020503060305020303" pitchFamily="18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Bell MT" panose="02020503060305020303" pitchFamily="18" charset="0"/>
                <a:ea typeface="Arial-Rounded" panose="020B0500000000000000" charset="0"/>
                <a:cs typeface="Arial-Rounded" panose="020B0500000000000000" charset="0"/>
              </a:rPr>
              <a:t>ngày</a:t>
            </a:r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Bell MT" panose="02020503060305020303" pitchFamily="18" charset="0"/>
                <a:ea typeface="Arial-Rounded" panose="020B0500000000000000" charset="0"/>
                <a:cs typeface="Arial-Rounded" panose="020B0500000000000000" charset="0"/>
              </a:rPr>
              <a:t> 23 </a:t>
            </a:r>
            <a:r>
              <a:rPr lang="en-US" sz="54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Bell MT" panose="02020503060305020303" pitchFamily="18" charset="0"/>
                <a:ea typeface="Arial-Rounded" panose="020B0500000000000000" charset="0"/>
                <a:cs typeface="Arial-Rounded" panose="020B0500000000000000" charset="0"/>
              </a:rPr>
              <a:t>tháng</a:t>
            </a:r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Bell MT" panose="02020503060305020303" pitchFamily="18" charset="0"/>
                <a:ea typeface="Arial-Rounded" panose="020B0500000000000000" charset="0"/>
                <a:cs typeface="Arial-Rounded" panose="020B0500000000000000" charset="0"/>
              </a:rPr>
              <a:t> 10 </a:t>
            </a:r>
            <a:r>
              <a:rPr lang="en-US" sz="54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Bell MT" panose="02020503060305020303" pitchFamily="18" charset="0"/>
                <a:ea typeface="Arial-Rounded" panose="020B0500000000000000" charset="0"/>
                <a:cs typeface="Arial-Rounded" panose="020B0500000000000000" charset="0"/>
              </a:rPr>
              <a:t>năm</a:t>
            </a:r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Bell MT" panose="02020503060305020303" pitchFamily="18" charset="0"/>
                <a:ea typeface="Arial-Rounded" panose="020B0500000000000000" charset="0"/>
                <a:cs typeface="Arial-Rounded" panose="020B0500000000000000" charset="0"/>
              </a:rPr>
              <a:t> 2024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69" y="2872104"/>
            <a:ext cx="1603629" cy="141572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charset="0"/>
                <a:ea typeface="Arial-Rounded" panose="020B0500000000000000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47528" y="2965237"/>
            <a:ext cx="717677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ea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</p:spTree>
  </p:cSld>
  <p:clrMapOvr>
    <a:masterClrMapping/>
  </p:clrMapOvr>
  <p:transition advClick="0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667768" y="107992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7AED01EE-9071-CCD4-A85E-01BEA9C8CB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263" y="1770221"/>
            <a:ext cx="5563553" cy="3628073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BF3D53BF-263C-BEC9-85F0-7F33D47192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088589" y="2143601"/>
            <a:ext cx="2983258" cy="2470902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6513787E-2A0D-5032-2541-893CE03A3259}"/>
              </a:ext>
            </a:extLst>
          </p:cNvPr>
          <p:cNvSpPr txBox="1"/>
          <p:nvPr/>
        </p:nvSpPr>
        <p:spPr>
          <a:xfrm>
            <a:off x="4114149" y="3311614"/>
            <a:ext cx="4044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Arial-Rounded" panose="020B0500000000000000" charset="0"/>
                <a:cs typeface="Arial-Rounded" panose="020B0500000000000000" charset="0"/>
              </a:rPr>
              <a:t>Đọc</a:t>
            </a:r>
            <a:endParaRPr lang="en-US" sz="60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366" y="-194552"/>
            <a:ext cx="12308732" cy="1476680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latin typeface="Book Antiqua" panose="02040602050305030304" pitchFamily="18" charset="0"/>
                <a:cs typeface="Arial-Rounded" panose="020B0500000000000000" charset="0"/>
              </a:rPr>
              <a:t>Giới</a:t>
            </a:r>
            <a:r>
              <a:rPr lang="en-US" b="1" dirty="0">
                <a:latin typeface="Book Antiqua" panose="02040602050305030304" pitchFamily="18" charset="0"/>
                <a:cs typeface="Arial-Rounded" panose="020B0500000000000000" charset="0"/>
              </a:rPr>
              <a:t> </a:t>
            </a:r>
            <a:r>
              <a:rPr lang="en-US" b="1" dirty="0" err="1">
                <a:latin typeface="Book Antiqua" panose="02040602050305030304" pitchFamily="18" charset="0"/>
                <a:cs typeface="Arial-Rounded" panose="020B0500000000000000" charset="0"/>
              </a:rPr>
              <a:t>thiệu</a:t>
            </a:r>
            <a:r>
              <a:rPr lang="en-US" b="1" dirty="0">
                <a:latin typeface="Book Antiqua" panose="02040602050305030304" pitchFamily="18" charset="0"/>
                <a:cs typeface="Arial-Rounded" panose="020B0500000000000000" charset="0"/>
              </a:rPr>
              <a:t> </a:t>
            </a:r>
            <a:r>
              <a:rPr lang="en-US" b="1" dirty="0" err="1">
                <a:latin typeface="Book Antiqua" panose="02040602050305030304" pitchFamily="18" charset="0"/>
                <a:cs typeface="Arial-Rounded" panose="020B0500000000000000" charset="0"/>
              </a:rPr>
              <a:t>với</a:t>
            </a:r>
            <a:r>
              <a:rPr lang="en-US" b="1" dirty="0">
                <a:latin typeface="Book Antiqua" panose="02040602050305030304" pitchFamily="18" charset="0"/>
                <a:cs typeface="Arial-Rounded" panose="020B0500000000000000" charset="0"/>
              </a:rPr>
              <a:t> </a:t>
            </a:r>
            <a:r>
              <a:rPr lang="en-US" b="1" dirty="0" err="1">
                <a:latin typeface="Book Antiqua" panose="02040602050305030304" pitchFamily="18" charset="0"/>
                <a:cs typeface="Arial-Rounded" panose="020B0500000000000000" charset="0"/>
              </a:rPr>
              <a:t>bạn</a:t>
            </a:r>
            <a:r>
              <a:rPr lang="en-US" b="1" dirty="0">
                <a:latin typeface="Book Antiqua" panose="02040602050305030304" pitchFamily="18" charset="0"/>
                <a:cs typeface="Arial-Rounded" panose="020B0500000000000000" charset="0"/>
              </a:rPr>
              <a:t> </a:t>
            </a:r>
            <a:r>
              <a:rPr lang="en-US" b="1" dirty="0" err="1">
                <a:latin typeface="Book Antiqua" panose="02040602050305030304" pitchFamily="18" charset="0"/>
                <a:cs typeface="Arial-Rounded" panose="020B0500000000000000" charset="0"/>
              </a:rPr>
              <a:t>một</a:t>
            </a:r>
            <a:r>
              <a:rPr lang="en-US" b="1" dirty="0">
                <a:latin typeface="Book Antiqua" panose="02040602050305030304" pitchFamily="18" charset="0"/>
                <a:cs typeface="Arial-Rounded" panose="020B0500000000000000" charset="0"/>
              </a:rPr>
              <a:t> </a:t>
            </a:r>
            <a:r>
              <a:rPr lang="en-US" b="1" dirty="0" err="1">
                <a:latin typeface="Book Antiqua" panose="02040602050305030304" pitchFamily="18" charset="0"/>
                <a:cs typeface="Arial-Rounded" panose="020B0500000000000000" charset="0"/>
              </a:rPr>
              <a:t>bức</a:t>
            </a:r>
            <a:r>
              <a:rPr lang="en-US" b="1" dirty="0">
                <a:latin typeface="Book Antiqua" panose="02040602050305030304" pitchFamily="18" charset="0"/>
                <a:cs typeface="Arial-Rounded" panose="020B0500000000000000" charset="0"/>
              </a:rPr>
              <a:t> </a:t>
            </a:r>
            <a:r>
              <a:rPr lang="en-US" b="1" dirty="0" err="1">
                <a:latin typeface="Book Antiqua" panose="02040602050305030304" pitchFamily="18" charset="0"/>
                <a:cs typeface="Arial-Rounded" panose="020B0500000000000000" charset="0"/>
              </a:rPr>
              <a:t>tranh</a:t>
            </a:r>
            <a:r>
              <a:rPr lang="en-US" b="1" dirty="0">
                <a:latin typeface="Book Antiqua" panose="02040602050305030304" pitchFamily="18" charset="0"/>
                <a:cs typeface="Arial-Rounded" panose="020B0500000000000000" charset="0"/>
              </a:rPr>
              <a:t> </a:t>
            </a:r>
            <a:r>
              <a:rPr lang="en-US" b="1" dirty="0" err="1">
                <a:latin typeface="Book Antiqua" panose="02040602050305030304" pitchFamily="18" charset="0"/>
                <a:cs typeface="Arial-Rounded" panose="020B0500000000000000" charset="0"/>
              </a:rPr>
              <a:t>mà</a:t>
            </a:r>
            <a:r>
              <a:rPr lang="en-US" b="1" dirty="0">
                <a:latin typeface="Book Antiqua" panose="02040602050305030304" pitchFamily="18" charset="0"/>
                <a:cs typeface="Arial-Rounded" panose="020B0500000000000000" charset="0"/>
              </a:rPr>
              <a:t> </a:t>
            </a:r>
            <a:r>
              <a:rPr lang="en-US" b="1" dirty="0" err="1">
                <a:latin typeface="Book Antiqua" panose="02040602050305030304" pitchFamily="18" charset="0"/>
                <a:cs typeface="Arial-Rounded" panose="020B0500000000000000" charset="0"/>
              </a:rPr>
              <a:t>em</a:t>
            </a:r>
            <a:r>
              <a:rPr lang="en-US" b="1" dirty="0">
                <a:latin typeface="Book Antiqua" panose="02040602050305030304" pitchFamily="18" charset="0"/>
                <a:cs typeface="Arial-Rounded" panose="020B0500000000000000" charset="0"/>
              </a:rPr>
              <a:t> </a:t>
            </a:r>
            <a:r>
              <a:rPr lang="en-US" b="1" dirty="0" err="1">
                <a:latin typeface="Book Antiqua" panose="02040602050305030304" pitchFamily="18" charset="0"/>
                <a:cs typeface="Arial-Rounded" panose="020B0500000000000000" charset="0"/>
              </a:rPr>
              <a:t>thích</a:t>
            </a:r>
            <a:endParaRPr lang="en-US" b="1" dirty="0">
              <a:latin typeface="Book Antiqua" panose="02040602050305030304" pitchFamily="18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004" y="1040860"/>
            <a:ext cx="11831543" cy="564204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300</Words>
  <Application>Microsoft Office PowerPoint</Application>
  <PresentationFormat>Widescreen</PresentationFormat>
  <Paragraphs>70</Paragraphs>
  <Slides>19</Slides>
  <Notes>12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Microsoft YaHei</vt:lpstr>
      <vt:lpstr>Arial</vt:lpstr>
      <vt:lpstr>Arial Rounded MT Bold</vt:lpstr>
      <vt:lpstr>Arial-Rounded</vt:lpstr>
      <vt:lpstr>Bell MT</vt:lpstr>
      <vt:lpstr>Book Antiqua</vt:lpstr>
      <vt:lpstr>Calibri</vt:lpstr>
      <vt:lpstr>Calibri Light</vt:lpstr>
      <vt:lpstr>Cambria</vt:lpstr>
      <vt:lpstr>1_Office Theme</vt:lpstr>
      <vt:lpstr>5_Office Theme</vt:lpstr>
      <vt:lpstr>2_Office Theme</vt:lpstr>
      <vt:lpstr>2_Office 主题​​</vt:lpstr>
      <vt:lpstr>7_Office Theme</vt:lpstr>
      <vt:lpstr>Chào mừng các em đến với tiết Tiếng Việt  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thiệu với bạn một bức tranh mà em thích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</dc:creator>
  <cp:lastModifiedBy>ADMIN</cp:lastModifiedBy>
  <cp:revision>11</cp:revision>
  <dcterms:created xsi:type="dcterms:W3CDTF">2021-05-25T05:02:22Z</dcterms:created>
  <dcterms:modified xsi:type="dcterms:W3CDTF">2024-10-25T13:04:38Z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