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7" r:id="rId4"/>
  </p:sldMasterIdLst>
  <p:notesMasterIdLst>
    <p:notesMasterId r:id="rId31"/>
  </p:notesMasterIdLst>
  <p:handoutMasterIdLst>
    <p:handoutMasterId r:id="rId32"/>
  </p:handoutMasterIdLst>
  <p:sldIdLst>
    <p:sldId id="256" r:id="rId5"/>
    <p:sldId id="257" r:id="rId6"/>
    <p:sldId id="261" r:id="rId7"/>
    <p:sldId id="271" r:id="rId8"/>
    <p:sldId id="272" r:id="rId9"/>
    <p:sldId id="274" r:id="rId10"/>
    <p:sldId id="289" r:id="rId11"/>
    <p:sldId id="290" r:id="rId12"/>
    <p:sldId id="294" r:id="rId13"/>
    <p:sldId id="303" r:id="rId14"/>
    <p:sldId id="300" r:id="rId15"/>
    <p:sldId id="304" r:id="rId16"/>
    <p:sldId id="297" r:id="rId17"/>
    <p:sldId id="305" r:id="rId18"/>
    <p:sldId id="314" r:id="rId19"/>
    <p:sldId id="259" r:id="rId20"/>
    <p:sldId id="315" r:id="rId21"/>
    <p:sldId id="260" r:id="rId22"/>
    <p:sldId id="262" r:id="rId23"/>
    <p:sldId id="308" r:id="rId24"/>
    <p:sldId id="306" r:id="rId25"/>
    <p:sldId id="309" r:id="rId26"/>
    <p:sldId id="310" r:id="rId27"/>
    <p:sldId id="311" r:id="rId28"/>
    <p:sldId id="312" r:id="rId29"/>
    <p:sldId id="31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576" userDrawn="1">
          <p15:clr>
            <a:srgbClr val="A4A3A4"/>
          </p15:clr>
        </p15:guide>
        <p15:guide id="8" orient="horz" pos="3744" userDrawn="1">
          <p15:clr>
            <a:srgbClr val="A4A3A4"/>
          </p15:clr>
        </p15:guide>
        <p15:guide id="9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25" autoAdjust="0"/>
  </p:normalViewPr>
  <p:slideViewPr>
    <p:cSldViewPr snapToGrid="0" showGuides="1">
      <p:cViewPr varScale="1">
        <p:scale>
          <a:sx n="78" d="100"/>
          <a:sy n="78" d="100"/>
        </p:scale>
        <p:origin x="878" y="67"/>
      </p:cViewPr>
      <p:guideLst>
        <p:guide orient="horz" pos="1344"/>
        <p:guide pos="576"/>
        <p:guide orient="horz" pos="3744"/>
        <p:guide pos="3840"/>
      </p:guideLst>
    </p:cSldViewPr>
  </p:slideViewPr>
  <p:outlineViewPr>
    <p:cViewPr>
      <p:scale>
        <a:sx n="33" d="100"/>
        <a:sy n="33" d="100"/>
      </p:scale>
      <p:origin x="0" y="-59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299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5DC31D-6BBA-1E40-9A7E-1FE0A421F3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09E10C-1649-9148-9887-C4B5DF38CE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65657-3F36-724B-A332-D448C4527D30}" type="datetimeFigureOut"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09E7DC-2FE3-FA48-929A-C3D3179E1E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40692-4B9B-A444-A85B-911AF05DE3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0D8CC-6079-CB40-AF25-90B118481BE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16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E79F8-CACE-4C78-9EBB-7507F09CD3F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B26D1-3129-40D9-8574-6F81028AD9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79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46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389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164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047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995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584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ADDF-D82C-4780-9143-87E5F529D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8648" y="813816"/>
            <a:ext cx="6400800" cy="640080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2B550A-AB53-4D15-A89E-6EEBB5151B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41448" y="1655064"/>
            <a:ext cx="7315200" cy="1143000"/>
          </a:xfrm>
        </p:spPr>
        <p:txBody>
          <a:bodyPr/>
          <a:lstStyle>
            <a:lvl1pPr algn="ctr">
              <a:defRPr sz="8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DE1EB1-91FE-4CB8-81BD-5BBBFC22C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8648" y="3027707"/>
            <a:ext cx="6858000" cy="640080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380607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E11DAB-71A2-44C9-B830-25E19DC58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9B5FD0-EA88-4EA1-89FF-A0346C36D9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2203704"/>
            <a:ext cx="6400800" cy="420624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9874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C92641-A8C8-41F9-8E1C-7C929693C6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CC55B6-E9DA-4B68-A0D8-957F46B46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2062956"/>
            <a:ext cx="6858000" cy="423367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501130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EE24C-B229-452F-B387-BA3429761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CEFA7B-7934-4EAA-8C20-7D9B03B9E5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1981933"/>
            <a:ext cx="6858000" cy="423367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993781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AA20A23-A33B-4A1B-9162-707282E53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5602"/>
          <a:stretch>
            <a:fillRect/>
          </a:stretch>
        </p:blipFill>
        <p:spPr>
          <a:xfrm>
            <a:off x="1066800" y="523183"/>
            <a:ext cx="10058400" cy="6334817"/>
          </a:xfrm>
          <a:custGeom>
            <a:avLst/>
            <a:gdLst>
              <a:gd name="connsiteX0" fmla="*/ 0 w 10058400"/>
              <a:gd name="connsiteY0" fmla="*/ 0 h 6334817"/>
              <a:gd name="connsiteX1" fmla="*/ 10058400 w 10058400"/>
              <a:gd name="connsiteY1" fmla="*/ 0 h 6334817"/>
              <a:gd name="connsiteX2" fmla="*/ 10058400 w 10058400"/>
              <a:gd name="connsiteY2" fmla="*/ 6334817 h 6334817"/>
              <a:gd name="connsiteX3" fmla="*/ 0 w 10058400"/>
              <a:gd name="connsiteY3" fmla="*/ 6334817 h 633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6334817">
                <a:moveTo>
                  <a:pt x="0" y="0"/>
                </a:moveTo>
                <a:lnTo>
                  <a:pt x="10058400" y="0"/>
                </a:lnTo>
                <a:lnTo>
                  <a:pt x="10058400" y="6334817"/>
                </a:lnTo>
                <a:lnTo>
                  <a:pt x="0" y="6334817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36F446-5EA3-48C4-AA8D-AB9850B03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B70600-CFB5-4805-BC68-5AE22166B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951305"/>
            <a:ext cx="7772400" cy="3456432"/>
          </a:xfrm>
        </p:spPr>
        <p:txBody>
          <a:bodyPr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C8060D-32CA-4A3C-9EAF-A2D3801AB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8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099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5106A418-68CC-4D3D-9032-696498842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93C440-01C8-4E08-A98E-D76F10D08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913064"/>
            <a:ext cx="6858001" cy="427939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560476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033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0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280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275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189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38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96DFF08F-DC6B-4601-B491-B0F83F6DD2DA}" type="datetimeFigureOut">
              <a:rPr lang="en-US" smtClean="0"/>
              <a:pPr/>
              <a:t>10/25/2024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38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10/25/2024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2556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  <p:sldLayoutId id="2147483956" r:id="rId18"/>
    <p:sldLayoutId id="2147483957" r:id="rId19"/>
    <p:sldLayoutId id="2147483663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 userDrawn="1">
          <p15:clr>
            <a:srgbClr val="F26B43"/>
          </p15:clr>
        </p15:guide>
        <p15:guide id="2" pos="576" userDrawn="1">
          <p15:clr>
            <a:srgbClr val="F26B43"/>
          </p15:clr>
        </p15:guide>
        <p15:guide id="3" pos="7104" userDrawn="1">
          <p15:clr>
            <a:srgbClr val="F26B43"/>
          </p15:clr>
        </p15:guide>
        <p15:guide id="4" orient="horz" pos="3744" userDrawn="1">
          <p15:clr>
            <a:srgbClr val="F26B43"/>
          </p15:clr>
        </p15:guide>
        <p15:guide id="5" pos="2760" userDrawn="1">
          <p15:clr>
            <a:srgbClr val="F26B43"/>
          </p15:clr>
        </p15:guide>
        <p15:guide id="6" pos="4944" userDrawn="1">
          <p15:clr>
            <a:srgbClr val="F26B43"/>
          </p15:clr>
        </p15:guide>
        <p15:guide id="7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13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18" Type="http://schemas.openxmlformats.org/officeDocument/2006/relationships/image" Target="../media/image60.emf"/><Relationship Id="rId3" Type="http://schemas.microsoft.com/office/2007/relationships/media" Target="../media/media3.mp3"/><Relationship Id="rId21" Type="http://schemas.openxmlformats.org/officeDocument/2006/relationships/image" Target="../media/image13.png"/><Relationship Id="rId7" Type="http://schemas.openxmlformats.org/officeDocument/2006/relationships/audio" Target="../media/audio2.wav"/><Relationship Id="rId12" Type="http://schemas.openxmlformats.org/officeDocument/2006/relationships/image" Target="../media/image55.png"/><Relationship Id="rId17" Type="http://schemas.openxmlformats.org/officeDocument/2006/relationships/image" Target="../media/image59.png"/><Relationship Id="rId2" Type="http://schemas.openxmlformats.org/officeDocument/2006/relationships/audio" Target="../media/media2.wav"/><Relationship Id="rId16" Type="http://schemas.openxmlformats.org/officeDocument/2006/relationships/image" Target="../media/image58.png"/><Relationship Id="rId20" Type="http://schemas.openxmlformats.org/officeDocument/2006/relationships/image" Target="../media/image61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5.png"/><Relationship Id="rId10" Type="http://schemas.openxmlformats.org/officeDocument/2006/relationships/image" Target="../media/image44.png"/><Relationship Id="rId19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53.pn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3.png"/><Relationship Id="rId18" Type="http://schemas.openxmlformats.org/officeDocument/2006/relationships/image" Target="../media/image61.png"/><Relationship Id="rId3" Type="http://schemas.microsoft.com/office/2007/relationships/media" Target="../media/media3.mp3"/><Relationship Id="rId7" Type="http://schemas.openxmlformats.org/officeDocument/2006/relationships/image" Target="../media/image52.png"/><Relationship Id="rId12" Type="http://schemas.openxmlformats.org/officeDocument/2006/relationships/image" Target="../media/image62.png"/><Relationship Id="rId17" Type="http://schemas.openxmlformats.org/officeDocument/2006/relationships/image" Target="../media/image59.png"/><Relationship Id="rId2" Type="http://schemas.openxmlformats.org/officeDocument/2006/relationships/audio" Target="../media/media2.wav"/><Relationship Id="rId16" Type="http://schemas.openxmlformats.org/officeDocument/2006/relationships/image" Target="../media/image48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0.emf"/><Relationship Id="rId10" Type="http://schemas.openxmlformats.org/officeDocument/2006/relationships/image" Target="../media/image54.pn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44.png"/><Relationship Id="rId1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4.png"/><Relationship Id="rId18" Type="http://schemas.openxmlformats.org/officeDocument/2006/relationships/image" Target="../media/image61.png"/><Relationship Id="rId3" Type="http://schemas.microsoft.com/office/2007/relationships/media" Target="../media/media3.mp3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" Type="http://schemas.openxmlformats.org/officeDocument/2006/relationships/audio" Target="../media/media2.wav"/><Relationship Id="rId16" Type="http://schemas.openxmlformats.org/officeDocument/2006/relationships/image" Target="../media/image48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0.emf"/><Relationship Id="rId10" Type="http://schemas.openxmlformats.org/officeDocument/2006/relationships/image" Target="../media/image54.pn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44.png"/><Relationship Id="rId1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3" Type="http://schemas.microsoft.com/office/2007/relationships/media" Target="../media/media3.mp3"/><Relationship Id="rId7" Type="http://schemas.openxmlformats.org/officeDocument/2006/relationships/image" Target="../media/image52.png"/><Relationship Id="rId12" Type="http://schemas.openxmlformats.org/officeDocument/2006/relationships/image" Target="../media/image62.png"/><Relationship Id="rId17" Type="http://schemas.openxmlformats.org/officeDocument/2006/relationships/image" Target="../media/image48.png"/><Relationship Id="rId2" Type="http://schemas.openxmlformats.org/officeDocument/2006/relationships/audio" Target="../media/media2.wav"/><Relationship Id="rId16" Type="http://schemas.openxmlformats.org/officeDocument/2006/relationships/image" Target="../media/image60.emf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8.png"/><Relationship Id="rId10" Type="http://schemas.openxmlformats.org/officeDocument/2006/relationships/image" Target="../media/image63.pn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44.png"/><Relationship Id="rId1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917F77-243B-4BBF-93F5-981B78189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School Policies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50585-CA92-EB41-9898-BB8983638A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9120" y="1970358"/>
            <a:ext cx="6858000" cy="4233672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/>
              <a:t>Explain how the school addresses academic and                  behavioral problems.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/>
              <a:t>Outline the school's policies regarding tardiness, absence,       and discipline. 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/>
              <a:t>Provide policy information about:</a:t>
            </a:r>
          </a:p>
          <a:p>
            <a:pPr marL="800100" lvl="1" indent="-342900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</a:rPr>
              <a:t>School cancellations for bad weather and other reasons. </a:t>
            </a:r>
          </a:p>
          <a:p>
            <a:pPr marL="800100" lvl="1" indent="-342900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</a:rPr>
              <a:t>Emergency procedures.</a:t>
            </a:r>
          </a:p>
          <a:p>
            <a:pPr marL="800100" lvl="1" indent="-342900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</a:rPr>
              <a:t>Transportation. </a:t>
            </a:r>
          </a:p>
          <a:p>
            <a:pPr marL="800100" lvl="1" indent="-342900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</a:rPr>
              <a:t>After-school activities.</a:t>
            </a:r>
          </a:p>
          <a:p>
            <a:pPr marL="800100" lvl="1" indent="-342900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</a:rPr>
              <a:t>Volunteering. </a:t>
            </a:r>
          </a:p>
          <a:p>
            <a:endParaRPr lang="en-US" dirty="0"/>
          </a:p>
        </p:txBody>
      </p:sp>
      <p:sp>
        <p:nvSpPr>
          <p:cNvPr id="6" name="Freeform: Shape 14">
            <a:extLst>
              <a:ext uri="{FF2B5EF4-FFF2-40B4-BE49-F238E27FC236}">
                <a16:creationId xmlns:a16="http://schemas.microsoft.com/office/drawing/2014/main" id="{868E2822-F0BF-D949-B8E2-C5C9D5994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flipH="1">
            <a:off x="-81024" y="0"/>
            <a:ext cx="4023360" cy="6929752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Illustration of a pencil character ">
            <a:extLst>
              <a:ext uri="{FF2B5EF4-FFF2-40B4-BE49-F238E27FC236}">
                <a16:creationId xmlns:a16="http://schemas.microsoft.com/office/drawing/2014/main" id="{222ABB80-F4BD-D04A-9014-C1E1AC279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92209">
            <a:off x="715004" y="1795108"/>
            <a:ext cx="1915595" cy="32677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2D7D7-92BB-B4EE-F38A-972A4A75A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4" y="0"/>
            <a:ext cx="12024852" cy="677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5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489C1B-E610-4A9C-9D28-118BB1DC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Get Involved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5168B-77B1-A847-B1E3-2433BEBFD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/>
              <a:t>List opportunities for parents to become involved in volunteer programs, advisory councils, and the PTA.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/>
              <a:t>Provide sign-up sheets for parents who are interested in helping to plan parties or special projects for your class. </a:t>
            </a:r>
          </a:p>
          <a:p>
            <a:endParaRPr lang="en-US" dirty="0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84BE42-75E1-D93A-5BCD-67370560C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19">
            <a:extLst>
              <a:ext uri="{FF2B5EF4-FFF2-40B4-BE49-F238E27FC236}">
                <a16:creationId xmlns:a16="http://schemas.microsoft.com/office/drawing/2014/main" id="{227EC47D-17CD-2E17-2DC9-A0217233EB63}"/>
              </a:ext>
            </a:extLst>
          </p:cNvPr>
          <p:cNvSpPr/>
          <p:nvPr/>
        </p:nvSpPr>
        <p:spPr>
          <a:xfrm>
            <a:off x="2202428" y="3731939"/>
            <a:ext cx="757084" cy="764452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F4503214-7F1B-9B5E-48A0-0196181B958B}"/>
              </a:ext>
            </a:extLst>
          </p:cNvPr>
          <p:cNvSpPr/>
          <p:nvPr/>
        </p:nvSpPr>
        <p:spPr>
          <a:xfrm>
            <a:off x="10643422" y="4798142"/>
            <a:ext cx="757084" cy="764452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FFDDEB9A-ADC6-85DF-4637-7061DE43A0B4}"/>
              </a:ext>
            </a:extLst>
          </p:cNvPr>
          <p:cNvSpPr/>
          <p:nvPr/>
        </p:nvSpPr>
        <p:spPr>
          <a:xfrm>
            <a:off x="6474543" y="4798142"/>
            <a:ext cx="757084" cy="764452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08009F63-3555-2EF3-E268-25F14D1923AE}"/>
              </a:ext>
            </a:extLst>
          </p:cNvPr>
          <p:cNvSpPr/>
          <p:nvPr/>
        </p:nvSpPr>
        <p:spPr>
          <a:xfrm>
            <a:off x="2202428" y="4798142"/>
            <a:ext cx="757084" cy="764452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AFB5542C-3788-7B59-9231-72EFB3F942D1}"/>
              </a:ext>
            </a:extLst>
          </p:cNvPr>
          <p:cNvSpPr/>
          <p:nvPr/>
        </p:nvSpPr>
        <p:spPr>
          <a:xfrm>
            <a:off x="10643422" y="3739610"/>
            <a:ext cx="757084" cy="764452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06C2D433-EE10-D41D-8589-6E17853C37AB}"/>
              </a:ext>
            </a:extLst>
          </p:cNvPr>
          <p:cNvSpPr/>
          <p:nvPr/>
        </p:nvSpPr>
        <p:spPr>
          <a:xfrm>
            <a:off x="6474543" y="3739610"/>
            <a:ext cx="757084" cy="764452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056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A40FA-A58F-DD22-C472-B10BCEA2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AECF4-C100-3BEF-76C3-F3B86FBA23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F594F1-2B15-0F57-519D-EBE7FEAF7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9" y="0"/>
            <a:ext cx="12064181" cy="6858000"/>
          </a:xfrm>
          <a:prstGeom prst="rect">
            <a:avLst/>
          </a:prstGeom>
        </p:spPr>
      </p:pic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A5D5CC46-99B8-5947-0B5A-BAD9B03B7A70}"/>
              </a:ext>
            </a:extLst>
          </p:cNvPr>
          <p:cNvSpPr/>
          <p:nvPr/>
        </p:nvSpPr>
        <p:spPr>
          <a:xfrm>
            <a:off x="2526893" y="1507243"/>
            <a:ext cx="757084" cy="76445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F3E2CC2B-2BB4-E027-EE30-B33AFAABDDEB}"/>
              </a:ext>
            </a:extLst>
          </p:cNvPr>
          <p:cNvSpPr/>
          <p:nvPr/>
        </p:nvSpPr>
        <p:spPr>
          <a:xfrm>
            <a:off x="4626080" y="953263"/>
            <a:ext cx="757084" cy="76445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C9C09DAD-92F0-3DF8-070C-7CE933BEB229}"/>
              </a:ext>
            </a:extLst>
          </p:cNvPr>
          <p:cNvSpPr/>
          <p:nvPr/>
        </p:nvSpPr>
        <p:spPr>
          <a:xfrm>
            <a:off x="6315506" y="1329946"/>
            <a:ext cx="757084" cy="76445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CAFAF37C-D34F-3BBA-542D-98EACC9554B2}"/>
              </a:ext>
            </a:extLst>
          </p:cNvPr>
          <p:cNvSpPr/>
          <p:nvPr/>
        </p:nvSpPr>
        <p:spPr>
          <a:xfrm>
            <a:off x="9347036" y="1847048"/>
            <a:ext cx="757084" cy="76445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B8A1BFE-664C-863C-2939-B2B7250B5552}"/>
              </a:ext>
            </a:extLst>
          </p:cNvPr>
          <p:cNvSpPr/>
          <p:nvPr/>
        </p:nvSpPr>
        <p:spPr>
          <a:xfrm>
            <a:off x="5746961" y="2225144"/>
            <a:ext cx="2007138" cy="13551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1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E16C4-8E88-4788-939C-687DC13FB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CC9A77-60CE-4D42-8E97-990157A99D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9120" y="1958784"/>
            <a:ext cx="6858000" cy="4233672"/>
          </a:xfrm>
        </p:spPr>
        <p:txBody>
          <a:bodyPr/>
          <a:lstStyle/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Take questions from parents.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Ask parents to fill out a questionnaire about their child. </a:t>
            </a:r>
          </a:p>
          <a:p>
            <a:pPr marL="742950" lvl="1" indent="-285750" algn="l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</a:rPr>
              <a:t>Have them describe areas in which they would like to see their child improve.</a:t>
            </a:r>
          </a:p>
          <a:p>
            <a:pPr marL="742950" lvl="1" indent="-285750" algn="l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</a:rPr>
              <a:t>Have them describe their child's personality, interests, and talents</a:t>
            </a:r>
          </a:p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916BCB-384D-4A08-BEE7-8E8B4C216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2070" y="1714500"/>
            <a:ext cx="3429000" cy="3429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 descr="Illustration of a green pencil sharpener character ">
            <a:extLst>
              <a:ext uri="{FF2B5EF4-FFF2-40B4-BE49-F238E27FC236}">
                <a16:creationId xmlns:a16="http://schemas.microsoft.com/office/drawing/2014/main" id="{A5A4FC33-D142-4E28-8346-35D781135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580273" y="2306952"/>
            <a:ext cx="1572593" cy="22440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39B3C2-299E-1EF8-6EBE-458FD2649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CDCD0802-7F8A-1EC8-16E2-74E3DF421107}"/>
              </a:ext>
            </a:extLst>
          </p:cNvPr>
          <p:cNvSpPr/>
          <p:nvPr/>
        </p:nvSpPr>
        <p:spPr>
          <a:xfrm>
            <a:off x="3313471" y="1533539"/>
            <a:ext cx="501445" cy="523866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C5CDD50F-E1EA-ADC9-E221-1B6D0B8DE997}"/>
              </a:ext>
            </a:extLst>
          </p:cNvPr>
          <p:cNvSpPr/>
          <p:nvPr/>
        </p:nvSpPr>
        <p:spPr>
          <a:xfrm>
            <a:off x="2366569" y="3589520"/>
            <a:ext cx="504450" cy="48610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F46EDC85-8D3F-311D-8695-6490B041B013}"/>
              </a:ext>
            </a:extLst>
          </p:cNvPr>
          <p:cNvSpPr/>
          <p:nvPr/>
        </p:nvSpPr>
        <p:spPr>
          <a:xfrm>
            <a:off x="6647290" y="1409105"/>
            <a:ext cx="501446" cy="523866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F75931FC-4529-19E3-992A-BF802DCA31C8}"/>
              </a:ext>
            </a:extLst>
          </p:cNvPr>
          <p:cNvSpPr/>
          <p:nvPr/>
        </p:nvSpPr>
        <p:spPr>
          <a:xfrm>
            <a:off x="8780209" y="3075342"/>
            <a:ext cx="550604" cy="483642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43F7F4A2-543B-2005-DB6B-BB7FE82B79FB}"/>
              </a:ext>
            </a:extLst>
          </p:cNvPr>
          <p:cNvSpPr/>
          <p:nvPr/>
        </p:nvSpPr>
        <p:spPr>
          <a:xfrm>
            <a:off x="4081071" y="5801031"/>
            <a:ext cx="490930" cy="473813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9504BA39-6E07-F589-84FF-8024CA34E85C}"/>
              </a:ext>
            </a:extLst>
          </p:cNvPr>
          <p:cNvSpPr/>
          <p:nvPr/>
        </p:nvSpPr>
        <p:spPr>
          <a:xfrm>
            <a:off x="7833922" y="5394261"/>
            <a:ext cx="490930" cy="517086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60051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B49CD-2DB7-42C0-095C-EFB626C64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85A24-D424-E7A3-E998-FD20260D08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810F1-2434-5F88-B776-FAC887085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42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nền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006" y="-1673972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511439" y="2683327"/>
            <a:ext cx="4303598" cy="1645655"/>
            <a:chOff x="418429" y="2465037"/>
            <a:chExt cx="4396608" cy="1863944"/>
          </a:xfrm>
          <a:solidFill>
            <a:schemeClr val="tx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grpFill/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505921" y="2465037"/>
              <a:ext cx="3855240" cy="184411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5197" y="4683223"/>
            <a:ext cx="4386601" cy="1832321"/>
            <a:chOff x="428436" y="4633958"/>
            <a:chExt cx="4386601" cy="1881586"/>
          </a:xfrm>
          <a:solidFill>
            <a:schemeClr val="tx1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grpFill/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35190" y="4633958"/>
              <a:ext cx="3980540" cy="1844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21244" y="2683329"/>
            <a:ext cx="4416325" cy="1686088"/>
            <a:chOff x="7376963" y="2465042"/>
            <a:chExt cx="4416325" cy="1863939"/>
          </a:xfrm>
          <a:solidFill>
            <a:schemeClr val="tx1"/>
          </a:solidFill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grpFill/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50968" y="4697734"/>
            <a:ext cx="4386601" cy="1686089"/>
            <a:chOff x="7499090" y="4612250"/>
            <a:chExt cx="4386601" cy="1883650"/>
          </a:xfrm>
          <a:solidFill>
            <a:schemeClr val="tx1"/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499090" y="4612250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grpFill/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90056" y="101059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16 - 9 =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3857" y="-1575156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4060" y="-1090808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  <a:solidFill>
            <a:schemeClr val="tx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grpFill/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15 – 7 = 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  <a:solidFill>
            <a:schemeClr val="tx1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grpFill/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15 – 7 = 9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  <a:solidFill>
            <a:schemeClr val="tx1"/>
          </a:solidFill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grpFill/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15 + 7 = 22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  <a:solidFill>
            <a:schemeClr val="tx1"/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grpFill/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15 – 7 = 7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-348012" y="-276877"/>
            <a:ext cx="11538989" cy="2742991"/>
            <a:chOff x="100942" y="92443"/>
            <a:chExt cx="11176659" cy="201949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b="0" i="0" dirty="0">
                    <a:solidFill>
                      <a:srgbClr val="000000"/>
                    </a:solidFill>
                    <a:effectLst/>
                    <a:latin typeface="iCiel Cadena" panose="02000503000000020004" charset="0"/>
                  </a:rPr>
                  <a:t>Cả Mai và Mi hái được 15 bông hoa, riêng Mi hái được 7 bông hoa. Hỏi Mai hái được mấy bông hoa?</a:t>
                </a:r>
                <a:endParaRPr lang="en-US" sz="4000" dirty="0">
                  <a:latin typeface="iCiel Cadena" panose="0200050300000002000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15128" y="408513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2436"/>
            <a:ext cx="12202003" cy="87085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522787" y="4974661"/>
            <a:ext cx="4396608" cy="1863939"/>
            <a:chOff x="418429" y="2465042"/>
            <a:chExt cx="4396608" cy="1863939"/>
          </a:xfrm>
          <a:solidFill>
            <a:schemeClr val="tx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grpFill/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83543" y="2484520"/>
              <a:ext cx="3936791" cy="184410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12 - 3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00849" y="2921120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>
                  <a:solidFill>
                    <a:schemeClr val="bg1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14 – 8 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89560" y="2952309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13 - 6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9560" y="4935404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15 - 7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-309100" y="-420215"/>
            <a:ext cx="12036847" cy="3323969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90575"/>
              <a:ext cx="10170536" cy="1821364"/>
              <a:chOff x="1107064" y="290574"/>
              <a:chExt cx="10404597" cy="182136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90574"/>
                <a:ext cx="10404597" cy="1821364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nhẩm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kết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quả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phép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trừ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rồi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khoanh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vào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đáp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án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thích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hợp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	14 – 8                			12 – 3           	 </a:t>
                </a:r>
              </a:p>
              <a:p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	13 – 6                                	15 – 7</a:t>
                </a:r>
              </a:p>
              <a:p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Phép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kết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quả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lớn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nhất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3600" dirty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194" y="-184945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6963" y="4725323"/>
            <a:ext cx="4396608" cy="1594931"/>
            <a:chOff x="428436" y="2517320"/>
            <a:chExt cx="4396608" cy="1863939"/>
          </a:xfrm>
          <a:solidFill>
            <a:schemeClr val="tx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28436" y="2517320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grpFill/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800254" y="2723781"/>
              <a:ext cx="4014783" cy="143232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0" i="0" dirty="0">
                  <a:solidFill>
                    <a:srgbClr val="000000"/>
                  </a:solidFill>
                  <a:effectLst/>
                  <a:latin typeface="iCiel Cadena" panose="02000503000000020004" charset="0"/>
                </a:rPr>
                <a:t> 11 – 4 = 7   15 – 7 = 8   </a:t>
              </a:r>
            </a:p>
            <a:p>
              <a:r>
                <a:rPr lang="en-US" sz="3200" b="0" i="0" dirty="0">
                  <a:solidFill>
                    <a:srgbClr val="000000"/>
                  </a:solidFill>
                  <a:effectLst/>
                  <a:latin typeface="iCiel Cadena" panose="02000503000000020004" charset="0"/>
                </a:rPr>
                <a:t> 11 – 8 = 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99227"/>
            <a:ext cx="4401306" cy="1594931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874123"/>
              <a:ext cx="4035311" cy="162194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0" i="0" dirty="0">
                  <a:solidFill>
                    <a:srgbClr val="000000"/>
                  </a:solidFill>
                  <a:effectLst/>
                  <a:latin typeface="iCiel Cadena" panose="02000503000000020004" charset="0"/>
                </a:rPr>
                <a:t>11 – 4 = 7   15 – 7 = 7   </a:t>
              </a:r>
            </a:p>
            <a:p>
              <a:r>
                <a:rPr lang="en-US" sz="3200" b="0" i="0" dirty="0">
                  <a:solidFill>
                    <a:srgbClr val="000000"/>
                  </a:solidFill>
                  <a:effectLst/>
                  <a:latin typeface="iCiel Cadena" panose="02000503000000020004" charset="0"/>
                </a:rPr>
                <a:t> 11 – 8 = 3</a:t>
              </a:r>
            </a:p>
            <a:p>
              <a:pPr algn="ctr"/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260545" y="2571276"/>
            <a:ext cx="4396608" cy="1740078"/>
            <a:chOff x="7205382" y="2336847"/>
            <a:chExt cx="4396608" cy="1992582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205382" y="2336847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0" i="0" dirty="0">
                  <a:solidFill>
                    <a:srgbClr val="000000"/>
                  </a:solidFill>
                  <a:effectLst/>
                  <a:latin typeface="iCiel Cadena" panose="02000503000000020004" charset="0"/>
                </a:rPr>
                <a:t>11 – 4 = 7   15 – 7 = 8   </a:t>
              </a:r>
            </a:p>
            <a:p>
              <a:r>
                <a:rPr lang="en-US" sz="3200" b="0" i="0" dirty="0">
                  <a:solidFill>
                    <a:srgbClr val="000000"/>
                  </a:solidFill>
                  <a:effectLst/>
                  <a:latin typeface="iCiel Cadena" panose="02000503000000020004" charset="0"/>
                </a:rPr>
                <a:t>11 – 8 = 5</a:t>
              </a:r>
            </a:p>
            <a:p>
              <a:pPr algn="ctr"/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515474" y="2685390"/>
            <a:ext cx="4403728" cy="1544059"/>
            <a:chOff x="7386970" y="4651605"/>
            <a:chExt cx="4403728" cy="1863939"/>
          </a:xfrm>
          <a:solidFill>
            <a:schemeClr val="tx1"/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grpFill/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5078786"/>
              <a:ext cx="4035311" cy="141711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0" i="0" dirty="0">
                  <a:solidFill>
                    <a:srgbClr val="000000"/>
                  </a:solidFill>
                  <a:effectLst/>
                  <a:latin typeface="iCiel Cadena" panose="02000503000000020004" charset="0"/>
                </a:rPr>
                <a:t>11 – 4 = 6   15 – 7 = 8   </a:t>
              </a:r>
            </a:p>
            <a:p>
              <a:r>
                <a:rPr lang="en-US" sz="3200" b="0" i="0" dirty="0">
                  <a:solidFill>
                    <a:srgbClr val="000000"/>
                  </a:solidFill>
                  <a:effectLst/>
                  <a:latin typeface="iCiel Cadena" panose="02000503000000020004" charset="0"/>
                </a:rPr>
                <a:t> 11 – 8 = 3</a:t>
              </a:r>
            </a:p>
            <a:p>
              <a:pPr algn="ctr"/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-33007" y="202672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pt-BR" sz="3600" b="0" i="0" dirty="0">
                    <a:solidFill>
                      <a:srgbClr val="000000"/>
                    </a:solidFill>
                    <a:effectLst/>
                    <a:latin typeface="iCiel Cadena" panose="02000503000000020004" charset="0"/>
                  </a:rPr>
                  <a:t>Tính nhẩm.</a:t>
                </a:r>
              </a:p>
              <a:p>
                <a:pPr algn="just"/>
                <a:r>
                  <a:rPr lang="pt-BR" sz="3600" b="0" i="0" dirty="0">
                    <a:solidFill>
                      <a:srgbClr val="000000"/>
                    </a:solidFill>
                    <a:effectLst/>
                    <a:latin typeface="iCiel Cadena" panose="02000503000000020004" charset="0"/>
                  </a:rPr>
                  <a:t>	11 – 4 = …       	15 – 7 = …       	11 – 8 = …</a:t>
                </a:r>
              </a:p>
              <a:p>
                <a:pPr algn="ctr"/>
                <a:endParaRPr lang="en-US" sz="28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419600" y="1915009"/>
            <a:ext cx="73152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Trò</a:t>
            </a:r>
            <a:r>
              <a:rPr lang="en-US" sz="36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chơi</a:t>
            </a:r>
            <a:r>
              <a:rPr lang="en-US" sz="36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gồm</a:t>
            </a:r>
            <a:r>
              <a:rPr lang="en-US" sz="3600" dirty="0">
                <a:solidFill>
                  <a:srgbClr val="00A0E9"/>
                </a:solidFill>
                <a:latin typeface="iCiel Cadena" panose="02000503000000020004" pitchFamily="50" charset="0"/>
              </a:rPr>
              <a:t> 3 </a:t>
            </a:r>
            <a:r>
              <a:rPr lang="en-US" sz="36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câu</a:t>
            </a:r>
            <a:r>
              <a:rPr lang="en-US" sz="36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hỏi</a:t>
            </a:r>
            <a:r>
              <a:rPr lang="en-US" sz="36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trắc</a:t>
            </a:r>
            <a:r>
              <a:rPr lang="en-US" sz="36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nghiệm</a:t>
            </a:r>
            <a:endParaRPr lang="en-US" sz="3600" dirty="0">
              <a:solidFill>
                <a:srgbClr val="00A0E9"/>
              </a:solidFill>
              <a:latin typeface="iCiel Cadena" panose="02000503000000020004" pitchFamily="50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1" y="2531542"/>
            <a:ext cx="7035414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>
                <a:solidFill>
                  <a:srgbClr val="00A0E9"/>
                </a:solidFill>
                <a:latin typeface="iCiel Cadena" panose="02000503000000020004" pitchFamily="50" charset="0"/>
              </a:rPr>
              <a:t>Ở </a:t>
            </a:r>
            <a:r>
              <a:rPr lang="en-US" sz="36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mỗi</a:t>
            </a:r>
            <a:r>
              <a:rPr lang="en-US" sz="36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câu</a:t>
            </a:r>
            <a:r>
              <a:rPr lang="en-US" sz="36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hỏi</a:t>
            </a:r>
            <a:r>
              <a:rPr lang="en-US" sz="3600" dirty="0">
                <a:solidFill>
                  <a:srgbClr val="00A0E9"/>
                </a:solidFill>
                <a:latin typeface="iCiel Cadena" panose="02000503000000020004" pitchFamily="50" charset="0"/>
              </a:rPr>
              <a:t>, </a:t>
            </a:r>
            <a:r>
              <a:rPr lang="en-US" sz="36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các</a:t>
            </a:r>
            <a:r>
              <a:rPr lang="en-US" sz="36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em</a:t>
            </a:r>
            <a:r>
              <a:rPr lang="en-US" sz="36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sẽ</a:t>
            </a:r>
            <a:r>
              <a:rPr lang="en-US" sz="36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có</a:t>
            </a:r>
            <a:r>
              <a:rPr lang="en-US" sz="36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thời</a:t>
            </a:r>
            <a:r>
              <a:rPr lang="en-US" sz="36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gian</a:t>
            </a:r>
            <a:r>
              <a:rPr lang="en-US" sz="3600" dirty="0">
                <a:solidFill>
                  <a:srgbClr val="00A0E9"/>
                </a:solidFill>
                <a:latin typeface="iCiel Cadena" panose="02000503000000020004" pitchFamily="50" charset="0"/>
              </a:rPr>
              <a:t> 30 </a:t>
            </a:r>
            <a:r>
              <a:rPr lang="en-US" sz="36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giây</a:t>
            </a:r>
            <a:r>
              <a:rPr lang="en-US" sz="36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để</a:t>
            </a:r>
            <a:r>
              <a:rPr lang="en-US" sz="36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đưa</a:t>
            </a:r>
            <a:r>
              <a:rPr lang="en-US" sz="36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ra</a:t>
            </a:r>
            <a:r>
              <a:rPr lang="en-US" sz="36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đáp</a:t>
            </a:r>
            <a:r>
              <a:rPr lang="en-US" sz="36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án</a:t>
            </a:r>
            <a:r>
              <a:rPr lang="en-US" sz="3600" dirty="0">
                <a:solidFill>
                  <a:srgbClr val="00A0E9"/>
                </a:solidFill>
                <a:latin typeface="iCiel Cadena" panose="02000503000000020004" pitchFamily="50" charset="0"/>
              </a:rPr>
              <a:t>.</a:t>
            </a:r>
          </a:p>
          <a:p>
            <a:endParaRPr lang="en-US" sz="3600" dirty="0">
              <a:solidFill>
                <a:srgbClr val="00A0E9"/>
              </a:solidFill>
              <a:latin typeface="iCiel Cadena" panose="02000503000000020004" pitchFamily="50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438220" y="5254260"/>
            <a:ext cx="716279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iCiel Cadena" panose="02000503000000020004" pitchFamily="50" charset="0"/>
              </a:rPr>
              <a:t>em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iCiel Cadena" panose="02000503000000020004" pitchFamily="50" charset="0"/>
              </a:rPr>
              <a:t>có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iCiel Cadena" panose="02000503000000020004" pitchFamily="50" charset="0"/>
              </a:rPr>
              <a:t>thời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iCiel Cadena" panose="02000503000000020004" pitchFamily="50" charset="0"/>
              </a:rPr>
              <a:t>gian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iCiel Cadena" panose="02000503000000020004" pitchFamily="50" charset="0"/>
              </a:rPr>
              <a:t> 1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iCiel Cadena" panose="02000503000000020004" pitchFamily="50" charset="0"/>
              </a:rPr>
              <a:t>phút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iCiel Cadena" panose="02000503000000020004" pitchFamily="50" charset="0"/>
              </a:rPr>
              <a:t>để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iCiel Cadena" panose="02000503000000020004" pitchFamily="50" charset="0"/>
              </a:rPr>
              <a:t>chuẩn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iCiel Cadena" panose="02000503000000020004" pitchFamily="50" charset="0"/>
              </a:rPr>
              <a:t>bị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iCiel Cadena" panose="02000503000000020004" pitchFamily="50" charset="0"/>
              </a:rPr>
              <a:t> 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iCiel Cadena" panose="02000503000000020004" pitchFamily="50" charset="0"/>
              </a:rPr>
              <a:t>nhé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iCiel Cadena" panose="02000503000000020004" pitchFamily="50" charset="0"/>
              </a:rPr>
              <a:t>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38" y="1915009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95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7E3D5-B129-455A-8D61-5DE355CFB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271" y="1317523"/>
            <a:ext cx="11021962" cy="2742414"/>
          </a:xfrm>
        </p:spPr>
        <p:txBody>
          <a:bodyPr>
            <a:noAutofit/>
          </a:bodyPr>
          <a:lstStyle/>
          <a:p>
            <a:r>
              <a:rPr lang="en-US" sz="6000" dirty="0">
                <a:latin typeface="Century" panose="02040604050505020304" pitchFamily="18" charset="0"/>
                <a:cs typeface="Times New Roman" panose="02020603050405020304" pitchFamily="18" charset="0"/>
              </a:rPr>
              <a:t>BÀI 12: BẢNG TRỪ (QUA 10)</a:t>
            </a:r>
            <a:br>
              <a:rPr lang="en-US" sz="6000" dirty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latin typeface="Century" panose="02040604050505020304" pitchFamily="18" charset="0"/>
                <a:cs typeface="Times New Roman" panose="02020603050405020304" pitchFamily="18" charset="0"/>
              </a:rPr>
              <a:t>(TIẾT 2)</a:t>
            </a:r>
            <a:endParaRPr lang="en-US" sz="6000" dirty="0">
              <a:latin typeface="Century" panose="020406040505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512D6-1B42-4E1C-AEE3-478A340AC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25910" y="186172"/>
            <a:ext cx="12447639" cy="15639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 ĐỀ 2: PHÉP CỘNG, PHÉP TRỪ TRONG PHẠM VI 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348B4-1179-40C0-B903-717D79F0A3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7897" y="6217920"/>
            <a:ext cx="6858000" cy="64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Giáo</a:t>
            </a:r>
            <a:r>
              <a:rPr lang="en-US" sz="32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viện</a:t>
            </a:r>
            <a:r>
              <a:rPr lang="en-US" sz="32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thực</a:t>
            </a:r>
            <a:r>
              <a:rPr lang="en-US" sz="32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hiện</a:t>
            </a:r>
            <a:r>
              <a:rPr lang="en-US" sz="32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: </a:t>
            </a:r>
            <a:r>
              <a:rPr lang="en-US" sz="3200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Trần</a:t>
            </a:r>
            <a:r>
              <a:rPr lang="en-US" sz="32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Thị</a:t>
            </a:r>
            <a:r>
              <a:rPr lang="en-US" sz="32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 My Ly</a:t>
            </a:r>
          </a:p>
        </p:txBody>
      </p:sp>
      <p:pic>
        <p:nvPicPr>
          <p:cNvPr id="12" name="Graphic 11" descr="Illustration of a pencil character ">
            <a:extLst>
              <a:ext uri="{FF2B5EF4-FFF2-40B4-BE49-F238E27FC236}">
                <a16:creationId xmlns:a16="http://schemas.microsoft.com/office/drawing/2014/main" id="{937FAC84-23F1-401F-A313-68AD63D60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77964">
            <a:off x="1811563" y="4144102"/>
            <a:ext cx="1155789" cy="1971643"/>
          </a:xfrm>
          <a:prstGeom prst="rect">
            <a:avLst/>
          </a:prstGeom>
        </p:spPr>
      </p:pic>
      <p:pic>
        <p:nvPicPr>
          <p:cNvPr id="8" name="Graphic 7" descr="Illustration of a blue bag of school supplies character ">
            <a:extLst>
              <a:ext uri="{FF2B5EF4-FFF2-40B4-BE49-F238E27FC236}">
                <a16:creationId xmlns:a16="http://schemas.microsoft.com/office/drawing/2014/main" id="{F3A63EAE-D921-4D74-B1C8-6D0E847DF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2560" y="4391095"/>
            <a:ext cx="2483858" cy="1709233"/>
          </a:xfrm>
          <a:prstGeom prst="rect">
            <a:avLst/>
          </a:prstGeom>
        </p:spPr>
      </p:pic>
      <p:pic>
        <p:nvPicPr>
          <p:cNvPr id="10" name="Graphic 9" descr="Illustration of a purple book character ">
            <a:extLst>
              <a:ext uri="{FF2B5EF4-FFF2-40B4-BE49-F238E27FC236}">
                <a16:creationId xmlns:a16="http://schemas.microsoft.com/office/drawing/2014/main" id="{8A4FC9B1-AAE5-49E7-9209-B1CD7DC8CD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269620" y="4059937"/>
            <a:ext cx="1775352" cy="2059055"/>
          </a:xfrm>
          <a:prstGeom prst="rect">
            <a:avLst/>
          </a:prstGeom>
        </p:spPr>
      </p:pic>
      <p:pic>
        <p:nvPicPr>
          <p:cNvPr id="6" name="Graphic 5" descr="Illustration of a globe character ">
            <a:extLst>
              <a:ext uri="{FF2B5EF4-FFF2-40B4-BE49-F238E27FC236}">
                <a16:creationId xmlns:a16="http://schemas.microsoft.com/office/drawing/2014/main" id="{A1CF0450-3738-4D52-BF18-A90C1F16A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08174" y="4442978"/>
            <a:ext cx="2213723" cy="174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87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7354F-9B8C-ABAC-A879-CB185ABF9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914401"/>
            <a:ext cx="10166555" cy="685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2C375-370A-5B44-D299-2A98FDD715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C083D5-49E6-E6D0-FCF6-82FBD7217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ounded Rectangle 19">
            <a:extLst>
              <a:ext uri="{FF2B5EF4-FFF2-40B4-BE49-F238E27FC236}">
                <a16:creationId xmlns:a16="http://schemas.microsoft.com/office/drawing/2014/main" id="{576682D0-A3FF-3FDA-A245-A1C288F22088}"/>
              </a:ext>
            </a:extLst>
          </p:cNvPr>
          <p:cNvSpPr/>
          <p:nvPr/>
        </p:nvSpPr>
        <p:spPr>
          <a:xfrm>
            <a:off x="2288458" y="2914736"/>
            <a:ext cx="811161" cy="856482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D539D848-C02B-34EC-9620-4CE87DDB3E9E}"/>
              </a:ext>
            </a:extLst>
          </p:cNvPr>
          <p:cNvSpPr/>
          <p:nvPr/>
        </p:nvSpPr>
        <p:spPr>
          <a:xfrm>
            <a:off x="10579510" y="5169338"/>
            <a:ext cx="757084" cy="866291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4D18A139-5F6B-B59D-C027-4C2C470631DA}"/>
              </a:ext>
            </a:extLst>
          </p:cNvPr>
          <p:cNvSpPr/>
          <p:nvPr/>
        </p:nvSpPr>
        <p:spPr>
          <a:xfrm>
            <a:off x="10601635" y="4072969"/>
            <a:ext cx="784122" cy="817746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1A8CFAB8-9A47-8DEF-35B8-45D8FE81A7FA}"/>
              </a:ext>
            </a:extLst>
          </p:cNvPr>
          <p:cNvSpPr/>
          <p:nvPr/>
        </p:nvSpPr>
        <p:spPr>
          <a:xfrm>
            <a:off x="10601635" y="2914736"/>
            <a:ext cx="764457" cy="856481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03141F77-1423-2C11-2074-A101451A7A54}"/>
              </a:ext>
            </a:extLst>
          </p:cNvPr>
          <p:cNvSpPr/>
          <p:nvPr/>
        </p:nvSpPr>
        <p:spPr>
          <a:xfrm>
            <a:off x="6366389" y="5169338"/>
            <a:ext cx="830826" cy="856481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DDC9921C-D12E-8332-CF2F-1657509039F7}"/>
              </a:ext>
            </a:extLst>
          </p:cNvPr>
          <p:cNvSpPr/>
          <p:nvPr/>
        </p:nvSpPr>
        <p:spPr>
          <a:xfrm>
            <a:off x="6440131" y="4034234"/>
            <a:ext cx="757084" cy="856481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81482279-653D-EBE0-3BC4-658A2902407A}"/>
              </a:ext>
            </a:extLst>
          </p:cNvPr>
          <p:cNvSpPr/>
          <p:nvPr/>
        </p:nvSpPr>
        <p:spPr>
          <a:xfrm>
            <a:off x="6386054" y="2914736"/>
            <a:ext cx="811161" cy="817203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0382AE2B-20DD-E44E-7069-9B8D554B20F4}"/>
              </a:ext>
            </a:extLst>
          </p:cNvPr>
          <p:cNvSpPr/>
          <p:nvPr/>
        </p:nvSpPr>
        <p:spPr>
          <a:xfrm>
            <a:off x="2335161" y="4072969"/>
            <a:ext cx="757084" cy="856482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A696FC72-714B-B5DE-8A85-E00934D4E44F}"/>
              </a:ext>
            </a:extLst>
          </p:cNvPr>
          <p:cNvSpPr/>
          <p:nvPr/>
        </p:nvSpPr>
        <p:spPr>
          <a:xfrm>
            <a:off x="2315497" y="5179146"/>
            <a:ext cx="757084" cy="856483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7374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5CF3F-85B4-6D0A-71E2-414B5CF1F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67974-3ABD-1E53-C06C-6F6923BC6E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AE2FFD-5F07-8314-9547-2E7D6CBC6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C76C5-7389-D290-E023-F8D32CD8F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88"/>
            <a:ext cx="12192000" cy="6857999"/>
          </a:xfrm>
          <a:prstGeom prst="rect">
            <a:avLst/>
          </a:prstGeom>
        </p:spPr>
      </p:pic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78CFFD86-3D31-6928-0D1C-45DC518747D3}"/>
              </a:ext>
            </a:extLst>
          </p:cNvPr>
          <p:cNvSpPr/>
          <p:nvPr/>
        </p:nvSpPr>
        <p:spPr>
          <a:xfrm>
            <a:off x="2654711" y="1453896"/>
            <a:ext cx="629264" cy="64008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5C2EE264-6366-5052-B15C-9C1B858F1B5F}"/>
              </a:ext>
            </a:extLst>
          </p:cNvPr>
          <p:cNvSpPr/>
          <p:nvPr/>
        </p:nvSpPr>
        <p:spPr>
          <a:xfrm>
            <a:off x="1946788" y="2478024"/>
            <a:ext cx="665546" cy="64008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81ABF06B-E255-7024-2818-461807FE5E46}"/>
              </a:ext>
            </a:extLst>
          </p:cNvPr>
          <p:cNvSpPr/>
          <p:nvPr/>
        </p:nvSpPr>
        <p:spPr>
          <a:xfrm>
            <a:off x="4532671" y="5025936"/>
            <a:ext cx="732502" cy="735767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0A4FD220-DC2F-A54F-357C-EA1A12E4CF54}"/>
              </a:ext>
            </a:extLst>
          </p:cNvPr>
          <p:cNvSpPr/>
          <p:nvPr/>
        </p:nvSpPr>
        <p:spPr>
          <a:xfrm>
            <a:off x="5265173" y="3983753"/>
            <a:ext cx="644014" cy="716066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D727CC78-B143-2307-C396-822162A138C2}"/>
              </a:ext>
            </a:extLst>
          </p:cNvPr>
          <p:cNvSpPr/>
          <p:nvPr/>
        </p:nvSpPr>
        <p:spPr>
          <a:xfrm>
            <a:off x="8377084" y="2721096"/>
            <a:ext cx="665546" cy="640079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2717A735-33F2-6038-0FEB-B13F49522AA9}"/>
              </a:ext>
            </a:extLst>
          </p:cNvPr>
          <p:cNvSpPr/>
          <p:nvPr/>
        </p:nvSpPr>
        <p:spPr>
          <a:xfrm>
            <a:off x="9121288" y="1655064"/>
            <a:ext cx="629264" cy="640080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5099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0B3F1-44BC-CC3A-C8F7-5FAAD6D3E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92F76-4E59-EE60-2356-16DD541DF5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832F9F-936F-30B1-2EAA-B0E3206FB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A637E6-6E66-8D89-1599-39B46B4769C8}"/>
              </a:ext>
            </a:extLst>
          </p:cNvPr>
          <p:cNvCxnSpPr/>
          <p:nvPr/>
        </p:nvCxnSpPr>
        <p:spPr>
          <a:xfrm>
            <a:off x="2015613" y="904570"/>
            <a:ext cx="138634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44885E-34D4-F19B-3A3B-81D3A061AD1E}"/>
              </a:ext>
            </a:extLst>
          </p:cNvPr>
          <p:cNvCxnSpPr/>
          <p:nvPr/>
        </p:nvCxnSpPr>
        <p:spPr>
          <a:xfrm>
            <a:off x="4021393" y="904570"/>
            <a:ext cx="2320413" cy="983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65577A-3242-4A25-5AED-634CBE8F4B75}"/>
              </a:ext>
            </a:extLst>
          </p:cNvPr>
          <p:cNvCxnSpPr/>
          <p:nvPr/>
        </p:nvCxnSpPr>
        <p:spPr>
          <a:xfrm>
            <a:off x="6558117" y="914401"/>
            <a:ext cx="397223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088807-1045-706E-AEB4-DE168BE82E4E}"/>
              </a:ext>
            </a:extLst>
          </p:cNvPr>
          <p:cNvCxnSpPr>
            <a:cxnSpLocks/>
          </p:cNvCxnSpPr>
          <p:nvPr/>
        </p:nvCxnSpPr>
        <p:spPr>
          <a:xfrm>
            <a:off x="1258529" y="1600201"/>
            <a:ext cx="63909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7CC669-9706-33C5-F098-B63C8163C9A0}"/>
              </a:ext>
            </a:extLst>
          </p:cNvPr>
          <p:cNvCxnSpPr/>
          <p:nvPr/>
        </p:nvCxnSpPr>
        <p:spPr>
          <a:xfrm>
            <a:off x="2595716" y="1600201"/>
            <a:ext cx="196153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429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B71B1-D8C2-09CB-3CF6-951D92860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48637-DE87-9722-80A8-FEFED10FF2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50712-5548-3B25-F553-FF4987193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D15310-ED38-F5FE-4B88-2DF663461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69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584B6-AD90-C7BD-AA0D-C5279DF22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A819F-2776-2C7C-D628-D1988983CC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9B89F-8A63-9613-90FD-4821B4AB2A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33C6FE-3D29-95B1-C82D-881B73F4F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BA84FCAB-24DD-3426-5263-C25AB00AA157}"/>
              </a:ext>
            </a:extLst>
          </p:cNvPr>
          <p:cNvSpPr/>
          <p:nvPr/>
        </p:nvSpPr>
        <p:spPr>
          <a:xfrm>
            <a:off x="9480755" y="5377715"/>
            <a:ext cx="811161" cy="856482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4D412057-9457-BD10-377D-E1F2AFA6753D}"/>
              </a:ext>
            </a:extLst>
          </p:cNvPr>
          <p:cNvSpPr/>
          <p:nvPr/>
        </p:nvSpPr>
        <p:spPr>
          <a:xfrm>
            <a:off x="9480755" y="3897430"/>
            <a:ext cx="811161" cy="856482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03837E9A-47D0-2BE4-B113-006D73075793}"/>
              </a:ext>
            </a:extLst>
          </p:cNvPr>
          <p:cNvSpPr/>
          <p:nvPr/>
        </p:nvSpPr>
        <p:spPr>
          <a:xfrm>
            <a:off x="5206475" y="2369823"/>
            <a:ext cx="811161" cy="856482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21618CF8-D619-2BFA-7E41-5DD5ACE1B618}"/>
              </a:ext>
            </a:extLst>
          </p:cNvPr>
          <p:cNvSpPr/>
          <p:nvPr/>
        </p:nvSpPr>
        <p:spPr>
          <a:xfrm>
            <a:off x="5277463" y="681910"/>
            <a:ext cx="811161" cy="856482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7987F9BB-5D17-75D5-7107-26364CA25B60}"/>
              </a:ext>
            </a:extLst>
          </p:cNvPr>
          <p:cNvSpPr/>
          <p:nvPr/>
        </p:nvSpPr>
        <p:spPr>
          <a:xfrm>
            <a:off x="8404126" y="4820710"/>
            <a:ext cx="757084" cy="76445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CB7A921E-78D0-B2A9-0F5B-F7E290DA53BD}"/>
              </a:ext>
            </a:extLst>
          </p:cNvPr>
          <p:cNvSpPr/>
          <p:nvPr/>
        </p:nvSpPr>
        <p:spPr>
          <a:xfrm>
            <a:off x="4301000" y="1795930"/>
            <a:ext cx="757084" cy="76445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B841EFF2-8FA8-748B-A928-77009A6FBF5C}"/>
              </a:ext>
            </a:extLst>
          </p:cNvPr>
          <p:cNvSpPr/>
          <p:nvPr/>
        </p:nvSpPr>
        <p:spPr>
          <a:xfrm>
            <a:off x="4301000" y="119915"/>
            <a:ext cx="757084" cy="76445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Rounded Rectangle 19">
            <a:extLst>
              <a:ext uri="{FF2B5EF4-FFF2-40B4-BE49-F238E27FC236}">
                <a16:creationId xmlns:a16="http://schemas.microsoft.com/office/drawing/2014/main" id="{F821E17B-D0A1-9376-4EB0-97C1D54BFD9D}"/>
              </a:ext>
            </a:extLst>
          </p:cNvPr>
          <p:cNvSpPr/>
          <p:nvPr/>
        </p:nvSpPr>
        <p:spPr>
          <a:xfrm>
            <a:off x="8347733" y="3013524"/>
            <a:ext cx="757084" cy="76445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Rounded Rectangle 19">
            <a:extLst>
              <a:ext uri="{FF2B5EF4-FFF2-40B4-BE49-F238E27FC236}">
                <a16:creationId xmlns:a16="http://schemas.microsoft.com/office/drawing/2014/main" id="{C0F33DEF-7F95-7B0A-A588-5534D5DBE733}"/>
              </a:ext>
            </a:extLst>
          </p:cNvPr>
          <p:cNvSpPr/>
          <p:nvPr/>
        </p:nvSpPr>
        <p:spPr>
          <a:xfrm>
            <a:off x="10543154" y="3046774"/>
            <a:ext cx="757084" cy="76445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A7080B3C-4AD4-FC0C-5368-A35931EBF481}"/>
              </a:ext>
            </a:extLst>
          </p:cNvPr>
          <p:cNvSpPr/>
          <p:nvPr/>
        </p:nvSpPr>
        <p:spPr>
          <a:xfrm>
            <a:off x="10611461" y="4820710"/>
            <a:ext cx="757084" cy="76445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9624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B49CD-2DB7-42C0-095C-EFB626C64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85A24-D424-E7A3-E998-FD20260D08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810F1-2434-5F88-B776-FAC887085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61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696535" y="4895286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5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7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838202" y="2502111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11 - 5 =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1158"/>
            <a:ext cx="4473220" cy="2333614"/>
            <a:chOff x="-4114800" y="151158"/>
            <a:chExt cx="4473220" cy="233361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75579" y="151158"/>
              <a:ext cx="2433999" cy="18094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2163802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Đúng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rồi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!</a:t>
              </a:r>
            </a:p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Mình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thích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màu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này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!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723972" cy="2846957"/>
            <a:chOff x="-6727674" y="-791952"/>
            <a:chExt cx="4364440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35012" y="154562"/>
              <a:ext cx="2871778" cy="1682287"/>
              <a:chOff x="-6812498" y="4348021"/>
              <a:chExt cx="8896088" cy="5211327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12498" y="4348021"/>
                <a:ext cx="8896088" cy="521132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62" y="5075961"/>
                <a:ext cx="7540730" cy="33521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Huhu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,</a:t>
                </a:r>
              </a:p>
              <a:p>
                <a:pPr algn="ctr"/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chưa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chính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xác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rồi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!</a:t>
                </a:r>
              </a:p>
              <a:p>
                <a:pPr algn="ctr"/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Bạn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chọn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lại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nha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07734" y="4864723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61979" y="2471277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7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12503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001673" y="273827"/>
            <a:ext cx="9961727" cy="2554445"/>
            <a:chOff x="2001673" y="273827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01673" y="273827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13 – 3 – 5 =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407760" cy="2332308"/>
            <a:chOff x="-4113608" y="152464"/>
            <a:chExt cx="4407760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1932" y="155724"/>
              <a:ext cx="2386084" cy="157472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66355" y="167820"/>
              <a:ext cx="2199613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Đúng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rồi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!</a:t>
              </a:r>
            </a:p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Mình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thích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màu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này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!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693043" y="-334822"/>
            <a:ext cx="3672553" cy="2846957"/>
            <a:chOff x="-6727674" y="-791952"/>
            <a:chExt cx="4304176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58861" y="-31751"/>
              <a:ext cx="2835363" cy="2257452"/>
              <a:chOff x="-6886370" y="3770866"/>
              <a:chExt cx="8783283" cy="6993047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86370" y="3770866"/>
                <a:ext cx="8783283" cy="699304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33399" y="4655016"/>
                <a:ext cx="7415005" cy="44695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Huhu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,</a:t>
                </a:r>
              </a:p>
              <a:p>
                <a:pPr algn="ctr"/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chưa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chính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xác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rồi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!</a:t>
                </a:r>
              </a:p>
              <a:p>
                <a:pPr algn="ctr"/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Bạn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chọn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lại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nha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9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8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7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057059" y="244744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15 – 8 =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386476" cy="2329805"/>
            <a:chOff x="-4113608" y="153715"/>
            <a:chExt cx="4386476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84381" y="164832"/>
              <a:ext cx="2250355" cy="16718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93357" y="437875"/>
              <a:ext cx="2266225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20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Đúng</a:t>
              </a:r>
              <a:r>
                <a:rPr lang="en-US" sz="20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rồi</a:t>
              </a:r>
              <a:r>
                <a:rPr lang="en-US" sz="20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!</a:t>
              </a:r>
            </a:p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Mình</a:t>
              </a:r>
              <a:r>
                <a:rPr lang="en-US" sz="20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thích</a:t>
              </a:r>
              <a:r>
                <a:rPr lang="en-US" sz="20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màu</a:t>
              </a:r>
              <a:r>
                <a:rPr lang="en-US" sz="20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này</a:t>
              </a:r>
              <a:r>
                <a:rPr lang="en-US" sz="20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!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598352" cy="2846957"/>
            <a:chOff x="-6727674" y="-791952"/>
            <a:chExt cx="4217215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16010" y="157224"/>
              <a:ext cx="2705551" cy="1954849"/>
              <a:chOff x="-6753631" y="4356267"/>
              <a:chExt cx="8381155" cy="6055658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753631" y="4356267"/>
                <a:ext cx="8381155" cy="605565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62" y="5075962"/>
                <a:ext cx="7686652" cy="33521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Huhu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,</a:t>
                </a:r>
              </a:p>
              <a:p>
                <a:pPr algn="ctr"/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chưa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chính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xác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rồi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!</a:t>
                </a:r>
              </a:p>
              <a:p>
                <a:pPr algn="ctr"/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Bạn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chọn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lại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nha</a:t>
                </a:r>
                <a:r>
                  <a:rPr lang="en-US" sz="20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Cảm</a:t>
              </a:r>
              <a:r>
                <a:rPr lang="en-US" sz="4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ơn</a:t>
              </a:r>
              <a:r>
                <a:rPr lang="en-US" sz="4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4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bạn</a:t>
              </a:r>
              <a:endParaRPr lang="en-US" sz="44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đã</a:t>
              </a:r>
              <a:r>
                <a:rPr lang="en-US" sz="4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chọn</a:t>
              </a:r>
              <a:r>
                <a:rPr lang="en-US" sz="4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vòng</a:t>
              </a:r>
              <a:r>
                <a:rPr lang="en-US" sz="4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cổ</a:t>
              </a:r>
              <a:endParaRPr lang="en-US" sz="44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cho</a:t>
              </a:r>
              <a:r>
                <a:rPr lang="en-US" sz="4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tớ</a:t>
              </a:r>
              <a:r>
                <a:rPr lang="en-US" sz="4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6557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7E3D5-B129-455A-8D61-5DE355CFB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271" y="1317523"/>
            <a:ext cx="11021962" cy="2742414"/>
          </a:xfrm>
        </p:spPr>
        <p:txBody>
          <a:bodyPr>
            <a:noAutofit/>
          </a:bodyPr>
          <a:lstStyle/>
          <a:p>
            <a:r>
              <a:rPr lang="en-US" sz="6000" dirty="0">
                <a:latin typeface="Century" panose="02040604050505020304" pitchFamily="18" charset="0"/>
                <a:cs typeface="Times New Roman" panose="02020603050405020304" pitchFamily="18" charset="0"/>
              </a:rPr>
              <a:t>BÀI 12: BẢNG TRỪ (QUA 10)</a:t>
            </a:r>
            <a:br>
              <a:rPr lang="en-US" sz="6000" dirty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en-US" sz="6000" dirty="0">
                <a:latin typeface="Century" panose="02040604050505020304" pitchFamily="18" charset="0"/>
                <a:cs typeface="Times New Roman" panose="02020603050405020304" pitchFamily="18" charset="0"/>
              </a:rPr>
              <a:t>(TIẾT 1)</a:t>
            </a:r>
            <a:endParaRPr lang="en-US" sz="6000" dirty="0">
              <a:latin typeface="Century" panose="020406040505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512D6-1B42-4E1C-AEE3-478A340AC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825910" y="186172"/>
            <a:ext cx="12447639" cy="15639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 ĐỀ 2: PHÉP CỘNG, PHÉP TRỪ TRONG PHẠM VI 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348B4-1179-40C0-B903-717D79F0A3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7897" y="6217920"/>
            <a:ext cx="6858000" cy="64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Giáo</a:t>
            </a:r>
            <a:r>
              <a:rPr lang="en-US" sz="32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viện</a:t>
            </a:r>
            <a:r>
              <a:rPr lang="en-US" sz="32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thực</a:t>
            </a:r>
            <a:r>
              <a:rPr lang="en-US" sz="32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hiện</a:t>
            </a:r>
            <a:r>
              <a:rPr lang="en-US" sz="32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: </a:t>
            </a:r>
            <a:r>
              <a:rPr lang="en-US" sz="3200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Trần</a:t>
            </a:r>
            <a:r>
              <a:rPr lang="en-US" sz="32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Baskerville Old Face" panose="02020602080505020303" pitchFamily="18" charset="0"/>
              </a:rPr>
              <a:t>Thị</a:t>
            </a:r>
            <a:r>
              <a:rPr lang="en-US" sz="32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 My Ly</a:t>
            </a:r>
          </a:p>
        </p:txBody>
      </p:sp>
      <p:pic>
        <p:nvPicPr>
          <p:cNvPr id="12" name="Graphic 11" descr="Illustration of a pencil character ">
            <a:extLst>
              <a:ext uri="{FF2B5EF4-FFF2-40B4-BE49-F238E27FC236}">
                <a16:creationId xmlns:a16="http://schemas.microsoft.com/office/drawing/2014/main" id="{937FAC84-23F1-401F-A313-68AD63D60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77964">
            <a:off x="1811563" y="4144102"/>
            <a:ext cx="1155789" cy="1971643"/>
          </a:xfrm>
          <a:prstGeom prst="rect">
            <a:avLst/>
          </a:prstGeom>
        </p:spPr>
      </p:pic>
      <p:pic>
        <p:nvPicPr>
          <p:cNvPr id="8" name="Graphic 7" descr="Illustration of a blue bag of school supplies character ">
            <a:extLst>
              <a:ext uri="{FF2B5EF4-FFF2-40B4-BE49-F238E27FC236}">
                <a16:creationId xmlns:a16="http://schemas.microsoft.com/office/drawing/2014/main" id="{F3A63EAE-D921-4D74-B1C8-6D0E847DF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2560" y="4391095"/>
            <a:ext cx="2483858" cy="1709233"/>
          </a:xfrm>
          <a:prstGeom prst="rect">
            <a:avLst/>
          </a:prstGeom>
        </p:spPr>
      </p:pic>
      <p:pic>
        <p:nvPicPr>
          <p:cNvPr id="10" name="Graphic 9" descr="Illustration of a purple book character ">
            <a:extLst>
              <a:ext uri="{FF2B5EF4-FFF2-40B4-BE49-F238E27FC236}">
                <a16:creationId xmlns:a16="http://schemas.microsoft.com/office/drawing/2014/main" id="{8A4FC9B1-AAE5-49E7-9209-B1CD7DC8CD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269620" y="4059937"/>
            <a:ext cx="1775352" cy="2059055"/>
          </a:xfrm>
          <a:prstGeom prst="rect">
            <a:avLst/>
          </a:prstGeom>
        </p:spPr>
      </p:pic>
      <p:pic>
        <p:nvPicPr>
          <p:cNvPr id="6" name="Graphic 5" descr="Illustration of a globe character ">
            <a:extLst>
              <a:ext uri="{FF2B5EF4-FFF2-40B4-BE49-F238E27FC236}">
                <a16:creationId xmlns:a16="http://schemas.microsoft.com/office/drawing/2014/main" id="{A1CF0450-3738-4D52-BF18-A90C1F16A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08174" y="4442978"/>
            <a:ext cx="2213723" cy="174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50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4A52AF-714E-4577-CF1E-B83E29E9D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80" y="206479"/>
            <a:ext cx="6400800" cy="685800"/>
          </a:xfrm>
        </p:spPr>
        <p:txBody>
          <a:bodyPr/>
          <a:lstStyle/>
          <a:p>
            <a:r>
              <a:rPr lang="en-US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KHÁM PHÁ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DA3B5C-C3C6-3B29-F493-8A6883F9B2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430752-0D93-A495-295C-76A6292E6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0" y="892279"/>
            <a:ext cx="12103510" cy="588460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FC6D91-6BD4-270E-9508-83CE9C78EB8C}"/>
              </a:ext>
            </a:extLst>
          </p:cNvPr>
          <p:cNvCxnSpPr>
            <a:cxnSpLocks/>
          </p:cNvCxnSpPr>
          <p:nvPr/>
        </p:nvCxnSpPr>
        <p:spPr>
          <a:xfrm flipV="1">
            <a:off x="1887795" y="4359321"/>
            <a:ext cx="1976282" cy="2615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FE353E-6642-D52F-C0E6-266E24FDE44A}"/>
              </a:ext>
            </a:extLst>
          </p:cNvPr>
          <p:cNvCxnSpPr>
            <a:cxnSpLocks/>
          </p:cNvCxnSpPr>
          <p:nvPr/>
        </p:nvCxnSpPr>
        <p:spPr>
          <a:xfrm flipV="1">
            <a:off x="1887795" y="5020738"/>
            <a:ext cx="2477728" cy="183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70A13A-BE35-4555-C3EC-1685B3C311E6}"/>
              </a:ext>
            </a:extLst>
          </p:cNvPr>
          <p:cNvCxnSpPr>
            <a:cxnSpLocks/>
          </p:cNvCxnSpPr>
          <p:nvPr/>
        </p:nvCxnSpPr>
        <p:spPr>
          <a:xfrm>
            <a:off x="1814053" y="5670746"/>
            <a:ext cx="153874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4F3D496-81DC-D44E-7AFB-DFD0A04533E7}"/>
              </a:ext>
            </a:extLst>
          </p:cNvPr>
          <p:cNvCxnSpPr>
            <a:cxnSpLocks/>
          </p:cNvCxnSpPr>
          <p:nvPr/>
        </p:nvCxnSpPr>
        <p:spPr>
          <a:xfrm>
            <a:off x="1887795" y="6259454"/>
            <a:ext cx="4129547" cy="98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ounded Rectangle 19">
            <a:extLst>
              <a:ext uri="{FF2B5EF4-FFF2-40B4-BE49-F238E27FC236}">
                <a16:creationId xmlns:a16="http://schemas.microsoft.com/office/drawing/2014/main" id="{3C038080-35A1-0F13-D37C-FD95FEC27BBC}"/>
              </a:ext>
            </a:extLst>
          </p:cNvPr>
          <p:cNvSpPr/>
          <p:nvPr/>
        </p:nvSpPr>
        <p:spPr>
          <a:xfrm>
            <a:off x="11477614" y="4168447"/>
            <a:ext cx="397858" cy="453143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Century" panose="020406040505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6" name="Rounded Rectangle 19">
            <a:extLst>
              <a:ext uri="{FF2B5EF4-FFF2-40B4-BE49-F238E27FC236}">
                <a16:creationId xmlns:a16="http://schemas.microsoft.com/office/drawing/2014/main" id="{1B02111A-D224-F997-8B6F-E73A14875F97}"/>
              </a:ext>
            </a:extLst>
          </p:cNvPr>
          <p:cNvSpPr/>
          <p:nvPr/>
        </p:nvSpPr>
        <p:spPr>
          <a:xfrm>
            <a:off x="11480846" y="4776014"/>
            <a:ext cx="394626" cy="45314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Century" panose="020406040505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Rounded Rectangle 19">
            <a:extLst>
              <a:ext uri="{FF2B5EF4-FFF2-40B4-BE49-F238E27FC236}">
                <a16:creationId xmlns:a16="http://schemas.microsoft.com/office/drawing/2014/main" id="{5216A1F5-0EA6-7171-3283-FB8D08A9578E}"/>
              </a:ext>
            </a:extLst>
          </p:cNvPr>
          <p:cNvSpPr/>
          <p:nvPr/>
        </p:nvSpPr>
        <p:spPr>
          <a:xfrm>
            <a:off x="11477614" y="5406078"/>
            <a:ext cx="424123" cy="45314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Century" panose="020406040505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8" name="Rounded Rectangle 19">
            <a:extLst>
              <a:ext uri="{FF2B5EF4-FFF2-40B4-BE49-F238E27FC236}">
                <a16:creationId xmlns:a16="http://schemas.microsoft.com/office/drawing/2014/main" id="{31EE4EBC-A753-C891-4398-C84806E80141}"/>
              </a:ext>
            </a:extLst>
          </p:cNvPr>
          <p:cNvSpPr/>
          <p:nvPr/>
        </p:nvSpPr>
        <p:spPr>
          <a:xfrm>
            <a:off x="11477614" y="6042714"/>
            <a:ext cx="424123" cy="453144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Century" panose="020406040505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0195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2FEA6-8248-4738-93E1-2DBD6D4DB6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94" y="1947209"/>
            <a:ext cx="10578526" cy="42336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A5AB13-B502-2890-0F6E-8027F663E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A18AE3-00FD-910F-237F-ABBD9B690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" name="Rounded Rectangle 19">
            <a:extLst>
              <a:ext uri="{FF2B5EF4-FFF2-40B4-BE49-F238E27FC236}">
                <a16:creationId xmlns:a16="http://schemas.microsoft.com/office/drawing/2014/main" id="{CA9EEC8B-9BA9-A4B7-5174-3AFEC5B767F1}"/>
              </a:ext>
            </a:extLst>
          </p:cNvPr>
          <p:cNvSpPr/>
          <p:nvPr/>
        </p:nvSpPr>
        <p:spPr>
          <a:xfrm>
            <a:off x="2776066" y="3719058"/>
            <a:ext cx="340760" cy="371162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9" name="Rounded Rectangle 19">
            <a:extLst>
              <a:ext uri="{FF2B5EF4-FFF2-40B4-BE49-F238E27FC236}">
                <a16:creationId xmlns:a16="http://schemas.microsoft.com/office/drawing/2014/main" id="{3E22D36F-A5F7-1DCD-FA59-4A0A660F6315}"/>
              </a:ext>
            </a:extLst>
          </p:cNvPr>
          <p:cNvSpPr/>
          <p:nvPr/>
        </p:nvSpPr>
        <p:spPr>
          <a:xfrm>
            <a:off x="5755240" y="4254916"/>
            <a:ext cx="340760" cy="371162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BE24C35-6FCC-F2CD-1D23-C7E9489864AE}"/>
              </a:ext>
            </a:extLst>
          </p:cNvPr>
          <p:cNvSpPr/>
          <p:nvPr/>
        </p:nvSpPr>
        <p:spPr>
          <a:xfrm>
            <a:off x="8758995" y="5454451"/>
            <a:ext cx="340760" cy="371162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8B4FBA63-F27D-E1BA-E29D-357F445FEC8F}"/>
              </a:ext>
            </a:extLst>
          </p:cNvPr>
          <p:cNvSpPr/>
          <p:nvPr/>
        </p:nvSpPr>
        <p:spPr>
          <a:xfrm>
            <a:off x="11744562" y="5995300"/>
            <a:ext cx="342303" cy="371162"/>
          </a:xfrm>
          <a:prstGeom prst="round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5869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ACECE1E4-636E-48DB-87ED-4A76DC9337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04EE7CA-01E4-4C36-A155-A254FEC02701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4EED2D-C894-47C4-9CDD-55EC03B2713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28431A9B-4B87-4F2F-AB9E-CAE6A6729B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F07EB6-DDE3-49D2-9047-A171C0D29C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194</TotalTime>
  <Words>806</Words>
  <Application>Microsoft Office PowerPoint</Application>
  <PresentationFormat>Widescreen</PresentationFormat>
  <Paragraphs>165</Paragraphs>
  <Slides>26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Baskerville Old Face</vt:lpstr>
      <vt:lpstr>Calibri</vt:lpstr>
      <vt:lpstr>Cambria</vt:lpstr>
      <vt:lpstr>Century</vt:lpstr>
      <vt:lpstr>Century Gothic</vt:lpstr>
      <vt:lpstr>Courier New</vt:lpstr>
      <vt:lpstr>iCiel Cadena</vt:lpstr>
      <vt:lpstr>Wingdings 2</vt:lpstr>
      <vt:lpstr>Quotable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12: BẢNG TRỪ (QUA 10) (TIẾT 1)</vt:lpstr>
      <vt:lpstr>KHÁM PHÁ</vt:lpstr>
      <vt:lpstr>PowerPoint Presentation</vt:lpstr>
      <vt:lpstr>School Policies</vt:lpstr>
      <vt:lpstr>Get Involved </vt:lpstr>
      <vt:lpstr>PowerPoint Presentation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12: BẢNG TRỪ (QUA 10) (TIẾT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10</cp:revision>
  <dcterms:created xsi:type="dcterms:W3CDTF">2024-10-20T13:38:45Z</dcterms:created>
  <dcterms:modified xsi:type="dcterms:W3CDTF">2024-10-25T13:15:54Z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