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</p:sldMasterIdLst>
  <p:notesMasterIdLst>
    <p:notesMasterId r:id="rId5"/>
  </p:notesMasterIdLst>
  <p:sldIdLst>
    <p:sldId id="402" r:id="rId4"/>
    <p:sldId id="266" r:id="rId6"/>
    <p:sldId id="256" r:id="rId7"/>
    <p:sldId id="258" r:id="rId8"/>
    <p:sldId id="260" r:id="rId9"/>
    <p:sldId id="261" r:id="rId10"/>
    <p:sldId id="259" r:id="rId11"/>
    <p:sldId id="262" r:id="rId12"/>
    <p:sldId id="311" r:id="rId13"/>
    <p:sldId id="404" r:id="rId14"/>
    <p:sldId id="331" r:id="rId15"/>
    <p:sldId id="422" r:id="rId16"/>
    <p:sldId id="423" r:id="rId17"/>
    <p:sldId id="424" r:id="rId18"/>
    <p:sldId id="425" r:id="rId19"/>
    <p:sldId id="426" r:id="rId20"/>
    <p:sldId id="427" r:id="rId21"/>
    <p:sldId id="339" r:id="rId22"/>
    <p:sldId id="32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42" autoAdjust="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1A2BA-2AD3-41C3-92E1-C44533DD6ED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90CA2-FF3B-4BFB-82DA-C525AB47FBD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 VÀO CÂU HỎI, TRẢ LỜI XONG QUAY LẠI RỒI BẤM VÀO HŨ MẬT ĐỂ MẬT ONG ĐẦY LÊN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90CA2-FF3B-4BFB-82DA-C525AB47FBD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hũ</a:t>
            </a:r>
            <a:r>
              <a:rPr lang="en-US" dirty="0"/>
              <a:t> </a:t>
            </a:r>
            <a:r>
              <a:rPr lang="en-US" dirty="0" err="1"/>
              <a:t>mật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90CA2-FF3B-4BFB-82DA-C525AB47FBD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hũ</a:t>
            </a:r>
            <a:r>
              <a:rPr lang="en-US" dirty="0"/>
              <a:t> </a:t>
            </a:r>
            <a:r>
              <a:rPr lang="en-US" dirty="0" err="1"/>
              <a:t>mật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90CA2-FF3B-4BFB-82DA-C525AB47FBD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3425219"/>
            <a:ext cx="12690592" cy="10316157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435833" y="1009400"/>
            <a:ext cx="7429600" cy="494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2334233" y="907788"/>
            <a:ext cx="7429600" cy="494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3058533" y="987900"/>
            <a:ext cx="6090000" cy="39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3058367" y="5007833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2482200" y="1528000"/>
            <a:ext cx="7227600" cy="2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5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3394200" y="4505200"/>
            <a:ext cx="5403600" cy="8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9D9A6-BA44-44F4-802E-D7EA4E5B39A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1CF46-EFF8-46F1-BB51-0AF6BE6407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544333" y="1200852"/>
            <a:ext cx="11245600" cy="444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11"/>
          <p:cNvSpPr/>
          <p:nvPr/>
        </p:nvSpPr>
        <p:spPr>
          <a:xfrm>
            <a:off x="402067" y="1066751"/>
            <a:ext cx="11245600" cy="4441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340967"/>
            <a:ext cx="8768000" cy="1401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712000" y="3945833"/>
            <a:ext cx="87680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4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349" name="Google Shape;349;p14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64" name="Google Shape;364;p14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6" name="Google Shape;366;p14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4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4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4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4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4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4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4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4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4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1891133" y="483667"/>
            <a:ext cx="85520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4"/>
          <p:cNvSpPr/>
          <p:nvPr/>
        </p:nvSpPr>
        <p:spPr>
          <a:xfrm>
            <a:off x="1748867" y="362167"/>
            <a:ext cx="85520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4160233" y="4036933"/>
            <a:ext cx="5968400" cy="14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379" name="Google Shape;379;p14"/>
          <p:cNvSpPr txBox="1">
            <a:spLocks noGrp="1"/>
          </p:cNvSpPr>
          <p:nvPr>
            <p:ph type="title" idx="2" hasCustomPrompt="1"/>
          </p:nvPr>
        </p:nvSpPr>
        <p:spPr>
          <a:xfrm>
            <a:off x="2184684" y="4526300"/>
            <a:ext cx="144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"/>
          </p:nvPr>
        </p:nvSpPr>
        <p:spPr>
          <a:xfrm>
            <a:off x="4160284" y="5330800"/>
            <a:ext cx="31724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736" y="131975"/>
            <a:ext cx="1263192" cy="126319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microsoft.com/office/2007/relationships/hdphoto" Target="../media/image42.wdp"/><Relationship Id="rId1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microsoft.com/office/2007/relationships/hdphoto" Target="../media/image49.wdp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microsoft.com/office/2007/relationships/hdphoto" Target="../media/image66.wdp"/><Relationship Id="rId1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5" Type="http://schemas.openxmlformats.org/officeDocument/2006/relationships/slideLayout" Target="../slideLayouts/slideLayout10.xml"/><Relationship Id="rId14" Type="http://schemas.openxmlformats.org/officeDocument/2006/relationships/image" Target="../media/image19.png"/><Relationship Id="rId13" Type="http://schemas.openxmlformats.org/officeDocument/2006/relationships/image" Target="../media/image18.GIF"/><Relationship Id="rId12" Type="http://schemas.openxmlformats.org/officeDocument/2006/relationships/image" Target="../media/image17.pn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microsoft.com/office/2007/relationships/hdphoto" Target="../media/image9.wdp"/><Relationship Id="rId4" Type="http://schemas.openxmlformats.org/officeDocument/2006/relationships/image" Target="../media/image8.png"/><Relationship Id="rId31" Type="http://schemas.openxmlformats.org/officeDocument/2006/relationships/notesSlide" Target="../notesSlides/notesSlide2.xml"/><Relationship Id="rId30" Type="http://schemas.openxmlformats.org/officeDocument/2006/relationships/slideLayout" Target="../slideLayouts/slideLayout10.xml"/><Relationship Id="rId3" Type="http://schemas.openxmlformats.org/officeDocument/2006/relationships/image" Target="../media/image7.png"/><Relationship Id="rId29" Type="http://schemas.openxmlformats.org/officeDocument/2006/relationships/audio" Target="../media/audio3.wav"/><Relationship Id="rId28" Type="http://schemas.openxmlformats.org/officeDocument/2006/relationships/audio" Target="../media/audio2.wav"/><Relationship Id="rId27" Type="http://schemas.openxmlformats.org/officeDocument/2006/relationships/audio" Target="../media/audio1.wav"/><Relationship Id="rId26" Type="http://schemas.openxmlformats.org/officeDocument/2006/relationships/slide" Target="slide9.xml"/><Relationship Id="rId25" Type="http://schemas.openxmlformats.org/officeDocument/2006/relationships/image" Target="../media/image26.GIF"/><Relationship Id="rId24" Type="http://schemas.openxmlformats.org/officeDocument/2006/relationships/image" Target="../media/image25.GIF"/><Relationship Id="rId23" Type="http://schemas.openxmlformats.org/officeDocument/2006/relationships/image" Target="../media/image24.GIF"/><Relationship Id="rId22" Type="http://schemas.openxmlformats.org/officeDocument/2006/relationships/image" Target="../media/image18.GIF"/><Relationship Id="rId21" Type="http://schemas.openxmlformats.org/officeDocument/2006/relationships/image" Target="../media/image17.png"/><Relationship Id="rId20" Type="http://schemas.openxmlformats.org/officeDocument/2006/relationships/image" Target="../media/image16.png"/><Relationship Id="rId2" Type="http://schemas.openxmlformats.org/officeDocument/2006/relationships/image" Target="../media/image20.GIF"/><Relationship Id="rId19" Type="http://schemas.openxmlformats.org/officeDocument/2006/relationships/slide" Target="slide8.xml"/><Relationship Id="rId18" Type="http://schemas.openxmlformats.org/officeDocument/2006/relationships/slide" Target="slide7.xml"/><Relationship Id="rId17" Type="http://schemas.openxmlformats.org/officeDocument/2006/relationships/slide" Target="slide6.xml"/><Relationship Id="rId16" Type="http://schemas.openxmlformats.org/officeDocument/2006/relationships/slide" Target="slide5.xml"/><Relationship Id="rId15" Type="http://schemas.openxmlformats.org/officeDocument/2006/relationships/slide" Target="slide4.xml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0.xml"/><Relationship Id="rId5" Type="http://schemas.openxmlformats.org/officeDocument/2006/relationships/audio" Target="../media/audio4.wav"/><Relationship Id="rId4" Type="http://schemas.openxmlformats.org/officeDocument/2006/relationships/image" Target="../media/image28.jpeg"/><Relationship Id="rId3" Type="http://schemas.openxmlformats.org/officeDocument/2006/relationships/image" Target="../media/image27.png"/><Relationship Id="rId2" Type="http://schemas.openxmlformats.org/officeDocument/2006/relationships/slide" Target="slide3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7" Type="http://schemas.openxmlformats.org/officeDocument/2006/relationships/audio" Target="../media/audio4.wav"/><Relationship Id="rId6" Type="http://schemas.openxmlformats.org/officeDocument/2006/relationships/image" Target="../media/image28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7.png"/><Relationship Id="rId2" Type="http://schemas.openxmlformats.org/officeDocument/2006/relationships/slide" Target="slide3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audio" Target="../media/audio4.wav"/><Relationship Id="rId4" Type="http://schemas.openxmlformats.org/officeDocument/2006/relationships/image" Target="../media/image28.jpeg"/><Relationship Id="rId3" Type="http://schemas.openxmlformats.org/officeDocument/2006/relationships/image" Target="../media/image27.png"/><Relationship Id="rId2" Type="http://schemas.openxmlformats.org/officeDocument/2006/relationships/slide" Target="slide3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7" Type="http://schemas.openxmlformats.org/officeDocument/2006/relationships/audio" Target="../media/audio4.wav"/><Relationship Id="rId6" Type="http://schemas.openxmlformats.org/officeDocument/2006/relationships/image" Target="../media/image28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27.png"/><Relationship Id="rId2" Type="http://schemas.openxmlformats.org/officeDocument/2006/relationships/slide" Target="slide3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0.xml"/><Relationship Id="rId7" Type="http://schemas.openxmlformats.org/officeDocument/2006/relationships/audio" Target="../media/audio4.wav"/><Relationship Id="rId6" Type="http://schemas.openxmlformats.org/officeDocument/2006/relationships/image" Target="../media/image28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27.png"/><Relationship Id="rId2" Type="http://schemas.openxmlformats.org/officeDocument/2006/relationships/slide" Target="slide3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" name="Google Shape;1116;p39"/>
          <p:cNvGrpSpPr/>
          <p:nvPr/>
        </p:nvGrpSpPr>
        <p:grpSpPr>
          <a:xfrm>
            <a:off x="4429806" y="5531068"/>
            <a:ext cx="667900" cy="1326933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481370" y="2705143"/>
            <a:ext cx="497500" cy="460167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7934152" y="5345502"/>
            <a:ext cx="655133" cy="1065967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2659956" y="1832203"/>
            <a:ext cx="1085867" cy="1457333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370192" y="5374071"/>
            <a:ext cx="1007685" cy="1240732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4968795" y="-80833"/>
            <a:ext cx="1203936" cy="1306353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/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/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444261" y="3880484"/>
            <a:ext cx="932819" cy="670024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>
                <a:latin typeface="#9Slide04 SFU Fenice" panose="00000400000000000000" pitchFamily="2" charset="0"/>
              </a:endParaRPr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>
                <a:latin typeface="#9Slide04 SFU Fenice" panose="00000400000000000000" pitchFamily="2" charset="0"/>
              </a:endParaRPr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>
                <a:latin typeface="#9Slide04 SFU Fenice" panose="00000400000000000000" pitchFamily="2" charset="0"/>
              </a:endParaRPr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>
                <a:latin typeface="#9Slide04 SFU Fenice" panose="00000400000000000000" pitchFamily="2" charset="0"/>
              </a:endParaRPr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5290852" y="5198166"/>
            <a:ext cx="2230133" cy="205167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#9Slide04 SFU Fenice" panose="00000400000000000000" pitchFamily="2" charset="0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219124" y="-129881"/>
            <a:ext cx="3567355" cy="4313165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</p:grpSp>
      </p:grp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48" y="4476331"/>
            <a:ext cx="2726171" cy="15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81" y="2017660"/>
            <a:ext cx="7486537" cy="267027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53" y="397899"/>
            <a:ext cx="2059309" cy="2943633"/>
          </a:xfrm>
          <a:prstGeom prst="rect">
            <a:avLst/>
          </a:prstGeom>
        </p:spPr>
      </p:pic>
      <p:grpSp>
        <p:nvGrpSpPr>
          <p:cNvPr id="2955" name="Google Shape;2955;p49"/>
          <p:cNvGrpSpPr/>
          <p:nvPr/>
        </p:nvGrpSpPr>
        <p:grpSpPr>
          <a:xfrm>
            <a:off x="626486" y="4921969"/>
            <a:ext cx="497500" cy="460167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11231986" y="1224502"/>
            <a:ext cx="497500" cy="460167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5" name="Google Shape;2921;p49"/>
          <p:cNvGrpSpPr/>
          <p:nvPr/>
        </p:nvGrpSpPr>
        <p:grpSpPr>
          <a:xfrm>
            <a:off x="6318121" y="4933827"/>
            <a:ext cx="1085867" cy="1457333"/>
            <a:chOff x="7559750" y="1690838"/>
            <a:chExt cx="814400" cy="1093000"/>
          </a:xfrm>
        </p:grpSpPr>
        <p:sp>
          <p:nvSpPr>
            <p:cNvPr id="246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9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0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1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2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3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4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5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5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6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7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8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2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7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8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Hexagon 1"/>
          <p:cNvSpPr/>
          <p:nvPr/>
        </p:nvSpPr>
        <p:spPr>
          <a:xfrm>
            <a:off x="4027587" y="1296939"/>
            <a:ext cx="4550296" cy="3900380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1865" kern="0">
              <a:solidFill>
                <a:srgbClr val="72B5CA"/>
              </a:solidFill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56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5" y="4144443"/>
            <a:ext cx="4912975" cy="272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0" y="3170625"/>
            <a:ext cx="6041624" cy="6441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1384" y="1959591"/>
            <a:ext cx="4828450" cy="30238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charset="-122"/>
                <a:ea typeface="SimSun" panose="02010600030101010101" pitchFamily="2" charset="-122"/>
                <a:cs typeface="+mn-ea"/>
                <a:sym typeface="+mn-lt"/>
              </a:rPr>
              <a:t> </a:t>
            </a:r>
            <a:endParaRPr lang="zh-CN" altLang="en-US" sz="2800" dirty="0">
              <a:solidFill>
                <a:prstClr val="black">
                  <a:lumMod val="75000"/>
                  <a:lumOff val="25000"/>
                </a:prstClr>
              </a:solidFill>
              <a:latin typeface="Microsoft YaHei" panose="020B0503020204020204" charset="-122"/>
              <a:ea typeface="SimSun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641356" y="69746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8506" y="635926"/>
            <a:ext cx="10407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sz="3200" b="1" dirty="0" err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049" y="1938337"/>
            <a:ext cx="10136255" cy="2166938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2695575" y="3143250"/>
            <a:ext cx="647700" cy="590550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3857625" y="2343150"/>
            <a:ext cx="647700" cy="590550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7915275" y="3133725"/>
            <a:ext cx="647700" cy="590550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9134475" y="2352675"/>
            <a:ext cx="647700" cy="590550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10296525" y="3095625"/>
            <a:ext cx="800100" cy="590550"/>
          </a:xfrm>
          <a:prstGeom prst="roundRect">
            <a:avLst/>
          </a:prstGeom>
          <a:solidFill>
            <a:srgbClr val="FFFFFF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60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6" grpId="0" animBg="1"/>
      <p:bldP spid="7" grpId="0" animBg="1"/>
      <p:bldP spid="9" grpId="0" animBg="1"/>
      <p:bldP spid="10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" panose="020B0503020204020204" charset="-122"/>
                <a:ea typeface="SimSun" panose="02010600030101010101" pitchFamily="2" charset="-122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icrosoft YaHei" panose="020B0503020204020204" charset="-122"/>
              <a:ea typeface="SimSun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641356" y="84986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218506" y="635926"/>
                <a:ext cx="10407187" cy="892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400"/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b)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Rút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gọn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các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phân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.</a:t>
                </a:r>
                <a:endPara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506" y="635926"/>
                <a:ext cx="10407187" cy="892745"/>
              </a:xfrm>
              <a:prstGeom prst="rect">
                <a:avLst/>
              </a:prstGeom>
              <a:blipFill rotWithShape="1">
                <a:blip r:embed="rId1"/>
                <a:stretch>
                  <a:fillRect l="-6" t="-33" r="1" b="2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000500" y="1895475"/>
                <a:ext cx="444817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1895475"/>
                <a:ext cx="4448175" cy="1080424"/>
              </a:xfrm>
              <a:prstGeom prst="rect">
                <a:avLst/>
              </a:prstGeom>
              <a:blipFill rotWithShape="1">
                <a:blip r:embed="rId2"/>
                <a:stretch>
                  <a:fillRect b="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029075" y="3305175"/>
                <a:ext cx="4448175" cy="111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075" y="3305175"/>
                <a:ext cx="4448175" cy="1113190"/>
              </a:xfrm>
              <a:prstGeom prst="rect">
                <a:avLst/>
              </a:prstGeom>
              <a:blipFill rotWithShape="1">
                <a:blip r:embed="rId3"/>
                <a:stretch>
                  <a:fillRect b="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038600" y="4905375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905375"/>
                <a:ext cx="4448175" cy="1112997"/>
              </a:xfrm>
              <a:prstGeom prst="rect">
                <a:avLst/>
              </a:prstGeom>
              <a:blipFill rotWithShape="1">
                <a:blip r:embed="rId4"/>
                <a:stretch>
                  <a:fillRect b="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SimSun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641356" y="69746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8506" y="635926"/>
            <a:ext cx="10407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/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vi-VN" sz="32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056581" y="1283626"/>
                <a:ext cx="1040718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400"/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a)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Đã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tô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màu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ngôi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sao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của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hình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nào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dưới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đây</a:t>
                </a:r>
                <a:endPara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81" y="1283626"/>
                <a:ext cx="10407187" cy="892552"/>
              </a:xfrm>
              <a:prstGeom prst="rect">
                <a:avLst/>
              </a:prstGeom>
              <a:blipFill rotWithShape="1">
                <a:blip r:embed="rId1"/>
                <a:stretch>
                  <a:fillRect l="-6" t="-33" r="1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4037" y="2662237"/>
            <a:ext cx="8205788" cy="334394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524625" y="2238374"/>
            <a:ext cx="3848100" cy="21240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2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" panose="020B0503020204020204" charset="-122"/>
                <a:ea typeface="SimSun" panose="02010600030101010101" pitchFamily="2" charset="-122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icrosoft YaHei" panose="020B0503020204020204" charset="-122"/>
              <a:ea typeface="SimSun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641356" y="84986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218506" y="635926"/>
                <a:ext cx="1040718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400"/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b)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Phân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số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bằng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phân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số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nào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dưới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đây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.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506" y="635926"/>
                <a:ext cx="10407187" cy="892552"/>
              </a:xfrm>
              <a:prstGeom prst="rect">
                <a:avLst/>
              </a:prstGeom>
              <a:blipFill rotWithShape="1">
                <a:blip r:embed="rId1"/>
                <a:stretch>
                  <a:fillRect l="-6" t="-33" r="1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275656" y="1807501"/>
                <a:ext cx="1591369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400"/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656" y="1807501"/>
                <a:ext cx="1591369" cy="1070358"/>
              </a:xfrm>
              <a:prstGeom prst="rect">
                <a:avLst/>
              </a:prstGeom>
              <a:blipFill rotWithShape="1">
                <a:blip r:embed="rId2"/>
                <a:stretch>
                  <a:fillRect l="-36" t="-27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637856" y="1836076"/>
                <a:ext cx="1591369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400"/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856" y="1836076"/>
                <a:ext cx="1591369" cy="1070358"/>
              </a:xfrm>
              <a:prstGeom prst="rect">
                <a:avLst/>
              </a:prstGeom>
              <a:blipFill rotWithShape="1">
                <a:blip r:embed="rId3"/>
                <a:stretch>
                  <a:fillRect l="-36" t="-27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000056" y="1836076"/>
                <a:ext cx="1591369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400"/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056" y="1836076"/>
                <a:ext cx="1591369" cy="1112997"/>
              </a:xfrm>
              <a:prstGeom prst="rect">
                <a:avLst/>
              </a:prstGeom>
              <a:blipFill rotWithShape="1">
                <a:blip r:embed="rId4"/>
                <a:stretch>
                  <a:fillRect l="-36" t="-26" b="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352731" y="1836076"/>
                <a:ext cx="1591369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400"/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731" y="1836076"/>
                <a:ext cx="1591369" cy="1080424"/>
              </a:xfrm>
              <a:prstGeom prst="rect">
                <a:avLst/>
              </a:prstGeom>
              <a:blipFill rotWithShape="1">
                <a:blip r:embed="rId5"/>
                <a:stretch>
                  <a:fillRect l="-36" t="-27" b="5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447356" y="3626776"/>
                <a:ext cx="5953819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400"/>
                <a:r>
                  <a:rPr kumimoji="0" lang="en-US" sz="4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ó:</m:t>
                    </m:r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356" y="3626776"/>
                <a:ext cx="5953819" cy="1080424"/>
              </a:xfrm>
              <a:prstGeom prst="rect">
                <a:avLst/>
              </a:prstGeom>
              <a:blipFill rotWithShape="1">
                <a:blip r:embed="rId6"/>
                <a:stretch>
                  <a:fillRect l="-10" t="-27" b="5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5962650" y="2114549"/>
            <a:ext cx="657225" cy="5715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4" grpId="0"/>
      <p:bldP spid="6" grpId="0"/>
      <p:bldP spid="7" grpId="0"/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" panose="020B0503020204020204" charset="-122"/>
                <a:ea typeface="SimSun" panose="02010600030101010101" pitchFamily="2" charset="-122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icrosoft YaHei" panose="020B0503020204020204" charset="-122"/>
              <a:ea typeface="SimSun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612781" y="706990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8506" y="635926"/>
            <a:ext cx="10407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048001" y="1638300"/>
                <a:ext cx="4276724" cy="1188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US" sz="4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44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1" y="1638300"/>
                <a:ext cx="4276724" cy="1188082"/>
              </a:xfrm>
              <a:prstGeom prst="rect">
                <a:avLst/>
              </a:prstGeom>
              <a:blipFill rotWithShape="1">
                <a:blip r:embed="rId1"/>
                <a:stretch>
                  <a:fillRect b="5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048001" y="3781425"/>
                <a:ext cx="4276724" cy="1195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US" sz="4400" b="1" i="0" u="none" strike="noStrike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vi-VN" sz="44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1" y="3781425"/>
                <a:ext cx="4276724" cy="1195584"/>
              </a:xfrm>
              <a:prstGeom prst="rect">
                <a:avLst/>
              </a:prstGeom>
              <a:blipFill rotWithShape="1">
                <a:blip r:embed="rId2"/>
                <a:stretch>
                  <a:fillRect b="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117431" y="1533932"/>
                <a:ext cx="1293019" cy="1422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431" y="1533932"/>
                <a:ext cx="1293019" cy="1422825"/>
              </a:xfrm>
              <a:prstGeom prst="rect">
                <a:avLst/>
              </a:prstGeom>
              <a:blipFill rotWithShape="1">
                <a:blip r:embed="rId3"/>
                <a:stretch>
                  <a:fillRect l="-37" t="-29" b="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365081" y="3677057"/>
                <a:ext cx="1293019" cy="136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081" y="3677057"/>
                <a:ext cx="1293019" cy="1360822"/>
              </a:xfrm>
              <a:prstGeom prst="rect">
                <a:avLst/>
              </a:prstGeom>
              <a:blipFill rotWithShape="1">
                <a:blip r:embed="rId4"/>
                <a:stretch>
                  <a:fillRect l="-37" t="-30" r="-3045" b="3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641431" y="3677057"/>
                <a:ext cx="1293019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431" y="3677057"/>
                <a:ext cx="1293019" cy="1359988"/>
              </a:xfrm>
              <a:prstGeom prst="rect">
                <a:avLst/>
              </a:prstGeom>
              <a:blipFill rotWithShape="1">
                <a:blip r:embed="rId5"/>
                <a:stretch>
                  <a:fillRect l="-37" t="-30" r="-57213" b="1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9784556" y="3677057"/>
                <a:ext cx="1293019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556" y="3677057"/>
                <a:ext cx="1293019" cy="1364412"/>
              </a:xfrm>
              <a:prstGeom prst="rect">
                <a:avLst/>
              </a:prstGeom>
              <a:blipFill rotWithShape="1">
                <a:blip r:embed="rId6"/>
                <a:stretch>
                  <a:fillRect l="-37" t="-30" b="1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" panose="020B0503020204020204" charset="-122"/>
                <a:ea typeface="SimSun" panose="02010600030101010101" pitchFamily="2" charset="-122"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icrosoft YaHei" panose="020B0503020204020204" charset="-122"/>
              <a:ea typeface="SimSun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75832" y="788326"/>
            <a:ext cx="2248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Hái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412" y="661987"/>
            <a:ext cx="1838325" cy="790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9881" y="1731301"/>
            <a:ext cx="107829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 defTabSz="91440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Chơi theo nhóm.</a:t>
            </a:r>
            <a:endParaRPr lang="vi-VN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lvl="0" indent="-457200" algn="just" defTabSz="91440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Người chơi bắt đầu từ ô XUẤT PHÁT. Khi đến lượt, người chơi gieo xúc xắc. Đếm số chấm ở mặt trên xúc xắc rồi di chuyển số ô bằng số chấm đó. Nêu phân số chỉ phần đã tô màu của hình tại ô đi đến rồi hái một bông hoa ghi phân số bằng phân số đó.</a:t>
            </a:r>
            <a:endParaRPr lang="vi-VN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lvl="0" indent="-457200" algn="just" defTabSz="91440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 chơi kết thúc khi hái được tất cả 5 bông hoa.</a:t>
            </a:r>
            <a:endParaRPr lang="vi-VN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362" y="642937"/>
            <a:ext cx="1590675" cy="15525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3700" y="485775"/>
            <a:ext cx="5905500" cy="58483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/>
          <p:nvPr/>
        </p:nvSpPr>
        <p:spPr>
          <a:xfrm>
            <a:off x="3535519" y="829904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200"/>
            <a:r>
              <a:rPr lang="en-US" b="1" kern="0" dirty="0" err="1">
                <a:solidFill>
                  <a:srgbClr val="00B050"/>
                </a:solidFill>
                <a:latin typeface="Arial" panose="020B0604020202020204"/>
              </a:rPr>
              <a:t>Dặn</a:t>
            </a:r>
            <a:r>
              <a:rPr lang="en-US" b="1" kern="0" dirty="0">
                <a:solidFill>
                  <a:srgbClr val="00B050"/>
                </a:solidFill>
                <a:latin typeface="Arial" panose="020B0604020202020204"/>
              </a:rPr>
              <a:t> </a:t>
            </a:r>
            <a:r>
              <a:rPr lang="en-US" b="1" kern="0" dirty="0" err="1">
                <a:solidFill>
                  <a:srgbClr val="00B050"/>
                </a:solidFill>
                <a:latin typeface="Arial" panose="020B0604020202020204"/>
              </a:rPr>
              <a:t>dò</a:t>
            </a:r>
            <a:endParaRPr lang="en-US" b="1" kern="0" dirty="0">
              <a:solidFill>
                <a:srgbClr val="00B050"/>
              </a:solidFill>
              <a:latin typeface="Arial" panose="020B0604020202020204"/>
            </a:endParaRPr>
          </a:p>
        </p:txBody>
      </p:sp>
      <p:sp>
        <p:nvSpPr>
          <p:cNvPr id="112" name="Google Shape;1114;p39"/>
          <p:cNvSpPr txBox="1"/>
          <p:nvPr/>
        </p:nvSpPr>
        <p:spPr>
          <a:xfrm>
            <a:off x="2027704" y="3278998"/>
            <a:ext cx="9864845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1143000" indent="-1143000" defTabSz="1219200">
              <a:lnSpc>
                <a:spcPct val="150000"/>
              </a:lnSpc>
              <a:buFontTx/>
              <a:buChar char="-"/>
            </a:pPr>
            <a:r>
              <a:rPr lang="en-US" sz="5335" b="1" kern="0" dirty="0" err="1">
                <a:solidFill>
                  <a:srgbClr val="0070C0"/>
                </a:solidFill>
                <a:latin typeface="Arial" panose="020B0604020202020204"/>
              </a:rPr>
              <a:t>Hoàn</a:t>
            </a:r>
            <a:r>
              <a:rPr lang="en-US" sz="5335" b="1" kern="0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5335" b="1" kern="0" dirty="0" err="1">
                <a:solidFill>
                  <a:srgbClr val="0070C0"/>
                </a:solidFill>
                <a:latin typeface="Arial" panose="020B0604020202020204"/>
              </a:rPr>
              <a:t>thành</a:t>
            </a:r>
            <a:r>
              <a:rPr lang="en-US" sz="5335" b="1" kern="0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5335" b="1" kern="0" dirty="0" err="1">
                <a:solidFill>
                  <a:srgbClr val="0070C0"/>
                </a:solidFill>
                <a:latin typeface="Arial" panose="020B0604020202020204"/>
              </a:rPr>
              <a:t>các</a:t>
            </a:r>
            <a:r>
              <a:rPr lang="en-US" sz="5335" b="1" kern="0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5335" b="1" kern="0" dirty="0" err="1">
                <a:solidFill>
                  <a:srgbClr val="0070C0"/>
                </a:solidFill>
                <a:latin typeface="Arial" panose="020B0604020202020204"/>
              </a:rPr>
              <a:t>bài</a:t>
            </a:r>
            <a:r>
              <a:rPr lang="en-US" sz="5335" b="1" kern="0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5335" b="1" kern="0" dirty="0" err="1">
                <a:solidFill>
                  <a:srgbClr val="0070C0"/>
                </a:solidFill>
                <a:latin typeface="Arial" panose="020B0604020202020204"/>
              </a:rPr>
              <a:t>tập</a:t>
            </a:r>
            <a:endParaRPr lang="en-US" sz="5335" b="1" kern="0" dirty="0">
              <a:solidFill>
                <a:srgbClr val="0070C0"/>
              </a:solidFill>
              <a:latin typeface="Arial" panose="020B0604020202020204"/>
            </a:endParaRPr>
          </a:p>
          <a:p>
            <a:pPr marL="1143000" indent="-1143000" defTabSz="1219200">
              <a:lnSpc>
                <a:spcPct val="150000"/>
              </a:lnSpc>
              <a:buFontTx/>
              <a:buChar char="-"/>
            </a:pPr>
            <a:r>
              <a:rPr lang="en-US" sz="5335" b="1" kern="0" dirty="0" err="1">
                <a:solidFill>
                  <a:srgbClr val="0070C0"/>
                </a:solidFill>
                <a:latin typeface="Arial" panose="020B0604020202020204"/>
              </a:rPr>
              <a:t>Chuẩn</a:t>
            </a:r>
            <a:r>
              <a:rPr lang="en-US" sz="5335" b="1" kern="0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5335" b="1" kern="0" dirty="0" err="1">
                <a:solidFill>
                  <a:srgbClr val="0070C0"/>
                </a:solidFill>
                <a:latin typeface="Arial" panose="020B0604020202020204"/>
              </a:rPr>
              <a:t>bị</a:t>
            </a:r>
            <a:r>
              <a:rPr lang="en-US" sz="5335" b="1" kern="0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5335" b="1" kern="0" dirty="0" err="1">
                <a:solidFill>
                  <a:srgbClr val="0070C0"/>
                </a:solidFill>
                <a:latin typeface="Arial" panose="020B0604020202020204"/>
              </a:rPr>
              <a:t>bài</a:t>
            </a:r>
            <a:r>
              <a:rPr lang="en-US" sz="5335" b="1" kern="0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5335" b="1" kern="0" dirty="0" err="1">
                <a:solidFill>
                  <a:srgbClr val="0070C0"/>
                </a:solidFill>
                <a:latin typeface="Arial" panose="020B0604020202020204"/>
              </a:rPr>
              <a:t>tiếp</a:t>
            </a:r>
            <a:r>
              <a:rPr lang="en-US" sz="5335" b="1" kern="0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5335" b="1" kern="0" dirty="0" err="1">
                <a:solidFill>
                  <a:srgbClr val="0070C0"/>
                </a:solidFill>
                <a:latin typeface="Arial" panose="020B0604020202020204"/>
              </a:rPr>
              <a:t>theo</a:t>
            </a:r>
            <a:endParaRPr lang="en-US" sz="5335" b="1" kern="0" dirty="0">
              <a:solidFill>
                <a:srgbClr val="0070C0"/>
              </a:solidFill>
              <a:latin typeface="Arial" panose="020B0604020202020204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711" y="3506533"/>
            <a:ext cx="4166083" cy="41660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/>
          <p:nvPr/>
        </p:nvSpPr>
        <p:spPr>
          <a:xfrm>
            <a:off x="2680083" y="2726710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200"/>
            <a:r>
              <a:rPr lang="en-US" sz="11735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" panose="02040603050506020204" pitchFamily="18" charset="0"/>
              </a:rPr>
              <a:t>Chúc</a:t>
            </a:r>
            <a:r>
              <a:rPr lang="en-US" sz="11735" b="1" kern="0" dirty="0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" panose="02040603050506020204" pitchFamily="18" charset="0"/>
              </a:rPr>
              <a:t> </a:t>
            </a:r>
            <a:r>
              <a:rPr lang="en-US" sz="11735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" panose="02040603050506020204" pitchFamily="18" charset="0"/>
              </a:rPr>
              <a:t>các</a:t>
            </a:r>
            <a:r>
              <a:rPr lang="en-US" sz="11735" b="1" kern="0" dirty="0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" panose="02040603050506020204" pitchFamily="18" charset="0"/>
              </a:rPr>
              <a:t> </a:t>
            </a:r>
            <a:r>
              <a:rPr lang="en-US" sz="11735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" panose="02040603050506020204" pitchFamily="18" charset="0"/>
              </a:rPr>
              <a:t>em</a:t>
            </a:r>
            <a:endParaRPr lang="en-US" sz="11735" b="1" kern="0" dirty="0">
              <a:solidFill>
                <a:srgbClr val="FF657D">
                  <a:lumMod val="75000"/>
                </a:srgbClr>
              </a:solidFill>
              <a:effectLst>
                <a:glow rad="101600">
                  <a:srgbClr val="FAC539">
                    <a:satMod val="175000"/>
                    <a:alpha val="40000"/>
                  </a:srgbClr>
                </a:glow>
              </a:effectLst>
              <a:latin typeface="UTM Staccato" panose="02040603050506020204" pitchFamily="18" charset="0"/>
            </a:endParaRPr>
          </a:p>
          <a:p>
            <a:pPr defTabSz="1219200"/>
            <a:r>
              <a:rPr lang="en-US" sz="11735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" panose="02040603050506020204" pitchFamily="18" charset="0"/>
              </a:rPr>
              <a:t>học</a:t>
            </a:r>
            <a:r>
              <a:rPr lang="en-US" sz="11735" b="1" kern="0" dirty="0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" panose="02040603050506020204" pitchFamily="18" charset="0"/>
              </a:rPr>
              <a:t> </a:t>
            </a:r>
            <a:r>
              <a:rPr lang="en-US" sz="11735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" panose="02040603050506020204" pitchFamily="18" charset="0"/>
              </a:rPr>
              <a:t>tốt</a:t>
            </a:r>
            <a:endParaRPr lang="en-US" sz="11735" kern="0" dirty="0">
              <a:solidFill>
                <a:srgbClr val="FF657D">
                  <a:lumMod val="75000"/>
                </a:srgbClr>
              </a:solidFill>
              <a:effectLst>
                <a:glow rad="101600">
                  <a:srgbClr val="FAC539">
                    <a:satMod val="175000"/>
                    <a:alpha val="40000"/>
                  </a:srgbClr>
                </a:glow>
              </a:effectLst>
              <a:latin typeface="UTM Staccato" panose="02040603050506020204" pitchFamily="18" charset="0"/>
            </a:endParaRPr>
          </a:p>
        </p:txBody>
      </p:sp>
      <p:pic>
        <p:nvPicPr>
          <p:cNvPr id="111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2" y="2555595"/>
            <a:ext cx="3098585" cy="893917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83" y="250292"/>
            <a:ext cx="2219136" cy="237764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9" name="Picture 48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40764" r="14591" b="49107"/>
          <a:stretch>
            <a:fillRect/>
          </a:stretch>
        </p:blipFill>
        <p:spPr bwMode="auto">
          <a:xfrm>
            <a:off x="1429296" y="1219366"/>
            <a:ext cx="1410144" cy="219749"/>
          </a:xfrm>
          <a:custGeom>
            <a:avLst/>
            <a:gdLst>
              <a:gd name="connsiteX0" fmla="*/ 0 w 6686372"/>
              <a:gd name="connsiteY0" fmla="*/ 0 h 1041966"/>
              <a:gd name="connsiteX1" fmla="*/ 6686372 w 6686372"/>
              <a:gd name="connsiteY1" fmla="*/ 0 h 1041966"/>
              <a:gd name="connsiteX2" fmla="*/ 6686372 w 6686372"/>
              <a:gd name="connsiteY2" fmla="*/ 1041966 h 1041966"/>
              <a:gd name="connsiteX3" fmla="*/ 0 w 6686372"/>
              <a:gd name="connsiteY3" fmla="*/ 1041966 h 104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1041966">
                <a:moveTo>
                  <a:pt x="0" y="0"/>
                </a:moveTo>
                <a:lnTo>
                  <a:pt x="6686372" y="0"/>
                </a:lnTo>
                <a:lnTo>
                  <a:pt x="6686372" y="1041966"/>
                </a:lnTo>
                <a:lnTo>
                  <a:pt x="0" y="104196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50893" r="14591" b="40218"/>
          <a:stretch>
            <a:fillRect/>
          </a:stretch>
        </p:blipFill>
        <p:spPr bwMode="auto">
          <a:xfrm>
            <a:off x="1429296" y="1439116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59782" r="14591" b="31330"/>
          <a:stretch>
            <a:fillRect/>
          </a:stretch>
        </p:blipFill>
        <p:spPr bwMode="auto">
          <a:xfrm>
            <a:off x="1429296" y="1631961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68670" r="14591" b="22441"/>
          <a:stretch>
            <a:fillRect/>
          </a:stretch>
        </p:blipFill>
        <p:spPr bwMode="auto">
          <a:xfrm>
            <a:off x="1429296" y="1824806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77559" r="14591" b="13552"/>
          <a:stretch>
            <a:fillRect/>
          </a:stretch>
        </p:blipFill>
        <p:spPr bwMode="auto">
          <a:xfrm>
            <a:off x="1429296" y="2017652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689"/>
          <a:stretch>
            <a:fillRect/>
          </a:stretch>
        </p:blipFill>
        <p:spPr>
          <a:xfrm>
            <a:off x="9795134" y="3903064"/>
            <a:ext cx="1492184" cy="304443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52" y="3764764"/>
            <a:ext cx="2511770" cy="33469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8"/>
          <a:srcRect l="5985" b="5165"/>
          <a:stretch>
            <a:fillRect/>
          </a:stretch>
        </p:blipFill>
        <p:spPr>
          <a:xfrm>
            <a:off x="2586942" y="3501541"/>
            <a:ext cx="2607889" cy="368870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3805" y="3764764"/>
            <a:ext cx="1731414" cy="327993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3985" y="4306584"/>
            <a:ext cx="2865368" cy="288365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8183" y="640953"/>
            <a:ext cx="843364" cy="115682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09971" y="640196"/>
            <a:ext cx="841321" cy="115834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09716" y="640196"/>
            <a:ext cx="841321" cy="115834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09461" y="640196"/>
            <a:ext cx="841321" cy="115834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09205" y="640196"/>
            <a:ext cx="841321" cy="1158340"/>
          </a:xfrm>
          <a:prstGeom prst="rect">
            <a:avLst/>
          </a:prstGeom>
        </p:spPr>
      </p:pic>
      <p:pic>
        <p:nvPicPr>
          <p:cNvPr id="1028" name="Picture 4" descr="Káº¿t quáº£ hÃ¬nh áº£nh cho cute bee cartoon gif"/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EBFDE3"/>
              </a:clrFrom>
              <a:clrTo>
                <a:srgbClr val="EBFD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973" y="-347871"/>
            <a:ext cx="3564206" cy="385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08183" y="1417143"/>
            <a:ext cx="6053853" cy="12010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C7FFE8"/>
              </a:clrFrom>
              <a:clrTo>
                <a:srgbClr val="C7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9986" y="2518458"/>
            <a:ext cx="2103641" cy="21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8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C7FFE8"/>
              </a:clrFrom>
              <a:clrTo>
                <a:srgbClr val="C7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2439" y="2591231"/>
            <a:ext cx="2103641" cy="21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8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C7FFE8"/>
              </a:clrFrom>
              <a:clrTo>
                <a:srgbClr val="C7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6920" y="2913760"/>
            <a:ext cx="2103641" cy="21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8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C7FFE8"/>
              </a:clrFrom>
              <a:clrTo>
                <a:srgbClr val="C7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9217" y="2253785"/>
            <a:ext cx="2103641" cy="21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8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C7FFE8"/>
              </a:clrFrom>
              <a:clrTo>
                <a:srgbClr val="C7F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377" y="2429561"/>
            <a:ext cx="2103641" cy="21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179" y="25701"/>
            <a:ext cx="2219136" cy="237764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9" name="Picture 48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40764" r="14591" b="49107"/>
          <a:stretch>
            <a:fillRect/>
          </a:stretch>
        </p:blipFill>
        <p:spPr bwMode="auto">
          <a:xfrm>
            <a:off x="5506692" y="994775"/>
            <a:ext cx="1410144" cy="219749"/>
          </a:xfrm>
          <a:custGeom>
            <a:avLst/>
            <a:gdLst>
              <a:gd name="connsiteX0" fmla="*/ 0 w 6686372"/>
              <a:gd name="connsiteY0" fmla="*/ 0 h 1041966"/>
              <a:gd name="connsiteX1" fmla="*/ 6686372 w 6686372"/>
              <a:gd name="connsiteY1" fmla="*/ 0 h 1041966"/>
              <a:gd name="connsiteX2" fmla="*/ 6686372 w 6686372"/>
              <a:gd name="connsiteY2" fmla="*/ 1041966 h 1041966"/>
              <a:gd name="connsiteX3" fmla="*/ 0 w 6686372"/>
              <a:gd name="connsiteY3" fmla="*/ 1041966 h 104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1041966">
                <a:moveTo>
                  <a:pt x="0" y="0"/>
                </a:moveTo>
                <a:lnTo>
                  <a:pt x="6686372" y="0"/>
                </a:lnTo>
                <a:lnTo>
                  <a:pt x="6686372" y="1041966"/>
                </a:lnTo>
                <a:lnTo>
                  <a:pt x="0" y="104196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50893" r="14591" b="40218"/>
          <a:stretch>
            <a:fillRect/>
          </a:stretch>
        </p:blipFill>
        <p:spPr bwMode="auto">
          <a:xfrm>
            <a:off x="5506692" y="1214525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59782" r="14591" b="31330"/>
          <a:stretch>
            <a:fillRect/>
          </a:stretch>
        </p:blipFill>
        <p:spPr bwMode="auto">
          <a:xfrm>
            <a:off x="5506692" y="1407370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68670" r="14591" b="22441"/>
          <a:stretch>
            <a:fillRect/>
          </a:stretch>
        </p:blipFill>
        <p:spPr bwMode="auto">
          <a:xfrm>
            <a:off x="5506692" y="1600215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Káº¿t quáº£ hÃ¬nh áº£nh cho jars of honey car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8800" y1="18241" x2="38200" y2="32870"/>
                        <a14:backgroundMark x1="37000" y1="21574" x2="24900" y2="36389"/>
                        <a14:backgroundMark x1="30200" y1="16759" x2="45200" y2="29630"/>
                        <a14:backgroundMark x1="33000" y1="17037" x2="70900" y2="14352"/>
                        <a14:backgroundMark x1="73400" y1="22963" x2="31500" y2="29167"/>
                        <a14:backgroundMark x1="23200" y1="25093" x2="78900" y2="28056"/>
                        <a14:backgroundMark x1="78900" y1="36574" x2="58100" y2="38704"/>
                        <a14:backgroundMark x1="25800" y1="37778" x2="18700" y2="39074"/>
                        <a14:backgroundMark x1="15500" y1="45000" x2="14400" y2="53796"/>
                        <a14:backgroundMark x1="15500" y1="60556" x2="18200" y2="72130"/>
                        <a14:backgroundMark x1="29600" y1="84259" x2="40300" y2="86111"/>
                        <a14:backgroundMark x1="84500" y1="66759" x2="80500" y2="75185"/>
                        <a14:backgroundMark x1="51300" y1="86204" x2="57100" y2="8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77559" r="14591" b="13552"/>
          <a:stretch>
            <a:fillRect/>
          </a:stretch>
        </p:blipFill>
        <p:spPr bwMode="auto">
          <a:xfrm>
            <a:off x="5506692" y="1793061"/>
            <a:ext cx="1410144" cy="192845"/>
          </a:xfrm>
          <a:custGeom>
            <a:avLst/>
            <a:gdLst>
              <a:gd name="connsiteX0" fmla="*/ 0 w 6686372"/>
              <a:gd name="connsiteY0" fmla="*/ 0 h 914400"/>
              <a:gd name="connsiteX1" fmla="*/ 6686372 w 6686372"/>
              <a:gd name="connsiteY1" fmla="*/ 0 h 914400"/>
              <a:gd name="connsiteX2" fmla="*/ 6686372 w 6686372"/>
              <a:gd name="connsiteY2" fmla="*/ 914400 h 914400"/>
              <a:gd name="connsiteX3" fmla="*/ 0 w 6686372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372" h="914400">
                <a:moveTo>
                  <a:pt x="0" y="0"/>
                </a:moveTo>
                <a:lnTo>
                  <a:pt x="6686372" y="0"/>
                </a:lnTo>
                <a:lnTo>
                  <a:pt x="6686372" y="914400"/>
                </a:lnTo>
                <a:lnTo>
                  <a:pt x="0" y="9144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689"/>
          <a:stretch>
            <a:fillRect/>
          </a:stretch>
        </p:blipFill>
        <p:spPr>
          <a:xfrm>
            <a:off x="9795134" y="3903064"/>
            <a:ext cx="1492184" cy="304443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52" y="3764764"/>
            <a:ext cx="2511770" cy="33469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9"/>
          <a:srcRect l="5985" b="5165"/>
          <a:stretch>
            <a:fillRect/>
          </a:stretch>
        </p:blipFill>
        <p:spPr>
          <a:xfrm>
            <a:off x="2586942" y="3501541"/>
            <a:ext cx="2607889" cy="368870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3805" y="3764764"/>
            <a:ext cx="1731414" cy="327993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3" name="16 NK PowerSkills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73985" y="4306584"/>
            <a:ext cx="2865368" cy="288365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9" name="15 NK PowerSkills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282" y="5608839"/>
            <a:ext cx="2941743" cy="16714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0" name="14 NK PowerSkills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5314" y="5608839"/>
            <a:ext cx="2941743" cy="16714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1" name="13 NK PowerSkills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7035" y="5594996"/>
            <a:ext cx="2941743" cy="16714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2" name="12 NK PowerSkills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0046" y="5608838"/>
            <a:ext cx="2941743" cy="16714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3" name="11 NK PowerSkills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91834" y="5622680"/>
            <a:ext cx="2941743" cy="16714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4" name="Ghé thăm Fb.com/nkpowerskills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14090" y="2264940"/>
            <a:ext cx="658425" cy="670618"/>
          </a:xfrm>
          <a:prstGeom prst="rect">
            <a:avLst/>
          </a:prstGeom>
        </p:spPr>
      </p:pic>
      <p:pic>
        <p:nvPicPr>
          <p:cNvPr id="85" name="Ghé thăm Fb.com/nkpowerskills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9445" y="2170879"/>
            <a:ext cx="658425" cy="670618"/>
          </a:xfrm>
          <a:prstGeom prst="rect">
            <a:avLst/>
          </a:prstGeom>
        </p:spPr>
      </p:pic>
      <p:pic>
        <p:nvPicPr>
          <p:cNvPr id="86" name="Ghé thăm Fb.com/nkpowerskills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57137" y="2250009"/>
            <a:ext cx="675043" cy="670618"/>
          </a:xfrm>
          <a:prstGeom prst="rect">
            <a:avLst/>
          </a:prstGeom>
        </p:spPr>
      </p:pic>
      <p:pic>
        <p:nvPicPr>
          <p:cNvPr id="87" name="Ghé thăm Fb.com/nkpowerskills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26016" y="2250009"/>
            <a:ext cx="658425" cy="670618"/>
          </a:xfrm>
          <a:prstGeom prst="rect">
            <a:avLst/>
          </a:prstGeom>
        </p:spPr>
      </p:pic>
      <p:pic>
        <p:nvPicPr>
          <p:cNvPr id="88" name="10 NK PowerSkills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38778" y="2242080"/>
            <a:ext cx="664522" cy="670618"/>
          </a:xfrm>
          <a:prstGeom prst="rect">
            <a:avLst/>
          </a:prstGeom>
        </p:spPr>
      </p:pic>
      <p:sp>
        <p:nvSpPr>
          <p:cNvPr id="89" name="Oval 88">
            <a:hlinkClick r:id="rId15" action="ppaction://hlinksldjump"/>
          </p:cNvPr>
          <p:cNvSpPr/>
          <p:nvPr/>
        </p:nvSpPr>
        <p:spPr>
          <a:xfrm>
            <a:off x="10004397" y="3271420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Black" panose="020B7200000000000000" pitchFamily="34" charset="0"/>
              <a:ea typeface="+mn-ea"/>
              <a:cs typeface="+mn-cs"/>
            </a:endParaRPr>
          </a:p>
        </p:txBody>
      </p:sp>
      <p:sp>
        <p:nvSpPr>
          <p:cNvPr id="90" name="Oval 89">
            <a:hlinkClick r:id="rId16" action="ppaction://hlinksldjump"/>
          </p:cNvPr>
          <p:cNvSpPr/>
          <p:nvPr/>
        </p:nvSpPr>
        <p:spPr>
          <a:xfrm>
            <a:off x="8112803" y="3214938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Black" panose="020B7200000000000000" pitchFamily="34" charset="0"/>
              <a:ea typeface="+mn-ea"/>
              <a:cs typeface="+mn-cs"/>
            </a:endParaRPr>
          </a:p>
        </p:txBody>
      </p:sp>
      <p:sp>
        <p:nvSpPr>
          <p:cNvPr id="91" name="Oval 90">
            <a:hlinkClick r:id="rId17" action="ppaction://hlinksldjump"/>
          </p:cNvPr>
          <p:cNvSpPr/>
          <p:nvPr/>
        </p:nvSpPr>
        <p:spPr>
          <a:xfrm>
            <a:off x="6225655" y="3198352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Black" panose="020B7200000000000000" pitchFamily="34" charset="0"/>
              <a:ea typeface="+mn-ea"/>
              <a:cs typeface="+mn-cs"/>
            </a:endParaRPr>
          </a:p>
        </p:txBody>
      </p:sp>
      <p:sp>
        <p:nvSpPr>
          <p:cNvPr id="92" name="Oval 91">
            <a:hlinkClick r:id="rId18" action="ppaction://hlinksldjump"/>
          </p:cNvPr>
          <p:cNvSpPr/>
          <p:nvPr/>
        </p:nvSpPr>
        <p:spPr>
          <a:xfrm>
            <a:off x="3327170" y="3142313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Black" panose="020B7200000000000000" pitchFamily="34" charset="0"/>
              <a:ea typeface="+mn-ea"/>
              <a:cs typeface="+mn-cs"/>
            </a:endParaRPr>
          </a:p>
        </p:txBody>
      </p:sp>
      <p:sp>
        <p:nvSpPr>
          <p:cNvPr id="93" name="Oval 92">
            <a:hlinkClick r:id="rId19" action="ppaction://hlinksldjump"/>
          </p:cNvPr>
          <p:cNvSpPr/>
          <p:nvPr/>
        </p:nvSpPr>
        <p:spPr>
          <a:xfrm>
            <a:off x="1257815" y="3165960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Black" panose="020B7200000000000000" pitchFamily="34" charset="0"/>
              <a:ea typeface="+mn-ea"/>
              <a:cs typeface="+mn-cs"/>
            </a:endParaRPr>
          </a:p>
        </p:txBody>
      </p:sp>
      <p:pic>
        <p:nvPicPr>
          <p:cNvPr id="55" name="09 NK PowerSkills"/>
          <p:cNvPicPr>
            <a:picLocks noChangeAspect="1"/>
          </p:cNvPicPr>
          <p:nvPr/>
        </p:nvPicPr>
        <p:blipFill>
          <a:blip r:embed="rId20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5579" y="416362"/>
            <a:ext cx="843364" cy="1156826"/>
          </a:xfrm>
          <a:prstGeom prst="rect">
            <a:avLst/>
          </a:prstGeom>
        </p:spPr>
      </p:pic>
      <p:pic>
        <p:nvPicPr>
          <p:cNvPr id="57" name="08 NK PowerSkills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87367" y="415605"/>
            <a:ext cx="841321" cy="1158340"/>
          </a:xfrm>
          <a:prstGeom prst="rect">
            <a:avLst/>
          </a:prstGeom>
        </p:spPr>
      </p:pic>
      <p:pic>
        <p:nvPicPr>
          <p:cNvPr id="64" name="07 NK PowerSkills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87112" y="415605"/>
            <a:ext cx="841321" cy="1158340"/>
          </a:xfrm>
          <a:prstGeom prst="rect">
            <a:avLst/>
          </a:prstGeom>
        </p:spPr>
      </p:pic>
      <p:pic>
        <p:nvPicPr>
          <p:cNvPr id="72" name="06 NK PowerSkills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86857" y="415605"/>
            <a:ext cx="841321" cy="1158340"/>
          </a:xfrm>
          <a:prstGeom prst="rect">
            <a:avLst/>
          </a:prstGeom>
        </p:spPr>
      </p:pic>
      <p:pic>
        <p:nvPicPr>
          <p:cNvPr id="73" name="05 NK PowerSkills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86601" y="415605"/>
            <a:ext cx="841321" cy="1158340"/>
          </a:xfrm>
          <a:prstGeom prst="rect">
            <a:avLst/>
          </a:prstGeom>
        </p:spPr>
      </p:pic>
      <p:pic>
        <p:nvPicPr>
          <p:cNvPr id="1028" name="04 NK PowerSkills" descr="Káº¿t quáº£ hÃ¬nh áº£nh cho cute bee cartoon gif"/>
          <p:cNvPicPr>
            <a:picLocks noChangeAspect="1" noChangeArrowheads="1" noCrop="1"/>
          </p:cNvPicPr>
          <p:nvPr/>
        </p:nvPicPr>
        <p:blipFill>
          <a:blip r:embed="rId22">
            <a:clrChange>
              <a:clrFrom>
                <a:srgbClr val="EBFDE3"/>
              </a:clrFrom>
              <a:clrTo>
                <a:srgbClr val="EBFD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602" y="149687"/>
            <a:ext cx="2292382" cy="247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03 NK PowerSkills"/>
          <p:cNvPicPr>
            <a:picLocks noChangeArrowheads="1"/>
          </p:cNvPicPr>
          <p:nvPr/>
        </p:nvPicPr>
        <p:blipFill>
          <a:blip r:embed="rId23">
            <a:clrChange>
              <a:clrFrom>
                <a:srgbClr val="FFD8D6"/>
              </a:clrFrom>
              <a:clrTo>
                <a:srgbClr val="FFD8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757524" y="-317954"/>
            <a:ext cx="3528529" cy="353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Rectangle 114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C7FFE8"/>
          </a:solidFill>
          <a:ln>
            <a:solidFill>
              <a:srgbClr val="C7FF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6" name="02 NK PowerSkills" descr="Káº¿t quáº£ hÃ¬nh áº£nh cho feliz bee gif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326" y="285612"/>
            <a:ext cx="7518398" cy="75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01 NK PowerSkills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09" y="285307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hlinkClick r:id="rId26" action="ppaction://hlinksldjump"/>
          </p:cNvPr>
          <p:cNvSpPr/>
          <p:nvPr/>
        </p:nvSpPr>
        <p:spPr>
          <a:xfrm>
            <a:off x="255181" y="138223"/>
            <a:ext cx="1148317" cy="4465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4167E-6 3.7037E-6 L -6.04167E-6 3.7037E-6 C -0.00326 0.02662 -0.00652 0.05347 -0.00964 0.08033 C -0.0142 0.12037 -0.00717 0.06783 -0.01316 0.10347 C -0.0142 0.10949 -0.01394 0.11482 -0.0155 0.12037 C -0.01615 0.12269 -0.0172 0.12477 -0.01798 0.12685 C -0.01837 0.13287 -0.01837 0.14514 -0.02032 0.15208 C -0.02097 0.1544 -0.02188 0.15648 -0.02266 0.15857 C -0.02306 0.16065 -0.02332 0.16296 -0.02384 0.16482 C -0.02449 0.16713 -0.02553 0.16898 -0.02631 0.1713 C -0.02722 0.17384 -0.02787 0.17685 -0.02865 0.17963 C -0.02891 0.18195 -0.03217 0.21551 -0.03217 0.22199 C -0.03217 0.23889 -0.03165 0.25579 -0.031 0.27269 C -0.03087 0.27778 -0.03035 0.28264 -0.02983 0.2875 C -0.02957 0.28982 -0.02865 0.29398 -0.02865 0.29398 " pathEditMode="relative" ptsTypes="AAAAAAAAAAAAAAA">
                                      <p:cBhvr>
                                        <p:cTn id="1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65 0.29422 L -0.02865 0.29422 C -0.02787 0.2801 -0.02696 0.26597 -0.02631 0.25185 C -0.02605 0.2456 -0.02514 0.21135 -0.02397 0.20093 C -0.02344 0.19653 -0.02227 0.1926 -0.02162 0.1882 C -0.01719 0.16111 -0.02136 0.18102 -0.0168 0.16065 C -0.01407 0.13218 -0.01654 0.14306 -0.01199 0.12685 C -0.0116 0.12269 -0.0112 0.11852 -0.01081 0.11412 C -0.01042 0.11065 -0.0099 0.10718 -0.00964 0.10371 C -0.00912 0.09653 -0.00886 0.08959 -0.00847 0.08241 C -0.00808 0.06065 -0.00795 0.03866 -0.0073 0.0169 C -0.00704 0.0088 -0.00548 0.01065 -0.00248 0.00625 C -0.00118 0.0044 0.00116 2.22222E-6 0.00116 2.22222E-6 " pathEditMode="relative" ptsTypes="AAAAAAAAAAAAA">
                                      <p:cBhvr>
                                        <p:cTn id="13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-5E-6 4.07407E-6 C -0.00795 0.02037 -0.0142 0.04329 -0.02384 0.06134 C -0.02488 0.0632 -0.05522 0.12176 -0.06316 0.13102 C -0.06681 0.13542 -0.07032 0.13935 -0.07384 0.14375 C -0.07553 0.14583 -0.07696 0.14815 -0.07866 0.15023 C -0.08178 0.15394 -0.08517 0.15671 -0.08816 0.16065 C -0.09311 0.16736 -0.09714 0.17616 -0.10248 0.18195 C -0.10444 0.18403 -0.10652 0.18588 -0.10834 0.1882 C -0.11485 0.19583 -0.12097 0.20417 -0.12748 0.21157 C -0.13061 0.21505 -0.13399 0.21806 -0.13699 0.22222 C -0.14155 0.22801 -0.14662 0.23333 -0.15001 0.2412 L -0.15834 0.26019 C -0.15964 0.26296 -0.16082 0.26574 -0.16199 0.26875 L -0.16668 0.28148 " pathEditMode="relative" ptsTypes="AAAAAAAAAAAAAAA">
                                      <p:cBhvr>
                                        <p:cTn id="13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500"/>
                            </p:stCondLst>
                            <p:childTnLst>
                              <p:par>
                                <p:cTn id="1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-5E-6 4.07407E-6 C -0.00287 0.00556 -0.00548 0.01157 -0.00834 0.0169 C -0.0103 0.02037 -0.01889 0.02986 -0.02032 0.03171 C -0.02241 0.03426 -0.0241 0.03773 -0.02631 0.04005 C -0.02853 0.04259 -0.03113 0.04398 -0.03334 0.04653 C -0.03582 0.04907 -0.03816 0.05232 -0.0405 0.05486 C -0.04324 0.05787 -0.04623 0.06019 -0.04884 0.06343 C -0.05379 0.06945 -0.05834 0.07616 -0.06316 0.08241 C -0.06589 0.08611 -0.06876 0.08935 -0.07149 0.09306 C -0.07462 0.09722 -0.07748 0.10255 -0.081 0.10579 C -0.08256 0.10718 -0.08425 0.1081 -0.08582 0.10995 C -0.0879 0.1125 -0.08959 0.11574 -0.09168 0.11829 C -0.09519 0.12292 -0.10248 0.13102 -0.10248 0.13102 C -0.10366 0.1338 -0.10444 0.13727 -0.106 0.13958 C -0.1073 0.14167 -0.10951 0.14144 -0.11069 0.14375 C -0.11238 0.14676 -0.1129 0.15116 -0.11433 0.1544 C -0.13087 0.1912 -0.11069 0.13866 -0.12384 0.17755 C -0.12761 0.18889 -0.1267 0.1831 -0.131 0.19236 C -0.13191 0.19445 -0.13256 0.19676 -0.13334 0.19884 C -0.13451 0.20162 -0.13569 0.2044 -0.13699 0.20718 C -0.14024 0.22454 -0.13451 0.19769 -0.14532 0.22639 C -0.14741 0.23195 -0.14806 0.23472 -0.15118 0.23912 C -0.15353 0.24213 -0.15639 0.24398 -0.15834 0.24745 L -0.16186 0.25394 " pathEditMode="relative" ptsTypes="AAAAAAAAAAAAAAAAAAAAAAAAA">
                                      <p:cBhvr>
                                        <p:cTn id="158" dur="2000" spd="-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375E-6 7.40741E-6 L -9.375E-6 7.40741E-6 C -0.00326 0.00209 -0.00639 0.00441 -0.00964 0.00626 C -0.0112 0.00718 -0.0129 0.00718 -0.01433 0.00834 C -0.02761 0.01783 -0.01524 0.01297 -0.02865 0.01691 C -0.03568 0.02177 -0.0379 0.02385 -0.04649 0.02732 C -0.05079 0.02917 -0.05521 0.03033 -0.05964 0.03172 C -0.06394 0.0345 -0.06823 0.03774 -0.07266 0.04005 C -0.07579 0.04191 -0.07917 0.0426 -0.08217 0.04445 C -0.08503 0.04607 -0.08764 0.04908 -0.0905 0.0507 C -0.09402 0.05255 -0.09766 0.05325 -0.10131 0.05487 C -0.10964 0.05857 -0.09935 0.05533 -0.10964 0.06135 C -0.11146 0.06251 -0.11355 0.06274 -0.1155 0.06343 C -0.12435 0.07501 -0.11615 0.06598 -0.12514 0.07177 C -0.13152 0.07616 -0.12891 0.07779 -0.13698 0.08033 C -0.14128 0.08172 -0.14571 0.08172 -0.15014 0.08241 C -0.16055 0.08982 -0.15391 0.08566 -0.17032 0.09306 L -0.17032 0.09306 C -0.17266 0.09445 -0.17514 0.09561 -0.17748 0.09723 C -0.17917 0.09839 -0.1806 0.10047 -0.18217 0.1014 C -0.18373 0.10255 -0.18542 0.10279 -0.18698 0.10371 C -0.18933 0.10487 -0.19167 0.10672 -0.19415 0.10788 C -0.19649 0.1088 -0.19896 0.10904 -0.20131 0.10996 C -0.21915 0.11737 -0.20001 0.11181 -0.21797 0.11621 C -0.21915 0.11714 -0.22032 0.11783 -0.22149 0.11853 C -0.22331 0.11945 -0.228 0.12107 -0.22982 0.12269 C -0.23112 0.12385 -0.23217 0.1257 -0.23347 0.12686 C -0.24063 0.13334 -0.24063 0.13149 -0.24649 0.13751 C -0.24779 0.13866 -0.24883 0.14052 -0.25014 0.14167 C -0.25118 0.14283 -0.25248 0.14306 -0.25365 0.14376 C -0.25834 0.147 -0.26172 0.15001 -0.2668 0.15232 C -0.26993 0.15371 -0.27318 0.15464 -0.27631 0.15649 C -0.27865 0.15788 -0.28099 0.15973 -0.28347 0.16089 C -0.29493 0.16598 -0.28972 0.1639 -0.29883 0.16714 C -0.30521 0.18404 -0.29688 0.16366 -0.30482 0.17779 C -0.31277 0.19191 -0.30131 0.17709 -0.31081 0.1882 C -0.3112 0.19052 -0.3112 0.19283 -0.31198 0.19468 C -0.3129 0.19654 -0.31485 0.19677 -0.3155 0.19885 C -0.31693 0.20255 -0.31654 0.20788 -0.31797 0.21158 L -0.32032 0.21783 C -0.32318 0.2382 -0.31941 0.21297 -0.32383 0.23704 C -0.32435 0.23982 -0.32474 0.2426 -0.32514 0.24538 C -0.32553 0.24954 -0.32553 0.25417 -0.32631 0.25811 C -0.3267 0.26066 -0.328 0.26228 -0.32865 0.26459 C -0.3336 0.28195 -0.3254 0.25904 -0.33217 0.27709 C -0.33269 0.2801 -0.33295 0.28288 -0.33347 0.28566 C -0.33438 0.29167 -0.33529 0.29376 -0.33581 0.30047 C -0.33594 0.30255 -0.33581 0.30464 -0.33581 0.30695 " pathEditMode="relative" ptsTypes="AAAAAAAAAAAAAAAAAAAAAAAAAAAAAAAAAAAAAAAAAAAAAAAA">
                                      <p:cBhvr>
                                        <p:cTn id="16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500"/>
                            </p:stCondLst>
                            <p:childTnLst>
                              <p:par>
                                <p:cTn id="1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581 0.30695 L -0.33581 0.30695 C -0.31433 0.25996 -0.33686 0.30394 -0.31212 0.26875 C -0.30522 0.25903 -0.29402 0.24283 -0.28829 0.23704 C -0.28269 0.23125 -0.27748 0.22454 -0.27162 0.21991 C -0.26602 0.21574 -0.26068 0.21065 -0.25495 0.20741 C -0.25248 0.20579 -0.25014 0.20487 -0.24779 0.20301 C -0.2349 0.19352 -0.24584 0.19908 -0.23581 0.19468 C -0.23425 0.19329 -0.23256 0.19213 -0.23113 0.19028 C -0.22943 0.18843 -0.228 0.18565 -0.22631 0.18403 C -0.22527 0.18287 -0.22397 0.18287 -0.22279 0.18195 C -0.2211 0.18056 -0.21954 0.17917 -0.21798 0.17755 C -0.20951 0.16922 -0.21498 0.17269 -0.2073 0.16922 L -0.19779 0.16065 C -0.19272 0.15625 -0.19259 0.15579 -0.18699 0.15232 C -0.18464 0.1507 -0.17982 0.14792 -0.17982 0.14792 C -0.17943 0.14584 -0.17956 0.14329 -0.17865 0.14167 C -0.17774 0.14005 -0.17631 0.14051 -0.17514 0.13959 C -0.16316 0.12894 -0.18139 0.14213 -0.1668 0.13102 C -0.16563 0.1301 -0.16433 0.1301 -0.16316 0.12894 C -0.14936 0.11551 -0.15873 0.12014 -0.14779 0.11621 C -0.14454 0.11274 -0.1418 0.10764 -0.13816 0.10556 C -0.13699 0.10487 -0.13581 0.1044 -0.13464 0.10348 C -0.13061 0.10024 -0.12266 0.09306 -0.12266 0.09306 C -0.12188 0.09074 -0.12136 0.08843 -0.12032 0.08658 C -0.11928 0.08473 -0.11798 0.0838 -0.1168 0.08241 C -0.11511 0.08033 -0.11368 0.07778 -0.11199 0.07593 C -0.11055 0.07431 -0.10873 0.07338 -0.1073 0.07176 C -0.09897 0.0625 -0.10587 0.06737 -0.09897 0.0632 C -0.09727 0.06112 -0.09597 0.05857 -0.09415 0.05695 C -0.07878 0.04329 -0.09884 0.06598 -0.08581 0.0507 C -0.08503 0.04838 -0.08451 0.04584 -0.08347 0.04422 C -0.07696 0.03426 -0.07683 0.03588 -0.06915 0.03357 C -0.06055 0.02616 -0.06719 0.03079 -0.05365 0.02732 C -0.0504 0.02639 -0.04024 0.02223 -0.03816 0.02084 C -0.03308 0.01783 -0.03581 0.01945 -0.02982 0.01667 C -0.02462 0.01065 -0.02253 0.00672 -0.0168 0.00394 C -0.01446 0.00278 -0.00313 0.00047 -0.00131 -0.00023 C 0.00741 -0.00301 -0.0004 -0.00231 0.00833 -0.00231 " pathEditMode="relative" ptsTypes="AAAAAAAAAAAAAAAAAAAAAAAAAAAAAAAAAAAAAAA">
                                      <p:cBhvr>
                                        <p:cTn id="18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5.55556E-6 L -1.25E-6 5.55556E-6 L -0.01315 0.00418 C -0.01993 0.00603 -0.02526 0.00695 -0.03216 0.00834 C -0.03503 0.00973 -0.03763 0.01181 -0.0405 0.01251 C -0.04493 0.0139 -0.04922 0.0139 -0.05365 0.01482 C -0.05638 0.01529 -0.05925 0.01621 -0.06198 0.01691 C -0.08542 0.0308 -0.06315 0.01853 -0.07865 0.02524 C -0.07982 0.02594 -0.08099 0.02686 -0.08216 0.02732 C -0.0862 0.02894 -0.09011 0.03033 -0.09414 0.03172 C -0.09688 0.03242 -0.09974 0.03311 -0.10248 0.03381 C -0.10482 0.0345 -0.10716 0.03519 -0.10964 0.03589 C -0.12995 0.04793 -0.11029 0.03797 -0.13216 0.04445 C -0.13542 0.04538 -0.13854 0.04723 -0.1418 0.04862 C -0.14532 0.05001 -0.14883 0.05163 -0.15248 0.05279 C -0.16472 0.05719 -0.16394 0.05672 -0.17513 0.05927 C -0.19896 0.07617 -0.17396 0.06112 -0.20964 0.06969 C -0.21368 0.07084 -0.21745 0.07501 -0.22149 0.07617 C -0.22826 0.07779 -0.23503 0.07756 -0.2418 0.07825 C -0.24375 0.08033 -0.24558 0.08288 -0.24766 0.0845 C -0.25039 0.08681 -0.25899 0.0882 -0.26081 0.0889 C -0.26459 0.09006 -0.27513 0.09422 -0.27748 0.09515 C -0.28021 0.09793 -0.28269 0.10256 -0.28581 0.10371 C -0.29245 0.10603 -0.29935 0.10487 -0.30599 0.1058 C -0.30951 0.10626 -0.32019 0.10904 -0.32396 0.10996 L -0.33815 0.12061 C -0.34011 0.122 -0.34206 0.12431 -0.34414 0.12478 L -0.35248 0.12686 C -0.36159 0.13496 -0.35625 0.13126 -0.37266 0.13543 C -0.37904 0.13705 -0.38542 0.13844 -0.3918 0.13959 C -0.39571 0.14029 -0.39974 0.14075 -0.40365 0.14168 C -0.41003 0.14353 -0.41628 0.14631 -0.42266 0.14816 C -0.42709 0.14931 -0.43151 0.14931 -0.43581 0.15024 C -0.43946 0.15117 -0.45065 0.15441 -0.45599 0.15649 C -0.45769 0.15719 -0.45925 0.15834 -0.46081 0.15857 C -0.46472 0.15973 -0.46875 0.16019 -0.47266 0.16089 C -0.47331 0.16112 -0.4836 0.16644 -0.48581 0.16714 C -0.48894 0.16806 -0.49219 0.16853 -0.49532 0.16922 C -0.50495 0.17362 -0.49519 0.16945 -0.50964 0.17339 C -0.51159 0.17408 -0.51354 0.17501 -0.51563 0.1757 C -0.51797 0.1764 -0.52032 0.17663 -0.52266 0.17779 C -0.54688 0.18844 -0.51524 0.17686 -0.53581 0.18404 C -0.53815 0.18681 -0.54141 0.1882 -0.54297 0.1926 C -0.55144 0.21529 -0.53659 0.17663 -0.55013 0.20742 C -0.55157 0.21066 -0.55261 0.21436 -0.55365 0.21806 C -0.55586 0.22524 -0.55729 0.23103 -0.55847 0.23913 L -0.56081 0.25603 L -0.56198 0.26459 C -0.56328 0.28728 -0.56146 0.27941 -0.56433 0.29006 " pathEditMode="relative" ptsTypes="AAAAAAAAAAAAAAAAAAAAAAAAAAAAAAAAAAAAAAAAAAAAAAAAA">
                                      <p:cBhvr>
                                        <p:cTn id="18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50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500"/>
                            </p:stCondLst>
                            <p:childTnLst>
                              <p:par>
                                <p:cTn id="2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433 0.29006 L -0.56433 0.29006 C -0.53542 0.27871 -0.50626 0.26922 -0.47748 0.25603 C -0.46199 0.24908 -0.44675 0.24075 -0.431 0.23496 C -0.41811 0.2301 -0.40482 0.22825 -0.3918 0.22431 C -0.37826 0.22038 -0.36472 0.21668 -0.35131 0.21158 C -0.34089 0.20765 -0.33074 0.2014 -0.32032 0.19677 C -0.3116 0.19306 -0.30261 0.19144 -0.29415 0.18635 C -0.27318 0.17362 -0.253 0.15765 -0.2323 0.14399 C -0.22397 0.13844 -0.21576 0.13288 -0.2073 0.12918 C -0.18594 0.11945 -0.16381 0.11598 -0.14298 0.10371 C -0.1418 0.10302 -0.14063 0.10209 -0.13933 0.10163 C -0.13542 0.10001 -0.13139 0.09955 -0.12748 0.09746 C -0.11264 0.0889 -0.09675 0.08404 -0.08347 0.06992 C -0.08139 0.06783 -0.07969 0.06482 -0.07748 0.06344 C -0.06134 0.05279 -0.04519 0.04214 -0.02865 0.03381 C -0.02305 0.03103 -0.01745 0.02894 -0.01199 0.02547 C -0.00782 0.02269 -0.00417 0.01783 -0.00014 0.01482 C 0.00143 0.01367 0.00312 0.01367 0.00468 0.01274 C 0.00637 0.01158 0.00937 0.00857 0.00937 0.00857 " pathEditMode="relative" ptsTypes="AAAAAAAAAAAAAAAAAAAA">
                                      <p:cBhvr>
                                        <p:cTn id="2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-3.125E-6 4.07407E-6 C -0.01432 0.00208 -0.02865 0.00301 -0.04297 0.00625 C -0.05599 0.00903 -0.04922 0.00764 -0.06315 0.01042 C -0.08542 0.02245 -0.06419 0.01227 -0.09297 0.02107 C -0.09857 0.02269 -0.10404 0.02546 -0.10964 0.02732 C -0.11471 0.02917 -0.11992 0.02986 -0.125 0.03171 C -0.13268 0.03426 -0.13998 0.03843 -0.14766 0.04005 C -0.1556 0.0419 -0.16354 0.04144 -0.17149 0.04213 C -0.1806 0.04445 -0.18985 0.04514 -0.19883 0.04861 C -0.24518 0.06644 -0.21914 0.06644 -0.26667 0.07824 C -0.27774 0.08102 -0.28893 0.08102 -0.3 0.08241 C -0.34375 0.10718 -0.30846 0.08889 -0.35482 0.10787 C -0.38034 0.11829 -0.38346 0.12245 -0.40833 0.12894 C -0.41862 0.13171 -0.42904 0.13218 -0.43932 0.13542 C -0.53242 0.16343 -0.46198 0.14838 -0.51432 0.15857 C -0.51901 0.16134 -0.5237 0.16482 -0.52865 0.16713 C -0.53294 0.16898 -0.53737 0.16968 -0.54167 0.1713 C -0.5461 0.17315 -0.55039 0.1757 -0.55482 0.17778 C -0.55833 0.17917 -0.56198 0.18009 -0.5655 0.18195 C -0.56758 0.18287 -0.5694 0.18519 -0.57149 0.18611 C -0.57787 0.18889 -0.5957 0.19005 -0.59883 0.19028 C -0.60326 0.19097 -0.60755 0.1919 -0.61198 0.19259 L -0.66784 0.19884 C -0.67344 0.20023 -0.67917 0.2 -0.68451 0.20301 L -0.69167 0.20741 C -0.69284 0.2088 -0.69388 0.21042 -0.69531 0.21157 C -0.69753 0.21343 -0.70235 0.21574 -0.70235 0.21574 C -0.70313 0.21782 -0.70365 0.2206 -0.70482 0.22222 C -0.70573 0.22361 -0.70716 0.22338 -0.70833 0.22431 C -0.71003 0.22546 -0.71159 0.22685 -0.71315 0.22847 C -0.72227 0.23773 -0.7224 0.23796 -0.72865 0.24537 L -0.73333 0.2581 C -0.73412 0.26019 -0.7349 0.2625 -0.73568 0.26435 C -0.73698 0.26736 -0.7375 0.2713 -0.73932 0.27292 C -0.7418 0.27523 -0.74479 0.27431 -0.74766 0.275 C -0.75274 0.27963 -0.75065 0.27917 -0.75352 0.27917 " pathEditMode="relative" ptsTypes="AAAAAAAAAAAAAAAAAAAAAAAAAAAAAAAAAAAAA">
                                      <p:cBhvr>
                                        <p:cTn id="2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00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500"/>
                            </p:stCondLst>
                            <p:childTnLst>
                              <p:par>
                                <p:cTn id="2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352 0.27917 L -0.75352 0.27917 C -0.72071 0.2595 -0.68035 0.23635 -0.65352 0.20926 C -0.65079 0.20649 -0.64831 0.20186 -0.64519 0.2007 C -0.63035 0.19491 -0.61511 0.1926 -0.60001 0.18797 C -0.57813 0.18126 -0.55639 0.17315 -0.53451 0.1669 C -0.50717 0.15903 -0.47983 0.15255 -0.45235 0.14561 C -0.43816 0.14214 -0.42371 0.13936 -0.40951 0.13519 C -0.33842 0.11343 -0.39649 0.12964 -0.31186 0.11181 C -0.24545 0.09792 -0.2892 0.10255 -0.231 0.09908 L -0.20951 0.09075 C -0.18178 0.07917 -0.17514 0.0757 -0.15235 0.06737 C -0.14246 0.06366 -0.13269 0.0595 -0.12266 0.05672 C -0.11186 0.05394 -0.10105 0.05209 -0.0905 0.04839 C -0.08126 0.04514 -0.07227 0.03936 -0.06316 0.03565 C -0.05613 0.03288 -0.04675 0.03102 -0.03933 0.02917 C -0.03621 0.02755 -0.03256 0.02547 -0.02983 0.02292 C -0.02852 0.02176 -0.02761 0.01945 -0.02618 0.01876 C -0.02266 0.01667 -0.01902 0.01598 -0.0155 0.01436 C -0.01316 0.01227 -0.01081 0.00996 -0.00834 0.00811 C -0.00678 0.00695 -0.00509 0.00695 -0.00352 0.00602 C 0.00377 0.00116 -0.00144 0.00186 0.00364 0.00186 " pathEditMode="relative" ptsTypes="AAAAAAAAAAAAAAAAAAAAAA">
                                      <p:cBhvr>
                                        <p:cTn id="23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ting ting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9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9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9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2" grpId="0" animBg="1"/>
      <p:bldP spid="93" grpId="0" animBg="1"/>
      <p:bldP spid="1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28" name="Picture 2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1" name="Rectangle: Rounded Corners 40"/>
          <p:cNvSpPr/>
          <p:nvPr/>
        </p:nvSpPr>
        <p:spPr>
          <a:xfrm>
            <a:off x="854552" y="235975"/>
            <a:ext cx="10500851" cy="34880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3394" y="412955"/>
            <a:ext cx="10176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 so sánh hai phân số cùng tử số ta làm như thế nào?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1390650" y="4108095"/>
            <a:ext cx="9964753" cy="13592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 so sánh hai phân số cùng tử số, phân số nào có mẫu số bé hơn thì phân số đó lớn hơn.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854552" y="235975"/>
            <a:ext cx="10500851" cy="2745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73394" y="412955"/>
                <a:ext cx="10176387" cy="979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 So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𝟐𝟑</m:t>
                        </m:r>
                      </m:den>
                    </m:f>
                  </m:oMath>
                </a14:m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94" y="412955"/>
                <a:ext cx="10176387" cy="979820"/>
              </a:xfrm>
              <a:prstGeom prst="rect">
                <a:avLst/>
              </a:prstGeom>
              <a:blipFill rotWithShape="1">
                <a:blip r:embed="rId4"/>
                <a:stretch>
                  <a:fillRect l="-6" t="-21" r="4" b="2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/>
              <p:cNvSpPr/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den>
                    </m:f>
                  </m:oMath>
                </a14:m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: Rounded Corner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  <a:blipFill rotWithShape="1">
                <a:blip r:embed="rId5"/>
                <a:stretch>
                  <a:fillRect l="-64" t="-488" r="-60" b="-467"/>
                </a:stretch>
              </a:blip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854552" y="235975"/>
            <a:ext cx="10500851" cy="2335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394" y="412955"/>
            <a:ext cx="10176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Muốn so sánh hai phân số khác mẫu số ta làm như thế nào?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1390650" y="4108095"/>
            <a:ext cx="9964753" cy="16164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854552" y="235975"/>
            <a:ext cx="10500851" cy="2745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73394" y="412955"/>
                <a:ext cx="10176387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4. So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kumimoji="0" lang="en-US" sz="16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94" y="412955"/>
                <a:ext cx="10176387" cy="981487"/>
              </a:xfrm>
              <a:prstGeom prst="rect">
                <a:avLst/>
              </a:prstGeom>
              <a:blipFill rotWithShape="1">
                <a:blip r:embed="rId4"/>
                <a:stretch>
                  <a:fillRect l="-6" t="-21" r="4" b="6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/>
              <p:cNvSpPr/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: Rounded Corner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  <a:blipFill rotWithShape="1">
                <a:blip r:embed="rId5"/>
                <a:stretch>
                  <a:fillRect l="-64" t="-488" r="-60" b="-467"/>
                </a:stretch>
              </a:blip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0523" y="5569631"/>
            <a:ext cx="1407196" cy="1499123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854552" y="235975"/>
            <a:ext cx="10500851" cy="2745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73394" y="412955"/>
                <a:ext cx="10176387" cy="1017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4. So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kumimoji="0" lang="en-US" sz="16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94" y="412955"/>
                <a:ext cx="10176387" cy="1017907"/>
              </a:xfrm>
              <a:prstGeom prst="rect">
                <a:avLst/>
              </a:prstGeom>
              <a:blipFill rotWithShape="1">
                <a:blip r:embed="rId4"/>
                <a:stretch>
                  <a:fillRect l="-6" t="-20" r="4" b="2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: Rounded Corners 14"/>
              <p:cNvSpPr/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: Rounded Corners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4108095"/>
                <a:ext cx="9964753" cy="1359255"/>
              </a:xfrm>
              <a:prstGeom prst="roundRect">
                <a:avLst/>
              </a:prstGeom>
              <a:blipFill rotWithShape="1">
                <a:blip r:embed="rId5"/>
                <a:stretch>
                  <a:fillRect l="-64" t="-488" r="-60" b="-467"/>
                </a:stretch>
              </a:blip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图片 1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>
            <a:fillRect/>
          </a:stretch>
        </p:blipFill>
        <p:spPr>
          <a:xfrm rot="20408546">
            <a:off x="-108370" y="-1067170"/>
            <a:ext cx="6116756" cy="4270500"/>
          </a:xfrm>
          <a:prstGeom prst="rect">
            <a:avLst/>
          </a:prstGeom>
        </p:spPr>
      </p:pic>
      <p:grpSp>
        <p:nvGrpSpPr>
          <p:cNvPr id="1116" name="Google Shape;1116;p39"/>
          <p:cNvGrpSpPr/>
          <p:nvPr/>
        </p:nvGrpSpPr>
        <p:grpSpPr>
          <a:xfrm>
            <a:off x="4402303" y="5529060"/>
            <a:ext cx="667900" cy="1326933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453867" y="2703135"/>
            <a:ext cx="497500" cy="460167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7906651" y="5343494"/>
            <a:ext cx="655133" cy="1065967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2632453" y="1830195"/>
            <a:ext cx="1085867" cy="1457333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342691" y="5372063"/>
            <a:ext cx="1007685" cy="1240732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4941293" y="-82841"/>
            <a:ext cx="1203936" cy="1306353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/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/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416760" y="3878476"/>
            <a:ext cx="932819" cy="670024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>
                <a:latin typeface="iCiel Cadena" panose="02000503000000020004" pitchFamily="50" charset="0"/>
              </a:endParaRPr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>
                <a:latin typeface="iCiel Cadena" panose="02000503000000020004" pitchFamily="50" charset="0"/>
              </a:endParaRPr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>
                <a:latin typeface="iCiel Cadena" panose="02000503000000020004" pitchFamily="50" charset="0"/>
              </a:endParaRPr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endParaRPr sz="1865" kern="0">
                <a:latin typeface="iCiel Cadena" panose="02000503000000020004" pitchFamily="50" charset="0"/>
              </a:endParaRPr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5263352" y="5196158"/>
            <a:ext cx="2230133" cy="205167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iCiel Cadena" panose="02000503000000020004" pitchFamily="50" charset="0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83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9165436" y="2536860"/>
            <a:ext cx="3098585" cy="893917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243765" y="-343545"/>
            <a:ext cx="2696527" cy="3393383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defTabSz="1219200"/>
                <a:endParaRPr sz="1865" kern="0"/>
              </a:p>
            </p:txBody>
          </p:sp>
        </p:grpSp>
      </p:grpSp>
      <p:sp>
        <p:nvSpPr>
          <p:cNvPr id="390" name="Rectangle 389"/>
          <p:cNvSpPr/>
          <p:nvPr/>
        </p:nvSpPr>
        <p:spPr>
          <a:xfrm rot="20460306">
            <a:off x="1127221" y="1071635"/>
            <a:ext cx="25923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buClr>
                <a:srgbClr val="000000"/>
              </a:buClr>
            </a:pPr>
            <a:r>
              <a:rPr lang="en-GB" sz="80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Toán</a:t>
            </a:r>
            <a:endParaRPr lang="en-US" sz="8000" kern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45" y="4474323"/>
            <a:ext cx="2726171" cy="15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0538" y="2245886"/>
            <a:ext cx="7733846" cy="25737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1499</Words>
  <Application>WPS Presentation</Application>
  <PresentationFormat>Widescreen</PresentationFormat>
  <Paragraphs>120</Paragraphs>
  <Slides>19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46" baseType="lpstr">
      <vt:lpstr>Arial</vt:lpstr>
      <vt:lpstr>SimSun</vt:lpstr>
      <vt:lpstr>Wingdings</vt:lpstr>
      <vt:lpstr>Arial</vt:lpstr>
      <vt:lpstr>Bahiana</vt:lpstr>
      <vt:lpstr>UTM Scriptina KT</vt:lpstr>
      <vt:lpstr>Didact Gothic</vt:lpstr>
      <vt:lpstr>#9Slide04 SFU Fenice</vt:lpstr>
      <vt:lpstr>.VnBlack</vt:lpstr>
      <vt:lpstr>Calibri</vt:lpstr>
      <vt:lpstr>Times New Roman</vt:lpstr>
      <vt:lpstr>Cambria</vt:lpstr>
      <vt:lpstr>Cambria Math</vt:lpstr>
      <vt:lpstr>iCiel Cadena</vt:lpstr>
      <vt:lpstr>UTM Cookies</vt:lpstr>
      <vt:lpstr>Microsoft YaHei</vt:lpstr>
      <vt:lpstr>Arial Unicode MS</vt:lpstr>
      <vt:lpstr>Calibri</vt:lpstr>
      <vt:lpstr>Bebas Neue</vt:lpstr>
      <vt:lpstr>UTM Staccato</vt:lpstr>
      <vt:lpstr>DFPOP1-W9</vt:lpstr>
      <vt:lpstr>Calibri Light</vt:lpstr>
      <vt:lpstr>等线 Light</vt:lpstr>
      <vt:lpstr>等线</vt:lpstr>
      <vt:lpstr>WoodType-Demi</vt:lpstr>
      <vt:lpstr>Math Mystery Escape Room by Slidesgo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</dc:title>
  <dc:creator>Thao Tran</dc:creator>
  <cp:lastModifiedBy>SINGPC</cp:lastModifiedBy>
  <cp:revision>30</cp:revision>
  <dcterms:created xsi:type="dcterms:W3CDTF">2023-12-21T02:04:00Z</dcterms:created>
  <dcterms:modified xsi:type="dcterms:W3CDTF">2024-03-31T23:49:52Z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023E8F6D686444BBA4DEB124023EA330_12</vt:lpwstr>
  </property>
  <property fmtid="{D5CDD505-2E9C-101B-9397-08002B2CF9AE}" pid="3" name="KSOProductBuildVer">
    <vt:lpwstr>1033-12.2.0.13472</vt:lpwstr>
  </property>
</Properties>
</file>