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290" r:id="rId3"/>
    <p:sldId id="280" r:id="rId4"/>
    <p:sldId id="291" r:id="rId5"/>
    <p:sldId id="28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305" r:id="rId23"/>
    <p:sldId id="306" r:id="rId24"/>
    <p:sldId id="282" r:id="rId25"/>
    <p:sldId id="283" r:id="rId26"/>
    <p:sldId id="284" r:id="rId27"/>
    <p:sldId id="304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8BAD8-9B4B-40B1-8A5C-CB872FFBA11E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47D13-8EB4-4B3F-8825-5B2132567A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65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80461C-6FC9-2AF3-85D7-F46B5CF72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95CB4C-1EB4-05D4-3A0A-EDC27A10D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EF5A83-1B4C-2007-C03C-0913FF84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71329C-C114-1007-C1E1-E09E3A45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CB1A19-BEC9-2198-E6A1-82DB2D2F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61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F910B2-9720-12DC-1584-FD2BDFE6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218484F-B595-DBF1-08F0-E533C7FCD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DD1587-BA12-9703-C610-4D28386C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312F54-D3DA-E4C1-C1E4-B66487B3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2FA924-1209-15A4-6E5D-8C04D675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789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D00995F-7CD5-FB95-0334-7733236AF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276869-A539-D950-7D99-BB711A7E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903439-1483-F49B-7C40-18CFECB7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3D4829-7F4D-DD82-8264-278A8CE7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DCC408-9ABC-6404-70EF-C6CB4F85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54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94944A-4124-90EB-2F4A-0DC86030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842543-42E0-6C63-B3D6-A29D1993C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277D38-9264-BD1F-3BDD-11F93B80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88279F-BDB7-5C02-BB3D-A7D6A94F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00E1D46-2C9D-3D44-E1B0-2A746435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7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D4E09D-0713-8523-5D00-0C84E5B6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0B5420A-C36D-4BF9-580E-0F2F8CAA4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952566-7DDB-E571-C84A-9A22B34F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6A7C9EA-A2FF-09BC-067B-F9DD4915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EED38B-710C-BD92-DE60-DE1EECFE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811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545733-74FB-C178-7993-07BDE9D8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3FE6868-591D-A352-0879-4310F0EBC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5D3282D-4DD4-50E0-DB95-922FDBD7C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FF15A0-2ADB-4009-3017-3C10A8AF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2010E9-E4ED-FCA9-684E-D76A35B03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1BB3AB3-47AC-CE64-4DB1-05FCDD25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953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7A4BBA-AC26-469F-1CA0-452B6941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2514C0F-62CB-EC46-F509-C0008F2E1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5390B-868C-9767-9EBA-B36E82EC3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EC2A286-9BC3-764D-5BC5-8D1154579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04FCCF-25A1-E199-0AF9-55506A83A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83038E-518C-70F9-1149-C5BD5F2A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BB27D83-B90D-5673-C4A0-C4BAB4B2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98C3BBD-FBA7-16A3-634E-B6A8EA64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54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522CC6-6AC3-6490-71CC-D3F4BEBB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A3C8A1-6264-3494-50A9-5D02E2C4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FBE70A2-ED04-3CC3-6C9A-A03AC76D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C5384D1-9B06-9A58-BC06-C623F44D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16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8EE57CD-0311-FF86-3233-372AF65F4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1151D1E-851C-9614-CEFB-98078C45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344CB14-5F4A-295C-D1F8-89BEB22F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20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16E9E7-745D-0BBA-B03F-9F4F1EDE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19DCF1-E369-CE6C-2356-322AD5CA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320CF7-42AC-BD61-C326-703C8B823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1B603C-0BB2-8F4B-44A4-F2A6F1C1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1C91886-A5D8-38F0-0893-9FF6A443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8047BF-89D0-EC2F-8D12-AD85EF72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19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B5B61D-D402-08A9-8876-29BC72E9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737591B-5EF0-B4CD-8F55-115B508A7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D00243-D8D9-B838-2D9B-C8E9380D4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0C74AC-6AB4-3FDA-5607-E42F0E85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BCC84C-B6C0-97B3-3099-86B84047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7276488-1A71-2B83-F28C-E7D67CF0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63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707F14D-2EBF-6122-FFFE-4216D692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E16906-E206-7EB4-A111-E237676B1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6F9665-5C30-4059-6A2B-0F8B8A024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AB776-7844-44FF-AB38-95EBB50A439A}" type="datetimeFigureOut">
              <a:rPr lang="vi-VN" smtClean="0"/>
              <a:t>11/05/2024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DD5361-6B2F-2AF4-B60B-5FB2B2364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8707908-A419-D9C6-6F7F-7C785167D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488A0-6494-40D8-9BA4-4B40AE752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27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5BF603-E51D-7461-F07B-4EED31EB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7" y="-269428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FF79C-B82F-33DA-BAE8-B9A5F3D1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3" y="-715488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0CC9365-F9C9-2CAE-93FB-85CBD815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17" y="4167148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A7AF637-1661-BD53-3514-2E1E2103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5" y="4425629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4F930-2201-FBD8-E0E9-8CD1F286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45" y="1924605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DA83D9-1572-2687-6A61-BBDA8A42B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66203" y="-390697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376B03F-F70A-D5DC-5C12-F3CCF03B8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38464" y="2409362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6">
            <a:extLst>
              <a:ext uri="{FF2B5EF4-FFF2-40B4-BE49-F238E27FC236}">
                <a16:creationId xmlns:a16="http://schemas.microsoft.com/office/drawing/2014/main" id="{DD2F04A0-A1CA-1D1B-00A2-3CB1EC7C19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2223" y="1737537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9277">
              <a:lnSpc>
                <a:spcPct val="150000"/>
              </a:lnSpc>
              <a:defRPr/>
            </a:pPr>
            <a:r>
              <a:rPr lang="en-US" sz="21310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277">
              <a:lnSpc>
                <a:spcPct val="150000"/>
              </a:lnSpc>
              <a:defRPr/>
            </a:pPr>
            <a:r>
              <a:rPr lang="en-US" sz="21310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2" name="圆角矩形 1">
            <a:extLst>
              <a:ext uri="{FF2B5EF4-FFF2-40B4-BE49-F238E27FC236}">
                <a16:creationId xmlns:a16="http://schemas.microsoft.com/office/drawing/2014/main" id="{B8BA1C5F-EFD3-FA70-8A97-D062A5139729}"/>
              </a:ext>
            </a:extLst>
          </p:cNvPr>
          <p:cNvSpPr/>
          <p:nvPr/>
        </p:nvSpPr>
        <p:spPr>
          <a:xfrm>
            <a:off x="1617719" y="2609738"/>
            <a:ext cx="8504870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945954">
              <a:defRPr/>
            </a:pP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6E2CF50-C197-1F66-F6DB-2BCC2F6DF011}"/>
              </a:ext>
            </a:extLst>
          </p:cNvPr>
          <p:cNvSpPr txBox="1"/>
          <p:nvPr/>
        </p:nvSpPr>
        <p:spPr>
          <a:xfrm>
            <a:off x="2973105" y="-209777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6655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ĐẠI LỘC</a:t>
            </a:r>
          </a:p>
          <a:p>
            <a:pPr algn="ctr" defTabSz="1096655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VÀ THCS ĐẠI TÂN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2FAB14-E42D-589F-2A40-896EC7EBC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87" y="-160586"/>
            <a:ext cx="1703654" cy="14523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257018-F8B7-4B00-E166-02CC9C3C44C3}"/>
              </a:ext>
            </a:extLst>
          </p:cNvPr>
          <p:cNvSpPr txBox="1"/>
          <p:nvPr/>
        </p:nvSpPr>
        <p:spPr>
          <a:xfrm>
            <a:off x="4267200" y="4343401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4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7DF7E6-005B-4328-943A-AF1A4F0D3725}"/>
              </a:ext>
            </a:extLst>
          </p:cNvPr>
          <p:cNvSpPr/>
          <p:nvPr/>
        </p:nvSpPr>
        <p:spPr>
          <a:xfrm>
            <a:off x="1047750" y="1598947"/>
            <a:ext cx="10096500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DD908EFF-632B-4302-8A63-1D53C4BE3AE1}"/>
              </a:ext>
            </a:extLst>
          </p:cNvPr>
          <p:cNvGrpSpPr/>
          <p:nvPr/>
        </p:nvGrpSpPr>
        <p:grpSpPr>
          <a:xfrm>
            <a:off x="1056130" y="1194763"/>
            <a:ext cx="10079740" cy="609600"/>
            <a:chOff x="838178" y="1194763"/>
            <a:chExt cx="10079740" cy="60960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F54CD1-D4E4-4B01-B9EE-105B12DC63CD}"/>
                </a:ext>
              </a:extLst>
            </p:cNvPr>
            <p:cNvSpPr txBox="1"/>
            <p:nvPr/>
          </p:nvSpPr>
          <p:spPr>
            <a:xfrm>
              <a:off x="1524000" y="1194763"/>
              <a:ext cx="93939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gai,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độc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076611B5-C2DB-4D89-A34D-EEA51A8006A7}"/>
                </a:ext>
              </a:extLst>
            </p:cNvPr>
            <p:cNvSpPr/>
            <p:nvPr/>
          </p:nvSpPr>
          <p:spPr>
            <a:xfrm>
              <a:off x="838178" y="1194763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algn="ctr"/>
              <a:r>
                <a:rPr lang="en-US" sz="4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9F00E2F1-EF00-4C9E-B5C3-9AABC1FCA03B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441670"/>
          <a:ext cx="8128000" cy="322156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64591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8542904"/>
                    </a:ext>
                  </a:extLst>
                </a:gridCol>
              </a:tblGrid>
              <a:tr h="111824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GAI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ĐỘC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402293"/>
                  </a:ext>
                </a:extLst>
              </a:tr>
              <a:tr h="210332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, hoa, màu hồng, bó&#10;&#10;Mô tả được tạo tự động">
            <a:extLst>
              <a:ext uri="{FF2B5EF4-FFF2-40B4-BE49-F238E27FC236}">
                <a16:creationId xmlns:a16="http://schemas.microsoft.com/office/drawing/2014/main" id="{AFE16FD3-7BA2-432F-95A6-72843760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6802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Hình ảnh 8" descr="Ảnh có chứa cây, bó hoa, hoa, tươi&#10;&#10;Mô tả được tạo tự động">
            <a:extLst>
              <a:ext uri="{FF2B5EF4-FFF2-40B4-BE49-F238E27FC236}">
                <a16:creationId xmlns:a16="http://schemas.microsoft.com/office/drawing/2014/main" id="{CB417440-BB1D-478C-87A0-1B4825B0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r="-1" b="60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Hình ảnh 4" descr="Ảnh có chứa cây, bàn, hoa, bó hoa&#10;&#10;Mô tả được tạo tự động">
            <a:extLst>
              <a:ext uri="{FF2B5EF4-FFF2-40B4-BE49-F238E27FC236}">
                <a16:creationId xmlns:a16="http://schemas.microsoft.com/office/drawing/2014/main" id="{2B034B3C-1669-4939-A950-B32B3310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434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Hình ảnh 6" descr="Ảnh có chứa cây, lá, xanh lục, ngoài trời&#10;&#10;Mô tả được tạo tự động">
            <a:extLst>
              <a:ext uri="{FF2B5EF4-FFF2-40B4-BE49-F238E27FC236}">
                <a16:creationId xmlns:a16="http://schemas.microsoft.com/office/drawing/2014/main" id="{7F03B4A4-A1A6-4D11-8930-0E2B2DC98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, hoa, màu hồng, đóng&#10;&#10;Mô tả được tạo tự động">
            <a:extLst>
              <a:ext uri="{FF2B5EF4-FFF2-40B4-BE49-F238E27FC236}">
                <a16:creationId xmlns:a16="http://schemas.microsoft.com/office/drawing/2014/main" id="{5BDDD977-30C8-4C68-8689-EE9E6E4F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-2" b="198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Hình ảnh 6" descr="Ảnh có chứa cây, cây xương rồng, hoa, vật chứa&#10;&#10;Mô tả được tạo tự động">
            <a:extLst>
              <a:ext uri="{FF2B5EF4-FFF2-40B4-BE49-F238E27FC236}">
                <a16:creationId xmlns:a16="http://schemas.microsoft.com/office/drawing/2014/main" id="{47ABD2C7-7CBF-4E4A-BC4B-4870B7C5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Hình ảnh 8" descr="Ảnh có chứa cây, ngoài trời, xanh lục, lá&#10;&#10;Mô tả được tạo tự động">
            <a:extLst>
              <a:ext uri="{FF2B5EF4-FFF2-40B4-BE49-F238E27FC236}">
                <a16:creationId xmlns:a16="http://schemas.microsoft.com/office/drawing/2014/main" id="{049BEA6D-8CCB-4DCB-9635-0F974DA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4011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Hình ảnh 4" descr="Ảnh có chứa hoa, cây, bó hoa&#10;&#10;Mô tả được tạo tự động">
            <a:extLst>
              <a:ext uri="{FF2B5EF4-FFF2-40B4-BE49-F238E27FC236}">
                <a16:creationId xmlns:a16="http://schemas.microsoft.com/office/drawing/2014/main" id="{2D7D2895-0B71-4E7D-9A9C-3DFA61E1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2314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740981" y="914400"/>
            <a:ext cx="1098570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– VẬN DỤNG</a:t>
            </a:r>
            <a:endParaRPr lang="en-US" sz="6600" b="1" dirty="0">
              <a:ln/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18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570" name="Google Shape;570;p1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18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573" name="Google Shape;573;p1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18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576" name="Google Shape;576;p1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8" name="Google Shape;578;p18"/>
          <p:cNvSpPr/>
          <p:nvPr/>
        </p:nvSpPr>
        <p:spPr>
          <a:xfrm>
            <a:off x="9067237" y="111007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8"/>
          <p:cNvSpPr/>
          <p:nvPr/>
        </p:nvSpPr>
        <p:spPr>
          <a:xfrm>
            <a:off x="10922262" y="-43641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8"/>
          <p:cNvSpPr/>
          <p:nvPr/>
        </p:nvSpPr>
        <p:spPr>
          <a:xfrm>
            <a:off x="9199717" y="60524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8"/>
          <p:cNvSpPr/>
          <p:nvPr/>
        </p:nvSpPr>
        <p:spPr>
          <a:xfrm>
            <a:off x="11054742" y="-43543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2" name="Google Shape;582;p18"/>
          <p:cNvGrpSpPr/>
          <p:nvPr/>
        </p:nvGrpSpPr>
        <p:grpSpPr>
          <a:xfrm>
            <a:off x="9303872" y="-68116"/>
            <a:ext cx="3349561" cy="7449566"/>
            <a:chOff x="9303872" y="-24574"/>
            <a:chExt cx="3349561" cy="7449566"/>
          </a:xfrm>
        </p:grpSpPr>
        <p:sp>
          <p:nvSpPr>
            <p:cNvPr id="583" name="Google Shape;583;p18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5" name="Google Shape;58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399" y="2142632"/>
            <a:ext cx="10181202" cy="257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6" name="Google Shape;586;p18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587" name="Google Shape;58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9" name="Google Shape;58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"/>
          <p:cNvSpPr/>
          <p:nvPr/>
        </p:nvSpPr>
        <p:spPr>
          <a:xfrm>
            <a:off x="1291564" y="1241583"/>
            <a:ext cx="1707854" cy="45833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6" name="Google Shape;596;p19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597" name="Google Shape;597;p1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599;p19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00" name="Google Shape;600;p1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19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03" name="Google Shape;603;p1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19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9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9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9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oogle Shape;609;p19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10" name="Google Shape;610;p19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p19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19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14" name="Google Shape;614;p19"/>
          <p:cNvSpPr txBox="1"/>
          <p:nvPr/>
        </p:nvSpPr>
        <p:spPr>
          <a:xfrm>
            <a:off x="1364253" y="1191361"/>
            <a:ext cx="17391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1. Em có</a:t>
            </a:r>
            <a:endParaRPr sz="2800" b="1" i="0" u="none" strike="noStrike" cap="non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9"/>
          <p:cNvSpPr txBox="1"/>
          <p:nvPr/>
        </p:nvSpPr>
        <p:spPr>
          <a:xfrm>
            <a:off x="1392508" y="385561"/>
            <a:ext cx="37101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pic>
        <p:nvPicPr>
          <p:cNvPr id="616" name="Google Shape;6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03245">
            <a:off x="853338" y="2296479"/>
            <a:ext cx="3149933" cy="377678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8" name="Google Shape;61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5408" y="670004"/>
            <a:ext cx="3648414" cy="23975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19" name="Google Shape;619;p19"/>
          <p:cNvPicPr preferRelativeResize="0"/>
          <p:nvPr/>
        </p:nvPicPr>
        <p:blipFill rotWithShape="1">
          <a:blip r:embed="rId6">
            <a:alphaModFix/>
          </a:blip>
          <a:srcRect l="2045" t="4611"/>
          <a:stretch/>
        </p:blipFill>
        <p:spPr>
          <a:xfrm>
            <a:off x="9005207" y="250526"/>
            <a:ext cx="2248890" cy="28170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20" name="Google Shape;62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5418" y="3885859"/>
            <a:ext cx="2276793" cy="24577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21" name="Google Shape;621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84594" y="3631890"/>
            <a:ext cx="2248214" cy="27721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22" name="Google Shape;622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0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8" name="Google Shape;628;p20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29" name="Google Shape;629;p20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0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20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32" name="Google Shape;632;p20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0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20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35" name="Google Shape;635;p20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7" name="Google Shape;637;p20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20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20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0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0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42" name="Google Shape;642;p20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4" name="Google Shape;644;p20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20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46" name="Google Shape;646;p20"/>
          <p:cNvSpPr txBox="1"/>
          <p:nvPr/>
        </p:nvSpPr>
        <p:spPr>
          <a:xfrm>
            <a:off x="1364253" y="1191361"/>
            <a:ext cx="25872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 i="0" u="none" strike="noStrike" cap="non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20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648" name="Google Shape;648;p20"/>
          <p:cNvSpPr/>
          <p:nvPr/>
        </p:nvSpPr>
        <p:spPr>
          <a:xfrm>
            <a:off x="347891" y="1764803"/>
            <a:ext cx="2196526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a) Em làm gì?</a:t>
            </a:r>
            <a:endParaRPr/>
          </a:p>
        </p:txBody>
      </p:sp>
      <p:pic>
        <p:nvPicPr>
          <p:cNvPr id="649" name="Google Shape;64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501" y="3955609"/>
            <a:ext cx="2102507" cy="2598447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20"/>
          <p:cNvSpPr/>
          <p:nvPr/>
        </p:nvSpPr>
        <p:spPr>
          <a:xfrm>
            <a:off x="4859117" y="2101711"/>
            <a:ext cx="6488664" cy="2949012"/>
          </a:xfrm>
          <a:custGeom>
            <a:avLst/>
            <a:gdLst/>
            <a:ahLst/>
            <a:cxnLst/>
            <a:rect l="l" t="t" r="r" b="b"/>
            <a:pathLst>
              <a:path w="6488664" h="2949012" fill="none" extrusionOk="0">
                <a:moveTo>
                  <a:pt x="-2865913" y="2362660"/>
                </a:moveTo>
                <a:cubicBezTo>
                  <a:pt x="-2293934" y="2328065"/>
                  <a:pt x="-503196" y="1802240"/>
                  <a:pt x="22391" y="1647443"/>
                </a:cubicBezTo>
                <a:cubicBezTo>
                  <a:pt x="-200785" y="819088"/>
                  <a:pt x="1381670" y="284124"/>
                  <a:pt x="3094654" y="1570"/>
                </a:cubicBezTo>
                <a:cubicBezTo>
                  <a:pt x="4497517" y="3062"/>
                  <a:pt x="5889948" y="524882"/>
                  <a:pt x="6325143" y="1012292"/>
                </a:cubicBezTo>
                <a:cubicBezTo>
                  <a:pt x="6865206" y="1738525"/>
                  <a:pt x="5619033" y="2895641"/>
                  <a:pt x="3536768" y="2943010"/>
                </a:cubicBezTo>
                <a:cubicBezTo>
                  <a:pt x="2301699" y="2967062"/>
                  <a:pt x="1011512" y="2666022"/>
                  <a:pt x="399541" y="2183397"/>
                </a:cubicBezTo>
                <a:cubicBezTo>
                  <a:pt x="-558408" y="2313707"/>
                  <a:pt x="-1478986" y="2243764"/>
                  <a:pt x="-2865913" y="2362660"/>
                </a:cubicBezTo>
                <a:close/>
              </a:path>
              <a:path w="6488664" h="2949012" extrusionOk="0">
                <a:moveTo>
                  <a:pt x="-2865913" y="2362660"/>
                </a:moveTo>
                <a:cubicBezTo>
                  <a:pt x="-2237818" y="2084861"/>
                  <a:pt x="-1263773" y="1961876"/>
                  <a:pt x="22391" y="1647443"/>
                </a:cubicBezTo>
                <a:cubicBezTo>
                  <a:pt x="-461614" y="642507"/>
                  <a:pt x="1200291" y="-269278"/>
                  <a:pt x="3094654" y="1570"/>
                </a:cubicBezTo>
                <a:cubicBezTo>
                  <a:pt x="4517037" y="3307"/>
                  <a:pt x="5972100" y="323655"/>
                  <a:pt x="6325143" y="1012292"/>
                </a:cubicBezTo>
                <a:cubicBezTo>
                  <a:pt x="6951785" y="1665198"/>
                  <a:pt x="5674098" y="2788837"/>
                  <a:pt x="3536768" y="2943010"/>
                </a:cubicBezTo>
                <a:cubicBezTo>
                  <a:pt x="2268415" y="2982452"/>
                  <a:pt x="962350" y="2562833"/>
                  <a:pt x="399541" y="2183397"/>
                </a:cubicBezTo>
                <a:cubicBezTo>
                  <a:pt x="-468681" y="2107266"/>
                  <a:pt x="-2499917" y="2488490"/>
                  <a:pt x="-2865913" y="2362660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quan sát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chậu cây hai tầng 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ở </a:t>
            </a:r>
            <a:r>
              <a:rPr lang="en-US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hình 5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trang 42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và cùng bạn trả lời các câu hỏi.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1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8" name="Google Shape;658;p21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59" name="Google Shape;659;p21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1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1" name="Google Shape;661;p21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62" name="Google Shape;662;p21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1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21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65" name="Google Shape;665;p21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1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7" name="Google Shape;667;p21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21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21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1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1" name="Google Shape;671;p21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72" name="Google Shape;672;p21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4" name="Google Shape;674;p21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" name="Google Shape;675;p21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76" name="Google Shape;676;p21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21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678" name="Google Shape;678;p21"/>
          <p:cNvSpPr/>
          <p:nvPr/>
        </p:nvSpPr>
        <p:spPr>
          <a:xfrm>
            <a:off x="370911" y="1837359"/>
            <a:ext cx="3746299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b) Em làm như thế nào ?</a:t>
            </a:r>
            <a:endParaRPr/>
          </a:p>
        </p:txBody>
      </p:sp>
      <p:pic>
        <p:nvPicPr>
          <p:cNvPr id="679" name="Google Shape;6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0991" y="3399703"/>
            <a:ext cx="2682385" cy="3097892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21"/>
          <p:cNvSpPr/>
          <p:nvPr/>
        </p:nvSpPr>
        <p:spPr>
          <a:xfrm>
            <a:off x="4999810" y="2348137"/>
            <a:ext cx="6551060" cy="3383191"/>
          </a:xfrm>
          <a:custGeom>
            <a:avLst/>
            <a:gdLst/>
            <a:ahLst/>
            <a:cxnLst/>
            <a:rect l="l" t="t" r="r" b="b"/>
            <a:pathLst>
              <a:path w="6551060" h="3383191" fill="none" extrusionOk="0">
                <a:moveTo>
                  <a:pt x="-1637241" y="1942764"/>
                </a:moveTo>
                <a:cubicBezTo>
                  <a:pt x="-1366913" y="1840424"/>
                  <a:pt x="-1258743" y="1887712"/>
                  <a:pt x="-1053715" y="1798327"/>
                </a:cubicBezTo>
                <a:cubicBezTo>
                  <a:pt x="-848687" y="1708942"/>
                  <a:pt x="-691796" y="1724673"/>
                  <a:pt x="-519733" y="1666154"/>
                </a:cubicBezTo>
                <a:cubicBezTo>
                  <a:pt x="-347670" y="1607635"/>
                  <a:pt x="-106690" y="1608180"/>
                  <a:pt x="14249" y="1533981"/>
                </a:cubicBezTo>
                <a:cubicBezTo>
                  <a:pt x="168656" y="489025"/>
                  <a:pt x="1575732" y="118273"/>
                  <a:pt x="3271979" y="1"/>
                </a:cubicBezTo>
                <a:cubicBezTo>
                  <a:pt x="4788875" y="99342"/>
                  <a:pt x="6577090" y="683363"/>
                  <a:pt x="6534241" y="1520389"/>
                </a:cubicBezTo>
                <a:cubicBezTo>
                  <a:pt x="6661445" y="2967286"/>
                  <a:pt x="5320335" y="3151463"/>
                  <a:pt x="3449932" y="3380792"/>
                </a:cubicBezTo>
                <a:cubicBezTo>
                  <a:pt x="1765781" y="3552457"/>
                  <a:pt x="549374" y="3148249"/>
                  <a:pt x="137395" y="2176383"/>
                </a:cubicBezTo>
                <a:cubicBezTo>
                  <a:pt x="-123430" y="2148478"/>
                  <a:pt x="-232342" y="2054092"/>
                  <a:pt x="-471897" y="2096174"/>
                </a:cubicBezTo>
                <a:cubicBezTo>
                  <a:pt x="-711452" y="2138255"/>
                  <a:pt x="-921785" y="2033963"/>
                  <a:pt x="-1045696" y="2020637"/>
                </a:cubicBezTo>
                <a:cubicBezTo>
                  <a:pt x="-1169607" y="2007311"/>
                  <a:pt x="-1413278" y="1928502"/>
                  <a:pt x="-1637241" y="1942764"/>
                </a:cubicBezTo>
                <a:close/>
              </a:path>
              <a:path w="6551060" h="3383191" extrusionOk="0">
                <a:moveTo>
                  <a:pt x="-1637241" y="1942764"/>
                </a:moveTo>
                <a:cubicBezTo>
                  <a:pt x="-1467053" y="1882070"/>
                  <a:pt x="-1305606" y="1929552"/>
                  <a:pt x="-1053715" y="1798327"/>
                </a:cubicBezTo>
                <a:cubicBezTo>
                  <a:pt x="-801824" y="1667102"/>
                  <a:pt x="-751077" y="1746700"/>
                  <a:pt x="-536248" y="1670242"/>
                </a:cubicBezTo>
                <a:cubicBezTo>
                  <a:pt x="-321419" y="1593784"/>
                  <a:pt x="-127952" y="1572810"/>
                  <a:pt x="14249" y="1533981"/>
                </a:cubicBezTo>
                <a:cubicBezTo>
                  <a:pt x="202834" y="588604"/>
                  <a:pt x="1303374" y="-336828"/>
                  <a:pt x="3271979" y="1"/>
                </a:cubicBezTo>
                <a:cubicBezTo>
                  <a:pt x="5133544" y="-77850"/>
                  <a:pt x="6226754" y="514194"/>
                  <a:pt x="6534241" y="1520389"/>
                </a:cubicBezTo>
                <a:cubicBezTo>
                  <a:pt x="6602888" y="2242778"/>
                  <a:pt x="5388273" y="3375988"/>
                  <a:pt x="3449932" y="3380792"/>
                </a:cubicBezTo>
                <a:cubicBezTo>
                  <a:pt x="1972452" y="3544867"/>
                  <a:pt x="556751" y="2896457"/>
                  <a:pt x="137395" y="2176383"/>
                </a:cubicBezTo>
                <a:cubicBezTo>
                  <a:pt x="-54111" y="2214672"/>
                  <a:pt x="-334938" y="2054168"/>
                  <a:pt x="-471897" y="2096174"/>
                </a:cubicBezTo>
                <a:cubicBezTo>
                  <a:pt x="-608856" y="2138180"/>
                  <a:pt x="-912918" y="1977850"/>
                  <a:pt x="-1098935" y="2013628"/>
                </a:cubicBezTo>
                <a:cubicBezTo>
                  <a:pt x="-1284952" y="2049406"/>
                  <a:pt x="-1368953" y="1923857"/>
                  <a:pt x="-1637241" y="1942764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quan sát </a:t>
            </a:r>
            <a:r>
              <a:rPr lang="en-US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hình 6</a:t>
            </a: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trang 43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đọc kĩ các bước như hướng dẫn.</a:t>
            </a:r>
            <a:endParaRPr/>
          </a:p>
        </p:txBody>
      </p:sp>
      <p:sp>
        <p:nvSpPr>
          <p:cNvPr id="681" name="Google Shape;68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682" name="Google Shape;68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2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8" name="Google Shape;688;p22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89" name="Google Shape;689;p22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2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22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92" name="Google Shape;692;p22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4" name="Google Shape;694;p22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95" name="Google Shape;695;p22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7" name="Google Shape;697;p22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22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22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22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01;p22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02" name="Google Shape;702;p22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4" name="Google Shape;704;p22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22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6" name="Google Shape;706;p22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2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708" name="Google Shape;708;p22"/>
          <p:cNvSpPr/>
          <p:nvPr/>
        </p:nvSpPr>
        <p:spPr>
          <a:xfrm>
            <a:off x="380899" y="1837359"/>
            <a:ext cx="2979003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c) Em tạo sản phẩm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710" name="Google Shape;7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8148" y="2615423"/>
            <a:ext cx="6890204" cy="328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7312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3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7" name="Google Shape;717;p23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18" name="Google Shape;718;p23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3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0" name="Google Shape;720;p23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21" name="Google Shape;721;p23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3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oogle Shape;723;p23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24" name="Google Shape;724;p23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3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6" name="Google Shape;726;p23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23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23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23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0" name="Google Shape;730;p23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31" name="Google Shape;731;p23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3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23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p23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35" name="Google Shape;735;p23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23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737" name="Google Shape;737;p23"/>
          <p:cNvSpPr/>
          <p:nvPr/>
        </p:nvSpPr>
        <p:spPr>
          <a:xfrm>
            <a:off x="399383" y="1775948"/>
            <a:ext cx="2383574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d) Em kiểm tra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4285" y="759113"/>
            <a:ext cx="1816040" cy="217744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740" name="Google Shape;74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028" y="3459680"/>
            <a:ext cx="10641089" cy="205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9126" y="4586844"/>
            <a:ext cx="8339440" cy="184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4222" y="3487708"/>
            <a:ext cx="8339439" cy="1841994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24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9" name="Google Shape;749;p24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50" name="Google Shape;750;p24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24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24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53" name="Google Shape;753;p24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5" name="Google Shape;755;p24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56" name="Google Shape;756;p24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8" name="Google Shape;758;p24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4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4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4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2" name="Google Shape;762;p24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63" name="Google Shape;763;p24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5" name="Google Shape;765;p24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p24"/>
          <p:cNvPicPr preferRelativeResize="0"/>
          <p:nvPr/>
        </p:nvPicPr>
        <p:blipFill rotWithShape="1">
          <a:blip r:embed="rId4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7" name="Google Shape;767;p24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24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pic>
        <p:nvPicPr>
          <p:cNvPr id="769" name="Google Shape;76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900" y="4537944"/>
            <a:ext cx="1816040" cy="2177441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24"/>
          <p:cNvSpPr/>
          <p:nvPr/>
        </p:nvSpPr>
        <p:spPr>
          <a:xfrm>
            <a:off x="399382" y="1775948"/>
            <a:ext cx="6807999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cảm ơn bạn cùng em làm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chậu cây hai tầng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772" name="Google Shape;7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5380" y="2396611"/>
            <a:ext cx="8339439" cy="184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5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9" name="Google Shape;779;p25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80" name="Google Shape;780;p2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25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83" name="Google Shape;783;p2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25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86" name="Google Shape;786;p2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8" name="Google Shape;788;p25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25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25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25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2" name="Google Shape;792;p25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93" name="Google Shape;793;p25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5" name="Google Shape;795;p25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6" name="Google Shape;796;p25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97" name="Google Shape;797;p25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25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799" name="Google Shape;799;p25"/>
          <p:cNvSpPr/>
          <p:nvPr/>
        </p:nvSpPr>
        <p:spPr>
          <a:xfrm>
            <a:off x="399383" y="1775948"/>
            <a:ext cx="2383574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e) Em trình diễn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0" name="Google Shape;80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73" y="3067533"/>
            <a:ext cx="2383574" cy="2857917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802" name="Google Shape;802;p25"/>
          <p:cNvSpPr/>
          <p:nvPr/>
        </p:nvSpPr>
        <p:spPr>
          <a:xfrm>
            <a:off x="4934648" y="2126759"/>
            <a:ext cx="6639434" cy="3375969"/>
          </a:xfrm>
          <a:custGeom>
            <a:avLst/>
            <a:gdLst/>
            <a:ahLst/>
            <a:cxnLst/>
            <a:rect l="l" t="t" r="r" b="b"/>
            <a:pathLst>
              <a:path w="6639434" h="3375969" fill="none" extrusionOk="0">
                <a:moveTo>
                  <a:pt x="-1489955" y="2018897"/>
                </a:moveTo>
                <a:cubicBezTo>
                  <a:pt x="-1276313" y="1940062"/>
                  <a:pt x="-1221024" y="1956535"/>
                  <a:pt x="-961566" y="1867704"/>
                </a:cubicBezTo>
                <a:cubicBezTo>
                  <a:pt x="-702109" y="1778873"/>
                  <a:pt x="-588199" y="1799687"/>
                  <a:pt x="-478041" y="1729347"/>
                </a:cubicBezTo>
                <a:cubicBezTo>
                  <a:pt x="-367883" y="1659008"/>
                  <a:pt x="-106376" y="1644837"/>
                  <a:pt x="5485" y="1590991"/>
                </a:cubicBezTo>
                <a:cubicBezTo>
                  <a:pt x="102372" y="503330"/>
                  <a:pt x="1525223" y="246917"/>
                  <a:pt x="3284805" y="93"/>
                </a:cubicBezTo>
                <a:cubicBezTo>
                  <a:pt x="4781196" y="96524"/>
                  <a:pt x="6402727" y="617562"/>
                  <a:pt x="6607769" y="1455399"/>
                </a:cubicBezTo>
                <a:cubicBezTo>
                  <a:pt x="6833617" y="2746454"/>
                  <a:pt x="5459902" y="2816352"/>
                  <a:pt x="3523819" y="3372775"/>
                </a:cubicBezTo>
                <a:cubicBezTo>
                  <a:pt x="1977071" y="3457723"/>
                  <a:pt x="652579" y="2986582"/>
                  <a:pt x="175355" y="2229337"/>
                </a:cubicBezTo>
                <a:cubicBezTo>
                  <a:pt x="17248" y="2231724"/>
                  <a:pt x="-199606" y="2148833"/>
                  <a:pt x="-396401" y="2157086"/>
                </a:cubicBezTo>
                <a:cubicBezTo>
                  <a:pt x="-593196" y="2165339"/>
                  <a:pt x="-724406" y="2095115"/>
                  <a:pt x="-934852" y="2089044"/>
                </a:cubicBezTo>
                <a:cubicBezTo>
                  <a:pt x="-1145298" y="2082973"/>
                  <a:pt x="-1348395" y="2015165"/>
                  <a:pt x="-1489955" y="2018897"/>
                </a:cubicBezTo>
                <a:close/>
              </a:path>
              <a:path w="6639434" h="3375969" extrusionOk="0">
                <a:moveTo>
                  <a:pt x="-1489955" y="2018897"/>
                </a:moveTo>
                <a:cubicBezTo>
                  <a:pt x="-1240667" y="1917459"/>
                  <a:pt x="-1133383" y="1963348"/>
                  <a:pt x="-961566" y="1867704"/>
                </a:cubicBezTo>
                <a:cubicBezTo>
                  <a:pt x="-789749" y="1772060"/>
                  <a:pt x="-632188" y="1776374"/>
                  <a:pt x="-492995" y="1733626"/>
                </a:cubicBezTo>
                <a:cubicBezTo>
                  <a:pt x="-353802" y="1690879"/>
                  <a:pt x="-239417" y="1673204"/>
                  <a:pt x="5485" y="1590991"/>
                </a:cubicBezTo>
                <a:cubicBezTo>
                  <a:pt x="129858" y="645554"/>
                  <a:pt x="1515984" y="-18459"/>
                  <a:pt x="3284805" y="93"/>
                </a:cubicBezTo>
                <a:cubicBezTo>
                  <a:pt x="5024451" y="-38724"/>
                  <a:pt x="6257826" y="490376"/>
                  <a:pt x="6607769" y="1455399"/>
                </a:cubicBezTo>
                <a:cubicBezTo>
                  <a:pt x="6804227" y="2290776"/>
                  <a:pt x="5640138" y="3436251"/>
                  <a:pt x="3523819" y="3372775"/>
                </a:cubicBezTo>
                <a:cubicBezTo>
                  <a:pt x="2051679" y="3508268"/>
                  <a:pt x="597310" y="2833451"/>
                  <a:pt x="175355" y="2229337"/>
                </a:cubicBezTo>
                <a:cubicBezTo>
                  <a:pt x="-81735" y="2214204"/>
                  <a:pt x="-244360" y="2175828"/>
                  <a:pt x="-396401" y="2157086"/>
                </a:cubicBezTo>
                <a:cubicBezTo>
                  <a:pt x="-548442" y="2138344"/>
                  <a:pt x="-769711" y="2099466"/>
                  <a:pt x="-984811" y="2082730"/>
                </a:cubicBezTo>
                <a:cubicBezTo>
                  <a:pt x="-1199911" y="2065994"/>
                  <a:pt x="-1368832" y="2014089"/>
                  <a:pt x="-1489955" y="2018897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Giới thiệu </a:t>
            </a: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chậu cây hai tầng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của nhóm.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Nói về công dụng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của </a:t>
            </a: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chậu cây hai tầng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6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9" name="Google Shape;809;p26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810" name="Google Shape;810;p26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6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2" name="Google Shape;812;p26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813" name="Google Shape;813;p26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6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26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816" name="Google Shape;816;p26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6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8" name="Google Shape;818;p26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26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26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6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2" name="Google Shape;822;p26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823" name="Google Shape;823;p26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5" name="Google Shape;825;p26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D3E8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6" name="Google Shape;826;p26"/>
          <p:cNvPicPr preferRelativeResize="0"/>
          <p:nvPr/>
        </p:nvPicPr>
        <p:blipFill rotWithShape="1">
          <a:blip r:embed="rId3">
            <a:alphaModFix/>
          </a:blip>
          <a:srcRect l="-1" r="2407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7" name="Google Shape;827;p26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2. Em sáng tạo</a:t>
            </a:r>
            <a:endParaRPr sz="28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26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11E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5811E"/>
                </a:solidFill>
                <a:latin typeface="Calibri"/>
                <a:ea typeface="Calibri"/>
                <a:cs typeface="Calibri"/>
                <a:sym typeface="Calibri"/>
              </a:rPr>
              <a:t>Sáng chế STEM</a:t>
            </a:r>
            <a:endParaRPr/>
          </a:p>
        </p:txBody>
      </p:sp>
      <p:sp>
        <p:nvSpPr>
          <p:cNvPr id="829" name="Google Shape;829;p26"/>
          <p:cNvSpPr/>
          <p:nvPr/>
        </p:nvSpPr>
        <p:spPr>
          <a:xfrm>
            <a:off x="383676" y="1837350"/>
            <a:ext cx="3167100" cy="51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g) Cải tiến –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Sáng tạo</a:t>
            </a:r>
            <a:endParaRPr sz="2400" b="1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0" name="Google Shape;83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87934">
            <a:off x="9676378" y="2936937"/>
            <a:ext cx="1975196" cy="2215598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26"/>
          <p:cNvSpPr/>
          <p:nvPr/>
        </p:nvSpPr>
        <p:spPr>
          <a:xfrm>
            <a:off x="1065448" y="2702443"/>
            <a:ext cx="7478736" cy="3114569"/>
          </a:xfrm>
          <a:prstGeom prst="roundRect">
            <a:avLst>
              <a:gd name="adj" fmla="val 9154"/>
            </a:avLst>
          </a:prstGeom>
          <a:solidFill>
            <a:srgbClr val="FD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Trang trí thêm: đặt vài viên sỏi lên mặt đất, ghi tên cây,...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Hãy cùng bố mẹ dùng vật liệu tái chế trong nhà để làm chậu trồng cây hai tầng lớn hơn.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833" name="Google Shape;83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27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839" name="Google Shape;839;p2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1" name="Google Shape;841;p27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842" name="Google Shape;842;p2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844;p27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845" name="Google Shape;845;p2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7" name="Google Shape;847;p27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7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7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7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1" name="Google Shape;851;p27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852" name="Google Shape;852;p27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4" name="Google Shape;8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745" y="2040379"/>
            <a:ext cx="2557038" cy="259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7"/>
          <p:cNvPicPr preferRelativeResize="0"/>
          <p:nvPr/>
        </p:nvPicPr>
        <p:blipFill rotWithShape="1">
          <a:blip r:embed="rId4">
            <a:alphaModFix/>
          </a:blip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6" name="Google Shape;856;p27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857" name="Google Shape;857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8" name="Google Shape;858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9" name="Google Shape;85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860" name="Google Shape;86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28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866" name="Google Shape;866;p2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8" name="Google Shape;868;p28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869" name="Google Shape;869;p2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872" name="Google Shape;872;p2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4" name="Google Shape;874;p28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28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28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28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8" name="Google Shape;878;p28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879" name="Google Shape;879;p28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1" name="Google Shape;881;p28"/>
          <p:cNvSpPr/>
          <p:nvPr/>
        </p:nvSpPr>
        <p:spPr>
          <a:xfrm>
            <a:off x="1301910" y="313877"/>
            <a:ext cx="431800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2" name="Google Shape;882;p28" descr="A cartoon of a purple ge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53" y="97336"/>
            <a:ext cx="1261872" cy="126187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83" name="Google Shape;883;p28"/>
          <p:cNvSpPr/>
          <p:nvPr/>
        </p:nvSpPr>
        <p:spPr>
          <a:xfrm>
            <a:off x="5542405" y="2144557"/>
            <a:ext cx="5329522" cy="3052507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 thực tế, người ta đã chế tạo một loại chậu để vừa trồng cây vừa nuôi cá. </a:t>
            </a: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4" name="Google Shape;884;p28"/>
          <p:cNvPicPr preferRelativeResize="0"/>
          <p:nvPr/>
        </p:nvPicPr>
        <p:blipFill rotWithShape="1">
          <a:blip r:embed="rId4">
            <a:alphaModFix/>
          </a:blip>
          <a:srcRect b="61722"/>
          <a:stretch/>
        </p:blipFill>
        <p:spPr>
          <a:xfrm>
            <a:off x="1329517" y="392117"/>
            <a:ext cx="4574857" cy="752277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28"/>
          <p:cNvSpPr/>
          <p:nvPr/>
        </p:nvSpPr>
        <p:spPr>
          <a:xfrm>
            <a:off x="783270" y="1575749"/>
            <a:ext cx="3717807" cy="43729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887" name="Google Shape;88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310" y="1931120"/>
            <a:ext cx="3048425" cy="375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29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894" name="Google Shape;894;p2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6" name="Google Shape;896;p29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897" name="Google Shape;897;p2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9" name="Google Shape;899;p29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900" name="Google Shape;900;p2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2" name="Google Shape;902;p29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29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29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29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6" name="Google Shape;906;p29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907" name="Google Shape;907;p29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909;p29"/>
          <p:cNvSpPr/>
          <p:nvPr/>
        </p:nvSpPr>
        <p:spPr>
          <a:xfrm>
            <a:off x="1301910" y="313877"/>
            <a:ext cx="431800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0" name="Google Shape;910;p29" descr="A cartoon of a purple ge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53" y="97336"/>
            <a:ext cx="1261872" cy="126187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11" name="Google Shape;911;p29"/>
          <p:cNvSpPr/>
          <p:nvPr/>
        </p:nvSpPr>
        <p:spPr>
          <a:xfrm>
            <a:off x="5619910" y="1526721"/>
            <a:ext cx="5825880" cy="4993160"/>
          </a:xfrm>
          <a:prstGeom prst="roundRect">
            <a:avLst>
              <a:gd name="adj" fmla="val 9194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Ngoài ra, người ta còn gắn một số thiết bị vào chậu cây để báo hiệu khi nào cần thêm nước và tưới tự động.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Đặc biệt, có những ứng dụng trên điện thoại thông minh giúp theo dõi và điều khiển tưới nước từ xa.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29"/>
          <p:cNvPicPr preferRelativeResize="0"/>
          <p:nvPr/>
        </p:nvPicPr>
        <p:blipFill rotWithShape="1">
          <a:blip r:embed="rId4">
            <a:alphaModFix/>
          </a:blip>
          <a:srcRect b="61722"/>
          <a:stretch/>
        </p:blipFill>
        <p:spPr>
          <a:xfrm>
            <a:off x="1329517" y="392117"/>
            <a:ext cx="4574857" cy="752277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29"/>
          <p:cNvSpPr/>
          <p:nvPr/>
        </p:nvSpPr>
        <p:spPr>
          <a:xfrm>
            <a:off x="662556" y="2212861"/>
            <a:ext cx="4644229" cy="367359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915" name="Google Shape;91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312" y="2530575"/>
            <a:ext cx="4145088" cy="303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8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B7098BE-9C95-464B-AC80-3DEF7334F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484632" y="1612365"/>
            <a:ext cx="3517119" cy="395023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4B5EC6A-FE0F-4581-9F32-08963EDF3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310676" y="1612366"/>
            <a:ext cx="3537345" cy="395023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2A23E3A-EB86-4019-AC5B-A8DFA7739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8162336" y="1573887"/>
            <a:ext cx="3517120" cy="3988713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C3E68BC-EADB-435B-9EAD-8B1E9F17BC92}"/>
              </a:ext>
            </a:extLst>
          </p:cNvPr>
          <p:cNvSpPr txBox="1"/>
          <p:nvPr/>
        </p:nvSpPr>
        <p:spPr>
          <a:xfrm>
            <a:off x="2057400" y="612484"/>
            <a:ext cx="325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84FDCD83-3C89-49FB-BB05-D67FE71C0EB4}"/>
              </a:ext>
            </a:extLst>
          </p:cNvPr>
          <p:cNvSpPr/>
          <p:nvPr/>
        </p:nvSpPr>
        <p:spPr>
          <a:xfrm>
            <a:off x="1371578" y="612484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2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6DBC1C0-772B-4B2E-9363-A51A3775B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655322" y="713127"/>
            <a:ext cx="5267010" cy="543174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14E052-0E61-4C65-B470-AB62B6434712}"/>
              </a:ext>
            </a:extLst>
          </p:cNvPr>
          <p:cNvSpPr/>
          <p:nvPr/>
        </p:nvSpPr>
        <p:spPr>
          <a:xfrm>
            <a:off x="6400266" y="1954554"/>
            <a:ext cx="5136412" cy="240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BE80BAC-2C97-498B-9F6E-7D3F8DAA5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061860" y="1174938"/>
            <a:ext cx="7009396" cy="450197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4216951-E68B-448A-9B21-A66E7DFC092A}"/>
              </a:ext>
            </a:extLst>
          </p:cNvPr>
          <p:cNvSpPr/>
          <p:nvPr/>
        </p:nvSpPr>
        <p:spPr>
          <a:xfrm>
            <a:off x="152402" y="1955712"/>
            <a:ext cx="3352795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xương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57858D-110E-4E93-BD03-E81C400D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765050" y="990601"/>
            <a:ext cx="6015897" cy="52578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80783AA-09E8-43BC-8853-4277D2898C40}"/>
              </a:ext>
            </a:extLst>
          </p:cNvPr>
          <p:cNvSpPr/>
          <p:nvPr/>
        </p:nvSpPr>
        <p:spPr>
          <a:xfrm>
            <a:off x="7979410" y="1134298"/>
            <a:ext cx="3946759" cy="458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solidFill>
                <a:schemeClr val="tx1">
                  <a:alpha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2457450" y="1905000"/>
            <a:ext cx="7277100" cy="257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CẦN LÀM GÌ KHI TIẾP XÚC VỚI CÂY?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474</Words>
  <Application>Microsoft Office PowerPoint</Application>
  <PresentationFormat>Màn hình rộng</PresentationFormat>
  <Paragraphs>72</Paragraphs>
  <Slides>27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3" baseType="lpstr">
      <vt:lpstr>Arial</vt:lpstr>
      <vt:lpstr>Calibri</vt:lpstr>
      <vt:lpstr>Tahoma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Hùng TRần</dc:creator>
  <cp:lastModifiedBy>Hùng TRần</cp:lastModifiedBy>
  <cp:revision>3</cp:revision>
  <dcterms:created xsi:type="dcterms:W3CDTF">2024-05-11T03:52:55Z</dcterms:created>
  <dcterms:modified xsi:type="dcterms:W3CDTF">2024-05-11T04:00:48Z</dcterms:modified>
</cp:coreProperties>
</file>