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audio4.wav" ContentType="audio/wav"/>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78" r:id="rId4"/>
  </p:sldMasterIdLst>
  <p:notesMasterIdLst>
    <p:notesMasterId r:id="rId40"/>
  </p:notesMasterIdLst>
  <p:sldIdLst>
    <p:sldId id="338" r:id="rId5"/>
    <p:sldId id="258" r:id="rId6"/>
    <p:sldId id="259" r:id="rId7"/>
    <p:sldId id="260" r:id="rId8"/>
    <p:sldId id="448" r:id="rId9"/>
    <p:sldId id="262" r:id="rId10"/>
    <p:sldId id="339" r:id="rId11"/>
    <p:sldId id="319" r:id="rId12"/>
    <p:sldId id="270" r:id="rId13"/>
    <p:sldId id="450" r:id="rId14"/>
    <p:sldId id="261" r:id="rId15"/>
    <p:sldId id="449" r:id="rId16"/>
    <p:sldId id="435" r:id="rId17"/>
    <p:sldId id="451" r:id="rId18"/>
    <p:sldId id="452" r:id="rId19"/>
    <p:sldId id="453" r:id="rId20"/>
    <p:sldId id="454" r:id="rId21"/>
    <p:sldId id="455" r:id="rId22"/>
    <p:sldId id="318" r:id="rId23"/>
    <p:sldId id="267" r:id="rId24"/>
    <p:sldId id="268" r:id="rId25"/>
    <p:sldId id="269" r:id="rId26"/>
    <p:sldId id="291" r:id="rId27"/>
    <p:sldId id="272" r:id="rId28"/>
    <p:sldId id="447" r:id="rId29"/>
    <p:sldId id="456" r:id="rId30"/>
    <p:sldId id="457" r:id="rId31"/>
    <p:sldId id="458" r:id="rId32"/>
    <p:sldId id="459" r:id="rId33"/>
    <p:sldId id="460" r:id="rId34"/>
    <p:sldId id="461" r:id="rId35"/>
    <p:sldId id="462" r:id="rId36"/>
    <p:sldId id="464" r:id="rId37"/>
    <p:sldId id="463"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mặt</a:t>
            </a:r>
            <a:r>
              <a:rPr lang="en-US" dirty="0"/>
              <a:t> </a:t>
            </a:r>
            <a:r>
              <a:rPr lang="en-US" dirty="0" err="1"/>
              <a:t>trời</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4</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Chữ</a:t>
            </a:r>
            <a:r>
              <a:rPr lang="en-US" dirty="0"/>
              <a:t> </a:t>
            </a:r>
            <a:r>
              <a:rPr lang="en-US" dirty="0" err="1"/>
              <a:t>đỏ</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mùa</a:t>
            </a:r>
            <a:r>
              <a:rPr lang="en-US" dirty="0"/>
              <a:t> </a:t>
            </a:r>
            <a:r>
              <a:rPr lang="en-US" dirty="0" err="1"/>
              <a:t>hè</a:t>
            </a:r>
            <a:r>
              <a:rPr lang="en-US" dirty="0"/>
              <a:t>, </a:t>
            </a:r>
            <a:r>
              <a:rPr lang="en-US" dirty="0" err="1"/>
              <a:t>chữ</a:t>
            </a:r>
            <a:r>
              <a:rPr lang="en-US" dirty="0"/>
              <a:t> </a:t>
            </a:r>
            <a:r>
              <a:rPr lang="en-US" dirty="0" err="1"/>
              <a:t>xanh</a:t>
            </a:r>
            <a:r>
              <a:rPr lang="en-US" dirty="0"/>
              <a:t> </a:t>
            </a:r>
            <a:r>
              <a:rPr lang="en-US" dirty="0" err="1"/>
              <a:t>là</a:t>
            </a:r>
            <a:r>
              <a:rPr lang="en-US" dirty="0"/>
              <a:t> </a:t>
            </a:r>
            <a:r>
              <a:rPr lang="en-US" dirty="0" err="1"/>
              <a:t>mùa</a:t>
            </a:r>
            <a:r>
              <a:rPr lang="en-US" dirty="0"/>
              <a:t> </a:t>
            </a:r>
            <a:r>
              <a:rPr lang="en-US" dirty="0" err="1"/>
              <a:t>đông</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27</a:t>
            </a:fld>
            <a:endParaRPr lang="en-US"/>
          </a:p>
        </p:txBody>
      </p:sp>
    </p:spTree>
    <p:extLst>
      <p:ext uri="{BB962C8B-B14F-4D97-AF65-F5344CB8AC3E}">
        <p14:creationId xmlns:p14="http://schemas.microsoft.com/office/powerpoint/2010/main" val="66499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10079-6C02-41F4-8CCD-C813499CF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505AA1-A4DE-453A-8746-1CD9DED43B9E}"/>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4" name="Footer Placeholder 3">
            <a:extLst>
              <a:ext uri="{FF2B5EF4-FFF2-40B4-BE49-F238E27FC236}">
                <a16:creationId xmlns:a16="http://schemas.microsoft.com/office/drawing/2014/main" xmlns="" id="{1615F8D1-702C-4A9B-958E-0B7845B7B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894CBA-D1DD-4D69-92D8-DE0B48B19705}"/>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90180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FAA804C-0184-460F-A907-E2E72AE7808E}"/>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3" name="Footer Placeholder 2">
            <a:extLst>
              <a:ext uri="{FF2B5EF4-FFF2-40B4-BE49-F238E27FC236}">
                <a16:creationId xmlns:a16="http://schemas.microsoft.com/office/drawing/2014/main" xmlns="" id="{15001E17-E541-4080-8BFE-263C4D470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80AEB8F-A084-4219-A3BC-04A852B05A0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02987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2F39A4-319D-41B2-992D-DCA2E0503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E74615-43A1-4C26-B236-0F7D3DF7E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DE1DE5D-A77B-4002-BC1E-C28479AE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34A2BB-6394-4ADE-847A-A25BD33A4E06}"/>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6" name="Footer Placeholder 5">
            <a:extLst>
              <a:ext uri="{FF2B5EF4-FFF2-40B4-BE49-F238E27FC236}">
                <a16:creationId xmlns:a16="http://schemas.microsoft.com/office/drawing/2014/main" xmlns="" id="{959E5D64-7E71-4A27-AB1E-53EF72FE2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F8D8C6-3B06-409C-990B-E9189E1D496A}"/>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720783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BBD696-053D-4835-8F42-48F88DED1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586777-8856-4450-B2AD-576A88239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7E93E6-7034-4DC4-A8CB-7C2DF5F44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35683A-5BAB-492B-BC6B-861FB3A22E1B}"/>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6" name="Footer Placeholder 5">
            <a:extLst>
              <a:ext uri="{FF2B5EF4-FFF2-40B4-BE49-F238E27FC236}">
                <a16:creationId xmlns:a16="http://schemas.microsoft.com/office/drawing/2014/main" xmlns="" id="{09C12F5F-ADFA-4BA8-9D47-5D96915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FC1DE3-BB6B-43A6-A965-EF61C1AC067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49808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B5F82D-A7A1-4F73-960F-7A590CF32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2178D26-AF14-438D-AEF2-186F59AC4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92AC95-0B57-47C0-8458-AD049DC6F17F}"/>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5" name="Footer Placeholder 4">
            <a:extLst>
              <a:ext uri="{FF2B5EF4-FFF2-40B4-BE49-F238E27FC236}">
                <a16:creationId xmlns:a16="http://schemas.microsoft.com/office/drawing/2014/main" xmlns="" id="{4E637B64-4620-4DDC-9734-516CEC1F8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43E1E1-ACA7-4633-8D4E-C1D8A1904B57}"/>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83890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10B8D1F-558D-4FE5-8608-65951CE88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EE4216-0613-441C-8D1E-3327DE0C2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78A538-47DB-4F86-90F8-70DC35C01BFC}"/>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5" name="Footer Placeholder 4">
            <a:extLst>
              <a:ext uri="{FF2B5EF4-FFF2-40B4-BE49-F238E27FC236}">
                <a16:creationId xmlns:a16="http://schemas.microsoft.com/office/drawing/2014/main" xmlns="" id="{1874034D-7B83-4E57-A859-F49803B10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714AB4-DBD3-47F4-8529-C1DB0ADBAEAE}"/>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558530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xmlns=""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2566A6-0B04-43F6-A469-DFAB3F366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DAF9C9D-B42D-4920-A3E6-27E0671AC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129F812-06A0-456C-8E1D-57E48DF9E6C8}"/>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5" name="Footer Placeholder 4">
            <a:extLst>
              <a:ext uri="{FF2B5EF4-FFF2-40B4-BE49-F238E27FC236}">
                <a16:creationId xmlns:a16="http://schemas.microsoft.com/office/drawing/2014/main" xmlns="" id="{573D6FEF-B118-4FF3-AE76-3F616DF56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BF5F91-C875-482C-A4FB-E30728F3ECD9}"/>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6303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9E0A983-443C-4F0C-A1D2-0EB0D0F77A01}"/>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5" name="Footer Placeholder 4">
            <a:extLst>
              <a:ext uri="{FF2B5EF4-FFF2-40B4-BE49-F238E27FC236}">
                <a16:creationId xmlns:a16="http://schemas.microsoft.com/office/drawing/2014/main" xmlns=""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1288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63E672-600B-4943-BBF4-3FA071C56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52D2833-051A-4D63-B9CB-E73DAEA82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A8B5BF8-D11A-4AD8-B9F9-11D7A59A1D25}"/>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5" name="Footer Placeholder 4">
            <a:extLst>
              <a:ext uri="{FF2B5EF4-FFF2-40B4-BE49-F238E27FC236}">
                <a16:creationId xmlns:a16="http://schemas.microsoft.com/office/drawing/2014/main" xmlns="" id="{5A57F501-635E-41B7-B59F-D922A274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9137C5-5845-4E2C-9558-AA264680DDA2}"/>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45668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F34FC-3D59-4FFD-A535-6ABB12923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00C426-262F-4B73-83FB-7ADD5BCB9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A41D3E2-9BE0-43F4-BB72-2C83C3154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698E030-C2AB-4C71-B2B4-4030A7D3472F}"/>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6" name="Footer Placeholder 5">
            <a:extLst>
              <a:ext uri="{FF2B5EF4-FFF2-40B4-BE49-F238E27FC236}">
                <a16:creationId xmlns:a16="http://schemas.microsoft.com/office/drawing/2014/main" xmlns="" id="{0E887C61-96C9-4BA5-904D-CD5693C49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F6D2FBA-072F-445F-B4EB-D046C4A10773}"/>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14549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26C43-2996-4DD1-A53B-3CD348BBF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8EF7DD-DDBA-4C2F-9E40-6FA06C8E0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10EA8E-7A57-46D6-B72C-8D0F22337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9EEF9A-E8A7-47FE-8E05-9AF76623E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11FD13B-54A1-4CC1-9937-23EF9C86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ABA03E6-3AFF-4B77-B19D-57C66C260948}"/>
              </a:ext>
            </a:extLst>
          </p:cNvPr>
          <p:cNvSpPr>
            <a:spLocks noGrp="1"/>
          </p:cNvSpPr>
          <p:nvPr>
            <p:ph type="dt" sz="half" idx="10"/>
          </p:nvPr>
        </p:nvSpPr>
        <p:spPr/>
        <p:txBody>
          <a:bodyPr/>
          <a:lstStyle/>
          <a:p>
            <a:fld id="{0EC311A1-E22C-4F7C-BB26-F3E3AC1F158A}" type="datetimeFigureOut">
              <a:rPr lang="en-US" smtClean="0"/>
              <a:t>5/8/2024</a:t>
            </a:fld>
            <a:endParaRPr lang="en-US"/>
          </a:p>
        </p:txBody>
      </p:sp>
      <p:sp>
        <p:nvSpPr>
          <p:cNvPr id="8" name="Footer Placeholder 7">
            <a:extLst>
              <a:ext uri="{FF2B5EF4-FFF2-40B4-BE49-F238E27FC236}">
                <a16:creationId xmlns:a16="http://schemas.microsoft.com/office/drawing/2014/main" xmlns="" id="{DEE3DBF9-EAD2-44DD-AFB5-9B871D6FD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E3F98E-F2AA-4D90-8913-14C99700B2B8}"/>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855199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xmlns="" id="{590311EE-D749-8A9D-E718-CD93FF4F69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0368" y="316230"/>
            <a:ext cx="1101090" cy="1101090"/>
          </a:xfrm>
          <a:prstGeom prst="rect">
            <a:avLst/>
          </a:prstGeom>
        </p:spPr>
      </p:pic>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E68F0AB-2D64-4C1E-9508-71D9F2C6D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F27B09E-2DD9-4B14-9973-09543ACFD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8E744F-72ED-424E-88E2-DA3CE9951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311A1-E22C-4F7C-BB26-F3E3AC1F158A}" type="datetimeFigureOut">
              <a:rPr lang="en-US" smtClean="0"/>
              <a:t>5/8/2024</a:t>
            </a:fld>
            <a:endParaRPr lang="en-US"/>
          </a:p>
        </p:txBody>
      </p:sp>
      <p:sp>
        <p:nvSpPr>
          <p:cNvPr id="5" name="Footer Placeholder 4">
            <a:extLst>
              <a:ext uri="{FF2B5EF4-FFF2-40B4-BE49-F238E27FC236}">
                <a16:creationId xmlns:a16="http://schemas.microsoft.com/office/drawing/2014/main" xmlns="" id="{5F631EB1-7311-4DC5-9621-7DE4F2B90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F69FB5B-2E6A-4ADD-818B-511F84202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9773F-A840-45A1-99F3-0E712CE91B0E}" type="slidenum">
              <a:rPr lang="en-US" smtClean="0"/>
              <a:t>‹#›</a:t>
            </a:fld>
            <a:endParaRPr lang="en-US"/>
          </a:p>
        </p:txBody>
      </p:sp>
      <p:pic>
        <p:nvPicPr>
          <p:cNvPr id="7" name="Picture 6">
            <a:extLst>
              <a:ext uri="{FF2B5EF4-FFF2-40B4-BE49-F238E27FC236}">
                <a16:creationId xmlns:a16="http://schemas.microsoft.com/office/drawing/2014/main" xmlns="" id="{5A5668C8-E16D-4701-AB67-016296E1626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15221362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4.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0.png"/><Relationship Id="rId5" Type="http://schemas.openxmlformats.org/officeDocument/2006/relationships/image" Target="../media/image46.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46.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46.jpeg"/><Relationship Id="rId5" Type="http://schemas.openxmlformats.org/officeDocument/2006/relationships/image" Target="../media/image44.png"/><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8.jpe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47.jpeg"/><Relationship Id="rId5" Type="http://schemas.openxmlformats.org/officeDocument/2006/relationships/image" Target="../media/image44.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49.jpeg"/><Relationship Id="rId5" Type="http://schemas.openxmlformats.org/officeDocument/2006/relationships/image" Target="../media/image44.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52.gif"/><Relationship Id="rId5" Type="http://schemas.openxmlformats.org/officeDocument/2006/relationships/image" Target="../media/image44.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44.png"/><Relationship Id="rId5" Type="http://schemas.openxmlformats.org/officeDocument/2006/relationships/image" Target="../media/image46.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slide" Target="slide6.xml"/><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slide" Target="slide7.xml"/><Relationship Id="rId20"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image" Target="../media/image12.png"/><Relationship Id="rId24" Type="http://schemas.openxmlformats.org/officeDocument/2006/relationships/image" Target="../media/image22.gif"/><Relationship Id="rId5" Type="http://schemas.openxmlformats.org/officeDocument/2006/relationships/image" Target="../media/image8.jpe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slide" Target="slide4.xml"/><Relationship Id="rId19"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3.xml"/><Relationship Id="rId22"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6.xml"/><Relationship Id="rId1" Type="http://schemas.openxmlformats.org/officeDocument/2006/relationships/tags" Target="../tags/tag13.xml"/><Relationship Id="rId6" Type="http://schemas.openxmlformats.org/officeDocument/2006/relationships/image" Target="../media/image57.png"/><Relationship Id="rId5" Type="http://schemas.openxmlformats.org/officeDocument/2006/relationships/image" Target="../media/image37.png"/><Relationship Id="rId4" Type="http://schemas.openxmlformats.org/officeDocument/2006/relationships/image" Target="../media/image64.sv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16.xml"/><Relationship Id="rId1" Type="http://schemas.openxmlformats.org/officeDocument/2006/relationships/tags" Target="../tags/tag14.xml"/><Relationship Id="rId5" Type="http://schemas.openxmlformats.org/officeDocument/2006/relationships/image" Target="../media/image58.png"/><Relationship Id="rId4" Type="http://schemas.openxmlformats.org/officeDocument/2006/relationships/hyperlink" Target="https://www.youtube.com/watch?v=0aDYj25Gca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16.xml"/><Relationship Id="rId1" Type="http://schemas.openxmlformats.org/officeDocument/2006/relationships/tags" Target="../tags/tag15.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70.sv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5.png"/><Relationship Id="rId7" Type="http://schemas.openxmlformats.org/officeDocument/2006/relationships/image" Target="../media/image77.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75.svg"/><Relationship Id="rId4" Type="http://schemas.openxmlformats.org/officeDocument/2006/relationships/image" Target="../media/image66.png"/><Relationship Id="rId9" Type="http://schemas.openxmlformats.org/officeDocument/2006/relationships/image" Target="../media/image79.sv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9.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4.wav"/><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9.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9.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41.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7"/>
          <p:cNvPicPr>
            <a:picLocks noChangeAspect="1"/>
          </p:cNvPicPr>
          <p:nvPr/>
        </p:nvPicPr>
        <p:blipFill>
          <a:blip r:embed="rId4" cstate="print">
            <a:alphaModFix amt="6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98604" y="2706624"/>
            <a:ext cx="6944053" cy="5303520"/>
          </a:xfrm>
          <a:prstGeom prst="rect">
            <a:avLst/>
          </a:prstGeom>
        </p:spPr>
      </p:pic>
      <p:sp>
        <p:nvSpPr>
          <p:cNvPr id="3" name="TextBox 2">
            <a:extLst>
              <a:ext uri="{FF2B5EF4-FFF2-40B4-BE49-F238E27FC236}">
                <a16:creationId xmlns:a16="http://schemas.microsoft.com/office/drawing/2014/main" xmlns="" id="{072AB77D-4668-3C40-151E-444D914A2CD6}"/>
              </a:ext>
            </a:extLst>
          </p:cNvPr>
          <p:cNvSpPr txBox="1"/>
          <p:nvPr/>
        </p:nvSpPr>
        <p:spPr>
          <a:xfrm>
            <a:off x="1715784" y="1910993"/>
            <a:ext cx="8794679" cy="2308324"/>
          </a:xfrm>
          <a:prstGeom prst="rect">
            <a:avLst/>
          </a:prstGeom>
          <a:noFill/>
        </p:spPr>
        <p:txBody>
          <a:bodyPr wrap="square" rtlCol="0">
            <a:spAutoFit/>
          </a:bodyPr>
          <a:lstStyle/>
          <a:p>
            <a:pPr algn="ctr"/>
            <a:r>
              <a:rPr lang="en-US" sz="3600" dirty="0"/>
              <a:t>Do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trên</a:t>
            </a:r>
            <a:r>
              <a:rPr lang="en-US" sz="3600" dirty="0"/>
              <a:t> </a:t>
            </a:r>
            <a:r>
              <a:rPr lang="en-US" sz="3600" dirty="0" err="1"/>
              <a:t>trang</a:t>
            </a:r>
            <a:r>
              <a:rPr lang="en-US" sz="3600" dirty="0"/>
              <a:t> </a:t>
            </a:r>
            <a:r>
              <a:rPr lang="en-US" sz="3600" dirty="0" err="1"/>
              <a:t>hanhtrangso</a:t>
            </a:r>
            <a:r>
              <a:rPr lang="en-US" sz="3600" dirty="0"/>
              <a:t> </a:t>
            </a:r>
            <a:r>
              <a:rPr lang="en-US" sz="3600" dirty="0" err="1"/>
              <a:t>rất</a:t>
            </a:r>
            <a:r>
              <a:rPr lang="en-US" sz="3600" dirty="0"/>
              <a:t> </a:t>
            </a:r>
            <a:r>
              <a:rPr lang="en-US" sz="3600" dirty="0" err="1"/>
              <a:t>mờ</a:t>
            </a:r>
            <a:r>
              <a:rPr lang="en-US" sz="3600" dirty="0"/>
              <a:t> </a:t>
            </a:r>
            <a:r>
              <a:rPr lang="en-US" sz="3600" dirty="0" err="1"/>
              <a:t>nên</a:t>
            </a:r>
            <a:r>
              <a:rPr lang="en-US" sz="3600" dirty="0"/>
              <a:t> </a:t>
            </a:r>
            <a:r>
              <a:rPr lang="en-US" sz="3600" dirty="0" err="1"/>
              <a:t>em</a:t>
            </a:r>
            <a:r>
              <a:rPr lang="en-US" sz="3600" dirty="0"/>
              <a:t> </a:t>
            </a:r>
            <a:r>
              <a:rPr lang="en-US" sz="3600" dirty="0" err="1"/>
              <a:t>phải</a:t>
            </a:r>
            <a:r>
              <a:rPr lang="en-US" sz="3600" dirty="0"/>
              <a:t> </a:t>
            </a:r>
            <a:r>
              <a:rPr lang="en-US" sz="3600" dirty="0" err="1"/>
              <a:t>tìm</a:t>
            </a:r>
            <a:r>
              <a:rPr lang="en-US" sz="3600" dirty="0"/>
              <a:t>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khác</a:t>
            </a:r>
            <a:r>
              <a:rPr lang="en-US" sz="3600" dirty="0"/>
              <a:t> </a:t>
            </a:r>
            <a:r>
              <a:rPr lang="en-US" sz="3600" dirty="0" err="1"/>
              <a:t>thay</a:t>
            </a:r>
            <a:r>
              <a:rPr lang="en-US" sz="3600" dirty="0"/>
              <a:t> </a:t>
            </a:r>
            <a:r>
              <a:rPr lang="en-US" sz="3600" dirty="0" err="1"/>
              <a:t>thế</a:t>
            </a:r>
            <a:r>
              <a:rPr lang="en-US" sz="3600" dirty="0"/>
              <a:t> </a:t>
            </a:r>
            <a:r>
              <a:rPr lang="en-US" sz="3600" dirty="0" err="1"/>
              <a:t>để</a:t>
            </a:r>
            <a:r>
              <a:rPr lang="en-US" sz="3600" dirty="0"/>
              <a:t> </a:t>
            </a:r>
            <a:r>
              <a:rPr lang="en-US" sz="3600" dirty="0" err="1"/>
              <a:t>khi</a:t>
            </a:r>
            <a:r>
              <a:rPr lang="en-US" sz="3600" dirty="0"/>
              <a:t> </a:t>
            </a:r>
            <a:r>
              <a:rPr lang="en-US" sz="3600" dirty="0" err="1"/>
              <a:t>trình</a:t>
            </a:r>
            <a:r>
              <a:rPr lang="en-US" sz="3600" dirty="0"/>
              <a:t> </a:t>
            </a:r>
            <a:r>
              <a:rPr lang="en-US" sz="3600" dirty="0" err="1"/>
              <a:t>chiếu</a:t>
            </a:r>
            <a:r>
              <a:rPr lang="en-US" sz="3600" dirty="0"/>
              <a:t> </a:t>
            </a:r>
            <a:r>
              <a:rPr lang="en-US" sz="3600" dirty="0" err="1"/>
              <a:t>bài</a:t>
            </a:r>
            <a:r>
              <a:rPr lang="en-US" sz="3600" dirty="0"/>
              <a:t> </a:t>
            </a:r>
            <a:r>
              <a:rPr lang="en-US" sz="3600" dirty="0" err="1"/>
              <a:t>nhìn</a:t>
            </a:r>
            <a:r>
              <a:rPr lang="en-US" sz="3600" dirty="0"/>
              <a:t> </a:t>
            </a:r>
            <a:r>
              <a:rPr lang="en-US" sz="3600" dirty="0" err="1"/>
              <a:t>cho</a:t>
            </a:r>
            <a:r>
              <a:rPr lang="en-US" sz="3600" dirty="0"/>
              <a:t> </a:t>
            </a:r>
            <a:r>
              <a:rPr lang="en-US" sz="3600" dirty="0" err="1"/>
              <a:t>rõ</a:t>
            </a:r>
            <a:r>
              <a:rPr lang="en-US" sz="3600" dirty="0"/>
              <a:t>. </a:t>
            </a:r>
            <a:r>
              <a:rPr lang="en-US" sz="3600" dirty="0" err="1"/>
              <a:t>Vì</a:t>
            </a:r>
            <a:r>
              <a:rPr lang="en-US" sz="3600" dirty="0"/>
              <a:t> </a:t>
            </a:r>
            <a:r>
              <a:rPr lang="en-US" sz="3600" dirty="0" err="1"/>
              <a:t>vậy</a:t>
            </a:r>
            <a:r>
              <a:rPr lang="en-US" sz="3600" dirty="0"/>
              <a:t> </a:t>
            </a:r>
            <a:r>
              <a:rPr lang="en-US" sz="3600" dirty="0" err="1"/>
              <a:t>ảnh</a:t>
            </a:r>
            <a:r>
              <a:rPr lang="en-US" sz="3600" dirty="0"/>
              <a:t> </a:t>
            </a:r>
            <a:r>
              <a:rPr lang="en-US" sz="3600" dirty="0" err="1"/>
              <a:t>sẽ</a:t>
            </a:r>
            <a:r>
              <a:rPr lang="en-US" sz="3600" dirty="0"/>
              <a:t> </a:t>
            </a:r>
            <a:r>
              <a:rPr lang="en-US" sz="3600" dirty="0" err="1"/>
              <a:t>hơi</a:t>
            </a:r>
            <a:r>
              <a:rPr lang="en-US" sz="3600" dirty="0"/>
              <a:t> </a:t>
            </a:r>
            <a:r>
              <a:rPr lang="en-US" sz="3600" dirty="0" err="1"/>
              <a:t>khác</a:t>
            </a:r>
            <a:r>
              <a:rPr lang="en-US" sz="3600" dirty="0"/>
              <a:t> 1 </a:t>
            </a:r>
            <a:r>
              <a:rPr lang="en-US" sz="3600" dirty="0" err="1"/>
              <a:t>xíu</a:t>
            </a:r>
            <a:r>
              <a:rPr lang="en-US" sz="3600" dirty="0"/>
              <a:t> so </a:t>
            </a:r>
            <a:r>
              <a:rPr lang="en-US" sz="3600" dirty="0" err="1"/>
              <a:t>với</a:t>
            </a:r>
            <a:r>
              <a:rPr lang="en-US" sz="3600" dirty="0"/>
              <a:t> </a:t>
            </a:r>
            <a:r>
              <a:rPr lang="en-US" sz="3600" dirty="0" err="1"/>
              <a:t>sgk</a:t>
            </a:r>
            <a:r>
              <a:rPr lang="en-US" sz="3600" dirty="0"/>
              <a:t> ạ</a:t>
            </a:r>
          </a:p>
        </p:txBody>
      </p:sp>
    </p:spTree>
    <p:custDataLst>
      <p:tags r:id="rId1"/>
    </p:custDataLst>
    <p:extLst>
      <p:ext uri="{BB962C8B-B14F-4D97-AF65-F5344CB8AC3E}">
        <p14:creationId xmlns:p14="http://schemas.microsoft.com/office/powerpoint/2010/main" val="40617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xmlns=""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xmlns=""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39">
                <a:extLst>
                  <a:ext uri="{FF2B5EF4-FFF2-40B4-BE49-F238E27FC236}">
                    <a16:creationId xmlns:a16="http://schemas.microsoft.com/office/drawing/2014/main" xmlns=""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84E21C1D-CAC7-0473-C2D7-948BE28F7078}"/>
                </a:ext>
              </a:extLst>
            </p:cNvPr>
            <p:cNvSpPr txBox="1"/>
            <p:nvPr/>
          </p:nvSpPr>
          <p:spPr>
            <a:xfrm>
              <a:off x="1608090" y="85729"/>
              <a:ext cx="9321799" cy="605778"/>
            </a:xfrm>
            <a:prstGeom prst="rect">
              <a:avLst/>
            </a:prstGeom>
            <a:noFill/>
          </p:spPr>
          <p:txBody>
            <a:bodyPr wrap="square" rtlCol="0">
              <a:spAutoFit/>
            </a:bodyPr>
            <a:lstStyle/>
            <a:p>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a)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Địa</a:t>
              </a:r>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hình</a:t>
              </a:r>
              <a:endPar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endParaRPr>
            </a:p>
          </p:txBody>
        </p:sp>
      </p:grpSp>
      <p:pic>
        <p:nvPicPr>
          <p:cNvPr id="11" name="图片 11">
            <a:extLst>
              <a:ext uri="{FF2B5EF4-FFF2-40B4-BE49-F238E27FC236}">
                <a16:creationId xmlns:a16="http://schemas.microsoft.com/office/drawing/2014/main" xmlns=""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xmlns="" id="{85965FD8-9247-8C12-55C8-74D554A78A48}"/>
              </a:ext>
            </a:extLst>
          </p:cNvPr>
          <p:cNvSpPr txBox="1"/>
          <p:nvPr/>
        </p:nvSpPr>
        <p:spPr>
          <a:xfrm>
            <a:off x="6478988" y="2365126"/>
            <a:ext cx="4343276" cy="2062103"/>
          </a:xfrm>
          <a:prstGeom prst="rect">
            <a:avLst/>
          </a:prstGeom>
          <a:noFill/>
        </p:spPr>
        <p:txBody>
          <a:bodyPr wrap="square">
            <a:spAutoFit/>
          </a:bodyPr>
          <a:lstStyle/>
          <a:p>
            <a:pPr algn="ctr"/>
            <a:r>
              <a:rPr lang="vi-VN" sz="3200" b="1" i="1" dirty="0">
                <a:latin typeface="Calibri" panose="020F0502020204030204" pitchFamily="34" charset="0"/>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dãy núi Trường Sơn, dãy núi Bạch Mã, đèo Hải Vân</a:t>
            </a:r>
            <a:endParaRPr lang="en-US" sz="3200" b="1" i="1" dirty="0">
              <a:latin typeface="Calibri" panose="020F0502020204030204" pitchFamily="34" charset="0"/>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xmlns="" id="{F65D9B75-5E96-E5F4-1C25-6C675938DC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xmlns="" id="{49A29946-6620-B7F9-B950-DAF5B27A19CF}"/>
              </a:ext>
            </a:extLst>
          </p:cNvPr>
          <p:cNvPicPr>
            <a:picLocks noChangeAspect="1"/>
          </p:cNvPicPr>
          <p:nvPr/>
        </p:nvPicPr>
        <p:blipFill>
          <a:blip r:embed="rId8"/>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xmlns=""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B65D0242-1476-57F1-3588-60FC12DEE3F1}"/>
              </a:ext>
            </a:extLst>
          </p:cNvPr>
          <p:cNvGrpSpPr/>
          <p:nvPr/>
        </p:nvGrpSpPr>
        <p:grpSpPr>
          <a:xfrm>
            <a:off x="6205591" y="89837"/>
            <a:ext cx="2517174" cy="783468"/>
            <a:chOff x="1317502" y="35831"/>
            <a:chExt cx="9626115" cy="1138751"/>
          </a:xfrm>
        </p:grpSpPr>
        <p:grpSp>
          <p:nvGrpSpPr>
            <p:cNvPr id="5" name="Group 4">
              <a:extLst>
                <a:ext uri="{FF2B5EF4-FFF2-40B4-BE49-F238E27FC236}">
                  <a16:creationId xmlns:a16="http://schemas.microsoft.com/office/drawing/2014/main" xmlns=""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xmlns=""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xmlns=""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84E21C1D-CAC7-0473-C2D7-948BE28F7078}"/>
                </a:ext>
              </a:extLst>
            </p:cNvPr>
            <p:cNvSpPr txBox="1"/>
            <p:nvPr/>
          </p:nvSpPr>
          <p:spPr>
            <a:xfrm>
              <a:off x="1608090" y="85729"/>
              <a:ext cx="9321799" cy="605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a)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xmlns=""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691883" y="585627"/>
            <a:ext cx="5885074" cy="5537587"/>
          </a:xfrm>
          <a:prstGeom prst="rect">
            <a:avLst/>
          </a:prstGeom>
        </p:spPr>
      </p:pic>
      <p:sp>
        <p:nvSpPr>
          <p:cNvPr id="12" name="TextBox 11">
            <a:extLst>
              <a:ext uri="{FF2B5EF4-FFF2-40B4-BE49-F238E27FC236}">
                <a16:creationId xmlns:a16="http://schemas.microsoft.com/office/drawing/2014/main" xmlns="" id="{85965FD8-9247-8C12-55C8-74D554A78A48}"/>
              </a:ext>
            </a:extLst>
          </p:cNvPr>
          <p:cNvSpPr txBox="1"/>
          <p:nvPr/>
        </p:nvSpPr>
        <p:spPr>
          <a:xfrm>
            <a:off x="6222133" y="2324029"/>
            <a:ext cx="4586279" cy="2062103"/>
          </a:xfrm>
          <a:prstGeom prst="rect">
            <a:avLst/>
          </a:prstGeom>
          <a:noFill/>
        </p:spPr>
        <p:txBody>
          <a:bodyPr wrap="square">
            <a:spAutoFit/>
          </a:bodyPr>
          <a:lstStyle/>
          <a:p>
            <a:pPr lvl="0" algn="ct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vườn quốc gia Phong Nha - Kẻ Bàng, quần đảo Hoàng Sa - Trường Sa.</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xmlns="" id="{F65D9B75-5E96-E5F4-1C25-6C675938DC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9" name="Picture 8">
            <a:extLst>
              <a:ext uri="{FF2B5EF4-FFF2-40B4-BE49-F238E27FC236}">
                <a16:creationId xmlns:a16="http://schemas.microsoft.com/office/drawing/2014/main" xmlns="" id="{2CC91639-8316-0FF1-BC2A-262AB66E5327}"/>
              </a:ext>
            </a:extLst>
          </p:cNvPr>
          <p:cNvPicPr>
            <a:picLocks noChangeAspect="1"/>
          </p:cNvPicPr>
          <p:nvPr/>
        </p:nvPicPr>
        <p:blipFill>
          <a:blip r:embed="rId8"/>
          <a:stretch>
            <a:fillRect/>
          </a:stretch>
        </p:blipFill>
        <p:spPr>
          <a:xfrm>
            <a:off x="126125" y="867686"/>
            <a:ext cx="5744395" cy="5440648"/>
          </a:xfrm>
          <a:prstGeom prst="rect">
            <a:avLst/>
          </a:prstGeom>
        </p:spPr>
      </p:pic>
      <p:sp>
        <p:nvSpPr>
          <p:cNvPr id="14" name="Oval 13">
            <a:extLst>
              <a:ext uri="{FF2B5EF4-FFF2-40B4-BE49-F238E27FC236}">
                <a16:creationId xmlns:a16="http://schemas.microsoft.com/office/drawing/2014/main" xmlns=""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xmlns=""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2050" name="Picture 2" descr="Vườn quốc gia Bạch Mã Huế, điểm đến hấp dẫn vùng đất Cố đô">
            <a:extLst>
              <a:ext uri="{FF2B5EF4-FFF2-40B4-BE49-F238E27FC236}">
                <a16:creationId xmlns:a16="http://schemas.microsoft.com/office/drawing/2014/main" xmlns="" id="{A13BCBF9-8DB1-8440-D9A4-868797233C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xmlns="" id="{47FF2FB6-8564-81D3-20BF-FF2B60ECB3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xmlns=""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xmlns=""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xmlns=""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xmlns=""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xmlns=""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BDC7F0F-2B30-4959-8079-02406AB587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xmlns="" id="{3C11F021-8DD9-4CE8-9B3F-CD12F7DE7C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xmlns=""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xmlns=""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xmlns="" id="{04845FAF-6941-48B8-B913-F1E786CE0F8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xmlns=""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xmlns="" id="{22985396-48B6-4CB1-BD86-1AD7F0345F1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xmlns="" id="{DCC1527D-C302-4798-9469-609D63CD1E7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6" action="ppaction://hlinksldjump"/>
            <a:extLst>
              <a:ext uri="{FF2B5EF4-FFF2-40B4-BE49-F238E27FC236}">
                <a16:creationId xmlns:a16="http://schemas.microsoft.com/office/drawing/2014/main" xmlns="" id="{8D2D18D6-8481-4BC7-9CCB-B0F2110C91B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xmlns="" id="{A2057C50-D2DE-41DE-88C7-608496EB1A09}"/>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xmlns="" id="{5A88BA21-CEBF-4F92-B7D9-B453924C7920}"/>
              </a:ext>
            </a:extLst>
          </p:cNvPr>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xmlns="" id="{93F2A607-8104-463B-871E-B41BDB5D33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xmlns="" id="{B6E893B3-FEE9-423E-A0CA-D1A6B95C4C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xmlns=""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xmlns="" id="{9AD91DFC-4C72-46C5-8F1D-78D0F38101D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xmlns="" id="{1D035292-AC6B-4513-BEB7-38F77DEB4EC3}"/>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xmlns=""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xmlns=""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xmlns=""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xmlns=""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xmlns=""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xmlns=""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xmlns=""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xmlns=""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xmlns=""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xmlns=""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xmlns="" id="{672823FD-2AB8-44A1-883B-139CB7B2FD18}"/>
              </a:ext>
            </a:extLst>
          </p:cNvPr>
          <p:cNvPicPr>
            <a:picLocks noChangeAspect="1"/>
          </p:cNvPicPr>
          <p:nvPr/>
        </p:nvPicPr>
        <p:blipFill>
          <a:blip r:embed="rId6"/>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0" name="Picture 5">
            <a:extLst>
              <a:ext uri="{FF2B5EF4-FFF2-40B4-BE49-F238E27FC236}">
                <a16:creationId xmlns:a16="http://schemas.microsoft.com/office/drawing/2014/main" xmlns=""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xmlns=""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xmlns=""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a16="http://schemas.microsoft.com/office/drawing/2014/main" xmlns=""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xmlns=""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xmlns=""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xmlns=""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xmlns=""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xmlns=""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xmlns=""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xmlns=""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xmlns=""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xmlns=""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a16="http://schemas.microsoft.com/office/drawing/2014/main" xmlns=""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xmlns=""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xmlns=""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xmlns=""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xmlns=""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xmlns=""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xmlns=""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xmlns=""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xmlns=""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xmlns=""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xmlns=""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xmlns=""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xmlns=""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7C131E71-9FFF-4AB8-A0A0-DDB227E6387A}"/>
              </a:ext>
            </a:extLst>
          </p:cNvPr>
          <p:cNvSpPr txBox="1"/>
          <p:nvPr/>
        </p:nvSpPr>
        <p:spPr>
          <a:xfrm>
            <a:off x="782750" y="2749842"/>
            <a:ext cx="1319784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phim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Đầm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Cầu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Hai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Tam Giang: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rPr>
              <a:t>Gv</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bấm</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vào</a:t>
            </a:r>
            <a:r>
              <a:rPr lang="en-US" sz="2800" dirty="0">
                <a:solidFill>
                  <a:prstClr val="white"/>
                </a:solidFill>
                <a:latin typeface="Cambria" panose="02040503050406030204" pitchFamily="18" charset="0"/>
                <a:ea typeface="Cambria" panose="02040503050406030204" pitchFamily="18" charset="0"/>
              </a:rPr>
              <a:t> link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mở</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cho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hs</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xem</a:t>
            </a:r>
            <a:r>
              <a:rPr lang="en-US" sz="2800" dirty="0">
                <a:solidFill>
                  <a:prstClr val="white"/>
                </a:solidFill>
                <a:latin typeface="Cambria" panose="02040503050406030204" pitchFamily="18" charset="0"/>
                <a:ea typeface="Cambria" panose="02040503050406030204" pitchFamily="18" charset="0"/>
              </a:rPr>
              <a:t> video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xmlns=""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xmlns=""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descr="A picture containing text, toy, doll&#10;&#10;Description automatically generated">
            <a:extLst>
              <a:ext uri="{FF2B5EF4-FFF2-40B4-BE49-F238E27FC236}">
                <a16:creationId xmlns:a16="http://schemas.microsoft.com/office/drawing/2014/main" xmlns="" id="{71D994C3-1113-449E-B5E7-5DA6322AF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spTree>
    <p:custDataLst>
      <p:tags r:id="rId1"/>
    </p:custDataLst>
    <p:extLst>
      <p:ext uri="{BB962C8B-B14F-4D97-AF65-F5344CB8AC3E}">
        <p14:creationId xmlns:p14="http://schemas.microsoft.com/office/powerpoint/2010/main" val="134010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xmlns=""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xmlns=""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xmlns=""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xmlns=""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xmlns=""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xmlns=""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xmlns=""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xmlns=""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xmlns="" id="{9B80F021-2C04-AB9E-5222-69BAD80D3E0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xmlns=""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xmlns="" id="{59EAAECD-E1C0-128E-6910-7FF50A366B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235552" cy="1938992"/>
          </a:xfrm>
          <a:prstGeom prst="rect">
            <a:avLst/>
          </a:prstGeom>
          <a:noFill/>
        </p:spPr>
        <p:txBody>
          <a:bodyPr wrap="square">
            <a:spAutoFit/>
          </a:bodyPr>
          <a:lstStyle/>
          <a:p>
            <a:pPr lvl="0" algn="ctr">
              <a:defRPr/>
            </a:pPr>
            <a:r>
              <a:rPr lang="en-US" sz="4000" b="1" dirty="0" err="1">
                <a:solidFill>
                  <a:srgbClr val="002060"/>
                </a:solidFill>
                <a:cs typeface="Arial" panose="020B0604020202020204" pitchFamily="34" charset="0"/>
                <a:sym typeface="+mn-ea"/>
              </a:rPr>
              <a:t>Đọc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thông</a:t>
            </a:r>
            <a:r>
              <a:rPr lang="en-US" sz="4000" b="1" dirty="0">
                <a:solidFill>
                  <a:srgbClr val="002060"/>
                </a:solidFill>
                <a:cs typeface="Arial" panose="020B0604020202020204" pitchFamily="34" charset="0"/>
                <a:sym typeface="+mn-ea"/>
              </a:rPr>
              <a:t> tin, </a:t>
            </a:r>
            <a:r>
              <a:rPr lang="en-US" sz="4000" b="1" dirty="0" err="1">
                <a:solidFill>
                  <a:srgbClr val="002060"/>
                </a:solidFill>
                <a:cs typeface="Arial" panose="020B0604020202020204" pitchFamily="34" charset="0"/>
                <a:sym typeface="+mn-ea"/>
              </a:rPr>
              <a:t>em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hãy</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cho</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biết</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những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đặc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điểm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chính</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về</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khí</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hậu</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của</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vùng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Duyên</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hải</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miền</a:t>
            </a:r>
            <a:r>
              <a:rPr lang="en-US" sz="4000" b="1" dirty="0">
                <a:solidFill>
                  <a:srgbClr val="002060"/>
                </a:solidFill>
                <a:cs typeface="Arial" panose="020B0604020202020204" pitchFamily="34" charset="0"/>
                <a:sym typeface="+mn-ea"/>
              </a:rPr>
              <a:t> Trung.</a:t>
            </a:r>
            <a:endParaRPr kumimoji="0" lang="en-US" sz="4000" b="1" i="0"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xmlns="" id="{D2B73B9B-6CE4-5B9B-981C-ACBE4C160F6A}"/>
              </a:ext>
            </a:extLst>
          </p:cNvPr>
          <p:cNvGrpSpPr/>
          <p:nvPr/>
        </p:nvGrpSpPr>
        <p:grpSpPr>
          <a:xfrm>
            <a:off x="4787758" y="102741"/>
            <a:ext cx="2517174" cy="783468"/>
            <a:chOff x="1317502" y="35831"/>
            <a:chExt cx="9626115" cy="1138751"/>
          </a:xfrm>
        </p:grpSpPr>
        <p:grpSp>
          <p:nvGrpSpPr>
            <p:cNvPr id="9" name="Group 8">
              <a:extLst>
                <a:ext uri="{FF2B5EF4-FFF2-40B4-BE49-F238E27FC236}">
                  <a16:creationId xmlns:a16="http://schemas.microsoft.com/office/drawing/2014/main" xmlns=""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xmlns=""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xmlns=""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xmlns="" id="{836846B9-E954-F4A2-5825-1650D6E067D4}"/>
                </a:ext>
              </a:extLst>
            </p:cNvPr>
            <p:cNvSpPr txBox="1"/>
            <p:nvPr/>
          </p:nvSpPr>
          <p:spPr>
            <a:xfrm>
              <a:off x="1608090" y="85729"/>
              <a:ext cx="9321799" cy="939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b)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18B1DE93-2227-200A-7AAD-B9265429410D}"/>
              </a:ext>
            </a:extLst>
          </p:cNvPr>
          <p:cNvSpPr txBox="1"/>
          <p:nvPr/>
        </p:nvSpPr>
        <p:spPr>
          <a:xfrm>
            <a:off x="1874204" y="669496"/>
            <a:ext cx="10115738" cy="224676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Khu vực phía bắc và phía nam dãy núi Bạch Mã có sự khác nhau về nhiệt độ: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bắc có một đến hai tháng nhiệt độ dưới 20 độ C </a:t>
            </a:r>
            <a:r>
              <a:rPr lang="vi-VN" sz="2800" b="1" dirty="0">
                <a:latin typeface="Cambria" panose="02040503050406030204" pitchFamily="18" charset="0"/>
                <a:ea typeface="Cambria" panose="02040503050406030204" pitchFamily="18" charset="0"/>
                <a:cs typeface="Arial" panose="020B0604020202020204" pitchFamily="34" charset="0"/>
              </a:rPr>
              <a:t>do chịu ảnh hưởng của gió mùa Đông Bắc,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Nam có nhiệt độ cao quanh năm </a:t>
            </a:r>
            <a:r>
              <a:rPr lang="vi-VN" sz="2800" b="1" dirty="0">
                <a:latin typeface="Cambria" panose="02040503050406030204" pitchFamily="18" charset="0"/>
                <a:ea typeface="Cambria" panose="02040503050406030204" pitchFamily="18" charset="0"/>
                <a:cs typeface="Arial" panose="020B0604020202020204" pitchFamily="34" charset="0"/>
              </a:rPr>
              <a:t>do ít chịu ảnh hưởng của gió mùa Đông Bắc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pic>
        <p:nvPicPr>
          <p:cNvPr id="14" name="图片 10">
            <a:extLst>
              <a:ext uri="{FF2B5EF4-FFF2-40B4-BE49-F238E27FC236}">
                <a16:creationId xmlns:a16="http://schemas.microsoft.com/office/drawing/2014/main" xmlns=""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xmlns="" id="{27D99002-926A-319A-C053-71C19A101FEC}"/>
              </a:ext>
            </a:extLst>
          </p:cNvPr>
          <p:cNvSpPr txBox="1"/>
          <p:nvPr/>
        </p:nvSpPr>
        <p:spPr>
          <a:xfrm>
            <a:off x="2747507" y="3340776"/>
            <a:ext cx="9170515"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Vùng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mưa lớn và bão vào mùa thu – đông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Mùa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hạ</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vùng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ít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mưa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phía bắc </a:t>
            </a:r>
            <a:r>
              <a:rPr lang="en-US" sz="2800" b="1" dirty="0" err="1">
                <a:latin typeface="Cambria" panose="02040503050406030204" pitchFamily="18" charset="0"/>
                <a:ea typeface="Cambria" panose="02040503050406030204" pitchFamily="18" charset="0"/>
                <a:cs typeface="Arial" panose="020B0604020202020204" pitchFamily="34" charset="0"/>
              </a:rPr>
              <a:t>chịu</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ảnh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hưởng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của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gió</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Tây Nam khô nóng</a:t>
            </a:r>
            <a:r>
              <a:rPr lang="vi-VN" sz="2800" b="1" dirty="0">
                <a:latin typeface="Cambria" panose="02040503050406030204" pitchFamily="18" charset="0"/>
                <a:ea typeface="Cambria" panose="02040503050406030204" pitchFamily="18" charset="0"/>
                <a:cs typeface="Arial" panose="020B0604020202020204" pitchFamily="34" charset="0"/>
              </a:rPr>
              <a:t>, phía nam </a:t>
            </a:r>
            <a:r>
              <a:rPr lang="en-US" sz="2800" b="1" dirty="0" err="1">
                <a:latin typeface="Cambria" panose="02040503050406030204" pitchFamily="18" charset="0"/>
                <a:ea typeface="Cambria" panose="02040503050406030204" pitchFamily="18" charset="0"/>
                <a:cs typeface="Arial" panose="020B0604020202020204" pitchFamily="34" charset="0"/>
              </a:rPr>
              <a:t>thường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vi-VN" sz="2800" b="1" dirty="0">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hiện tượng hạn hán</a:t>
            </a:r>
            <a:r>
              <a:rPr lang="vi-VN" sz="2800" b="1" dirty="0">
                <a:latin typeface="Cambria" panose="02040503050406030204" pitchFamily="18" charset="0"/>
                <a:ea typeface="Cambria" panose="02040503050406030204" pitchFamily="18" charset="0"/>
                <a:cs typeface="Arial" panose="020B0604020202020204" pitchFamily="34" charset="0"/>
              </a:rPr>
              <a:t>.</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xmlns=""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xmlns=""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xmlns=""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xmlns=""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xmlns="" id="{2A7A77AE-72E0-19DD-6ED3-1E6B153374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xmlns="" id="{CEA2872F-3856-C4AE-D70E-D605C219E0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xmlns="" id="{7B3DA464-2871-8ACE-C983-07808655A2E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xmlns=""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xmlns=""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xmlns=""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xmlns=""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xmlns=""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xmlns=""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xmlns=""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xmlns=""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xmlns=""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xmlns=""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xmlns=""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xmlns=""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xmlns=""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xmlns=""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xmlns=""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xmlns=""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xmlns=""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59559" y="1760440"/>
            <a:ext cx="7235552" cy="2554545"/>
          </a:xfrm>
          <a:prstGeom prst="rect">
            <a:avLst/>
          </a:prstGeom>
          <a:noFill/>
        </p:spPr>
        <p:txBody>
          <a:bodyPr wrap="square">
            <a:spAutoFit/>
          </a:bodyPr>
          <a:lstStyle/>
          <a:p>
            <a:pPr lvl="0" algn="just">
              <a:defRPr/>
            </a:pPr>
            <a:r>
              <a:rPr lang="en-US" sz="4000" b="1" dirty="0" err="1">
                <a:solidFill>
                  <a:srgbClr val="002060"/>
                </a:solidFill>
                <a:latin typeface="Calibri"/>
                <a:cs typeface="Arial" panose="020B0604020202020204" pitchFamily="34" charset="0"/>
                <a:sym typeface="+mn-ea"/>
              </a:rPr>
              <a:t>Đọc</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thông</a:t>
            </a:r>
            <a:r>
              <a:rPr lang="en-US" sz="4000" b="1" dirty="0">
                <a:solidFill>
                  <a:srgbClr val="002060"/>
                </a:solidFill>
                <a:latin typeface="Calibri"/>
                <a:cs typeface="Arial" panose="020B0604020202020204" pitchFamily="34" charset="0"/>
                <a:sym typeface="+mn-ea"/>
              </a:rPr>
              <a:t> tin </a:t>
            </a:r>
            <a:r>
              <a:rPr lang="en-US" sz="4000" b="1" dirty="0" err="1">
                <a:solidFill>
                  <a:srgbClr val="002060"/>
                </a:solidFill>
                <a:latin typeface="Calibri"/>
                <a:cs typeface="Arial" panose="020B0604020202020204" pitchFamily="34" charset="0"/>
                <a:sym typeface="+mn-ea"/>
              </a:rPr>
              <a:t>và</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quan</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sát</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hình</a:t>
            </a:r>
            <a:r>
              <a:rPr lang="en-US" sz="4000" b="1" dirty="0">
                <a:solidFill>
                  <a:srgbClr val="002060"/>
                </a:solidFill>
                <a:latin typeface="Calibri"/>
                <a:cs typeface="Arial" panose="020B0604020202020204" pitchFamily="34" charset="0"/>
                <a:sym typeface="+mn-ea"/>
              </a:rPr>
              <a:t> 2: K</a:t>
            </a:r>
            <a:r>
              <a:rPr lang="vi-VN" sz="4000" b="1" dirty="0">
                <a:solidFill>
                  <a:srgbClr val="002060"/>
                </a:solidFill>
                <a:latin typeface="Calibri"/>
                <a:cs typeface="Arial" panose="020B0604020202020204" pitchFamily="34" charset="0"/>
                <a:sym typeface="+mn-ea"/>
              </a:rPr>
              <a:t>ể tên và chỉ trên lược đồ một số sông ở vùng Duyên hải miền Trung</a:t>
            </a:r>
            <a:endParaRPr kumimoji="0" lang="en-US" sz="4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xmlns=""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xmlns=""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xmlns=""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xmlns=""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xmlns=""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9291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xmlns=""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xmlns="" id="{55D14221-6D2D-4A4A-AC06-D5763DBF0C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xmlns=""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xmlns=""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xmlns=""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xmlns=""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xmlns=""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xmlns=""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xmlns=""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xmlns=""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xmlns=""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xmlns=""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xmlns="" id="{483C711B-1757-4347-9C77-4D88A515FE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xmlns="" id="{BE0C779A-245A-43EC-804D-673364298E2A}"/>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xmlns=""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xmlns="" id="{25A6E062-9584-2039-4737-4516D8513D3E}"/>
              </a:ext>
            </a:extLst>
          </p:cNvPr>
          <p:cNvPicPr>
            <a:picLocks noChangeAspect="1"/>
          </p:cNvPicPr>
          <p:nvPr/>
        </p:nvPicPr>
        <p:blipFill>
          <a:blip r:embed="rId4"/>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xmlns=""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xmlns=""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xmlns=""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xmlns=""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xmlns=""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xmlns=""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Vùng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nhiều sông</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phần lớn là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p>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Mùa mưa thường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lũ lụt, lũ quét</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mùa khô có tình trạng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thiếu nước</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14" name="图片 10">
            <a:extLst>
              <a:ext uri="{FF2B5EF4-FFF2-40B4-BE49-F238E27FC236}">
                <a16:creationId xmlns:a16="http://schemas.microsoft.com/office/drawing/2014/main" xmlns=""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Tree>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xmlns=""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xmlns=""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xmlns=""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xmlns="" id="{55D14221-6D2D-4A4A-AC06-D5763DBF0C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xmlns=""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xmlns=""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xmlns=""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xmlns=""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xmlns=""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xmlns=""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xmlns=""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xmlns=""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xmlns=""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xmlns=""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xmlns="" id="{483C711B-1757-4347-9C77-4D88A515FEB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xmlns="" id="{BE0C779A-245A-43EC-804D-673364298E2A}"/>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xmlns=""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xmlns=""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xmlns="" id="{1B669F64-62E4-3BD0-4F23-765936DB3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xmlns=""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xmlns=""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xmlns=""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xmlns=""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xmlns=""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xmlns=""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xmlns=""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xmlns=""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xmlns=""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xmlns=""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xmlns="" id="{3EA1CEFB-FB01-C849-7E1D-BD6D4ABECE3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xmlns="" id="{B64C1CBD-CB84-3643-B3A4-044F1AC0C385}"/>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xmlns=""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xmlns=""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xmlns="" id="{68B1E2A2-75E6-39D1-CC57-91DDB840BF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xmlns=""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xmlns=""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xmlns=""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xmlns=""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xmlns=""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xmlns=""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xmlns=""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xmlns=""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xmlns=""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xmlns=""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xmlns="" id="{D47F10B5-BA47-A7D5-87CA-FE83A1F0DE1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xmlns="" id="{D6E11049-18D4-5CBE-0EE4-5AEF63FDA0EA}"/>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xmlns=""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xmlns="" id="{BCAA627F-286F-6F7D-E495-94B407ECF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0" name="Picture 9">
            <a:extLst>
              <a:ext uri="{FF2B5EF4-FFF2-40B4-BE49-F238E27FC236}">
                <a16:creationId xmlns:a16="http://schemas.microsoft.com/office/drawing/2014/main" xmlns="" id="{D07B15DA-2626-91E4-73FC-8CBF745CC717}"/>
              </a:ext>
            </a:extLst>
          </p:cNvPr>
          <p:cNvPicPr>
            <a:picLocks noChangeAspect="1"/>
          </p:cNvPicPr>
          <p:nvPr/>
        </p:nvPicPr>
        <p:blipFill>
          <a:blip r:embed="rId4"/>
          <a:stretch>
            <a:fillRect/>
          </a:stretch>
        </p:blipFill>
        <p:spPr>
          <a:xfrm>
            <a:off x="1354408" y="224351"/>
            <a:ext cx="9864183" cy="1322947"/>
          </a:xfrm>
          <a:prstGeom prst="rect">
            <a:avLst/>
          </a:prstGeom>
        </p:spPr>
      </p:pic>
      <p:pic>
        <p:nvPicPr>
          <p:cNvPr id="13" name="Picture 12">
            <a:extLst>
              <a:ext uri="{FF2B5EF4-FFF2-40B4-BE49-F238E27FC236}">
                <a16:creationId xmlns:a16="http://schemas.microsoft.com/office/drawing/2014/main" xmlns=""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xmlns="" id="{56D23098-2DA1-95ED-A13C-CF85C3146661}"/>
              </a:ext>
            </a:extLst>
          </p:cNvPr>
          <p:cNvSpPr txBox="1"/>
          <p:nvPr/>
        </p:nvSpPr>
        <p:spPr>
          <a:xfrm>
            <a:off x="3272661" y="4089452"/>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4400" b="1"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xmlns="" id="{F642511C-B5AE-8216-DEBE-8CE0F0E939E3}"/>
              </a:ext>
            </a:extLst>
          </p:cNvPr>
          <p:cNvPicPr>
            <a:picLocks noChangeAspect="1"/>
          </p:cNvPicPr>
          <p:nvPr/>
        </p:nvPicPr>
        <p:blipFill>
          <a:blip r:embed="rId6"/>
          <a:stretch>
            <a:fillRect/>
          </a:stretch>
        </p:blipFill>
        <p:spPr>
          <a:xfrm>
            <a:off x="1188644" y="1027519"/>
            <a:ext cx="17375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xmlns=""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6604002" cy="2123658"/>
          </a:xfrm>
          <a:prstGeom prst="rect">
            <a:avLst/>
          </a:prstGeom>
          <a:noFill/>
        </p:spPr>
        <p:txBody>
          <a:bodyPr wrap="square">
            <a:spAutoFit/>
          </a:bodyPr>
          <a:lstStyle/>
          <a:p>
            <a:pPr lvl="0" algn="ctr"/>
            <a:r>
              <a:rPr lang="en-US" sz="6600" b="1" i="1" dirty="0">
                <a:solidFill>
                  <a:srgbClr val="FF0000"/>
                </a:solidFill>
                <a:latin typeface="Arial" panose="020B0604020202020204" pitchFamily="34" charset="0"/>
                <a:cs typeface="Arial" panose="020B0604020202020204" pitchFamily="34" charset="0"/>
              </a:rPr>
              <a:t>2. </a:t>
            </a:r>
            <a:r>
              <a:rPr lang="en-US" sz="6600" b="1" i="1" dirty="0" err="1">
                <a:solidFill>
                  <a:srgbClr val="FF0000"/>
                </a:solidFill>
                <a:latin typeface="Arial" panose="020B0604020202020204" pitchFamily="34" charset="0"/>
                <a:cs typeface="Arial" panose="020B0604020202020204" pitchFamily="34" charset="0"/>
              </a:rPr>
              <a:t>Đặc</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điểm</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thiên</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nhiên</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cstate="print">
            <a:alphaModFix amt="6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993</Words>
  <Application>Microsoft Office PowerPoint</Application>
  <PresentationFormat>Widescreen</PresentationFormat>
  <Paragraphs>73</Paragraphs>
  <Slides>35</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35</vt:i4>
      </vt:variant>
    </vt:vector>
  </HeadingPairs>
  <TitlesOfParts>
    <vt:vector size="49" baseType="lpstr">
      <vt:lpstr>微软雅黑</vt:lpstr>
      <vt:lpstr>Arial</vt:lpstr>
      <vt:lpstr>Calibri</vt:lpstr>
      <vt:lpstr>Calibri Light</vt:lpstr>
      <vt:lpstr>Cambria</vt:lpstr>
      <vt:lpstr>Times New Roman</vt:lpstr>
      <vt:lpstr>UTM Showcard</vt:lpstr>
      <vt:lpstr>UVN Gia Dinh Hep</vt:lpstr>
      <vt:lpstr>Wingdings</vt:lpstr>
      <vt:lpstr>等线</vt:lpstr>
      <vt:lpstr>1_Office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54</cp:revision>
  <dcterms:created xsi:type="dcterms:W3CDTF">2023-09-28T05:40:43Z</dcterms:created>
  <dcterms:modified xsi:type="dcterms:W3CDTF">2024-05-08T01:10:06Z</dcterms:modified>
</cp:coreProperties>
</file>