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77" r:id="rId3"/>
    <p:sldId id="360" r:id="rId4"/>
    <p:sldId id="361" r:id="rId5"/>
    <p:sldId id="363" r:id="rId6"/>
    <p:sldId id="364" r:id="rId7"/>
    <p:sldId id="267" r:id="rId8"/>
    <p:sldId id="366" r:id="rId9"/>
    <p:sldId id="380" r:id="rId10"/>
    <p:sldId id="368" r:id="rId11"/>
    <p:sldId id="383" r:id="rId12"/>
    <p:sldId id="378" r:id="rId13"/>
    <p:sldId id="369" r:id="rId14"/>
    <p:sldId id="266" r:id="rId15"/>
    <p:sldId id="370" r:id="rId16"/>
    <p:sldId id="375" r:id="rId17"/>
    <p:sldId id="371" r:id="rId18"/>
    <p:sldId id="382" r:id="rId19"/>
    <p:sldId id="27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D84696-D331-2B59-DB55-CF00AF79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CFCB43D-B65D-973C-291B-7453F5E3F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D9DB0E-E275-C06D-1506-930568AC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5BD7DB-AA65-27F9-FDDF-F855B849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498427-666E-0E9D-7907-0154FBA8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97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1C396-9A66-94CE-E9EB-9171E209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906970-8228-FE2D-37F0-154F49EC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F23EC1-2E1E-E580-FA4C-2EE30155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D4FCE3-A8DB-CAFB-F90F-5DE6BA10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ACD513-E2D9-1823-62C5-E720E191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539B7BA-6CB0-54C7-6607-268C1DFEC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144F662-597B-BB4B-31D4-A49CAF576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E34282-ED9A-73C8-C45B-F8A3F3A5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AC3C70-B99D-81EE-0818-1AB2F16B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CFEC2-0AD7-E889-3EF9-7B091094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10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7834AE-2A69-EF24-E609-735CFF4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E0FE7C-6659-ED96-25A9-4F813D1C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BED006-53D5-0B58-13D2-58931D54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A04071-2D74-04B2-3A72-CC82EC6E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A64EA6-AE3D-10BA-920E-A6E700B8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9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FED464-A870-4220-64B3-1F00A00C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07E8CE-4E1B-FC28-DCD8-8B4ED35E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C27E43-9F64-D9BB-9F09-7CEAE04C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E25B4B-3865-F028-070E-6252402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6E5AB7-A4FF-3D67-DA23-1CB43A2C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8AC2D8-2FDB-872A-288A-61B7C0CE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BB643-0457-E318-313C-83FDF4AD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5076E8E-1537-1A2B-E3A0-98D725092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B2CB82-C560-238B-321E-4033651E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159D10-B17A-71DD-F5AF-DA053A3F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6B136B-0EA9-89B7-F331-C2BDF79E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86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BF97B7-3C25-AE6E-65C9-8864E1E3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E23D57-8700-DFDD-38E3-0CE845D5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77E604C-458F-9827-083D-263DF801E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AE2024-0064-AECF-BD0D-656F52A4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FCCCDD9-9F24-9467-B9D3-AA8F4CDFD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83B4D5E-FB79-2265-A53F-AA7B29E6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E6E1E5-D0A7-4985-66CD-41FF0BB5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8A2C174-7900-C377-9C00-AE98B024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96C9B2-6F02-97AC-C251-00B68F4C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9EB5416-D0F0-B985-E007-1D37D652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5F31C59-78D9-D107-A1D3-B8B736E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E7E902-6F2E-30BC-59D5-D46D8B66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3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B8C63A6-61F0-5F38-B54F-144849CA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75A7AC-C18F-4AF9-A315-0E8BE2B3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A2FD2F-680D-DDC0-FEEF-68C77DF1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84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2419A-75F8-F911-1E3E-A6F15A90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FFB0E7-EE9E-0697-7A64-BFCB646E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A44088-500F-59CA-FD64-14A1BBC0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01A555-A6E3-4536-74A1-CD05E25A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8F0B77-7625-0E15-DE4E-FAFD3E44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A8059A-B3E9-8627-2DB9-675E7142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1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B5C35-19A7-E399-802A-F36AC8E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2C510EB-FF83-B3AE-9053-77B9D1896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5EE961-2BE4-46FA-A193-39AA6C72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F898A5-AFAE-35A7-5A36-29B8BC9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606BB3-B05A-B494-873D-5B3B26AA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F42871-FAC8-8293-BEFD-D429D5D7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50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8868A2E-22A4-1DD6-CA27-8DF089B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4ADB49-F644-BE0F-8969-CBF51020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60AC1B-D027-351F-EFD1-84617170F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A060-8FD7-4168-98C1-1B77E0CA5F81}" type="datetimeFigureOut">
              <a:rPr lang="vi-VN" smtClean="0"/>
              <a:t>21/03/2024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F49E5E-861E-94A6-92A0-E65D7DE7C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9A898A-D354-C503-D771-8697914AD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42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5BF603-E51D-7461-F07B-4EED31EB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7" y="-269428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FF79C-B82F-33DA-BAE8-B9A5F3D1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" y="184934"/>
            <a:ext cx="12014273" cy="7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0CC9365-F9C9-2CAE-93FB-85CBD815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7" y="4167148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A7AF637-1661-BD53-3514-2E1E2103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5" y="4425629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4F930-2201-FBD8-E0E9-8CD1F286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45" y="1924605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A83D9-1572-2687-6A61-BBDA8A42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66203" y="-390697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376B03F-F70A-D5DC-5C12-F3CCF03B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38464" y="2409362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>
            <a:extLst>
              <a:ext uri="{FF2B5EF4-FFF2-40B4-BE49-F238E27FC236}">
                <a16:creationId xmlns:a16="http://schemas.microsoft.com/office/drawing/2014/main" id="{DD2F04A0-A1CA-1D1B-00A2-3CB1EC7C19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5180" y="2189529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2" name="圆角矩形 1">
            <a:extLst>
              <a:ext uri="{FF2B5EF4-FFF2-40B4-BE49-F238E27FC236}">
                <a16:creationId xmlns:a16="http://schemas.microsoft.com/office/drawing/2014/main" id="{B8BA1C5F-EFD3-FA70-8A97-D062A5139729}"/>
              </a:ext>
            </a:extLst>
          </p:cNvPr>
          <p:cNvSpPr/>
          <p:nvPr/>
        </p:nvSpPr>
        <p:spPr>
          <a:xfrm>
            <a:off x="1617719" y="2609738"/>
            <a:ext cx="85048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945954">
              <a:defRPr/>
            </a:pP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E2CF50-C197-1F66-F6DB-2BCC2F6DF011}"/>
              </a:ext>
            </a:extLst>
          </p:cNvPr>
          <p:cNvSpPr txBox="1"/>
          <p:nvPr/>
        </p:nvSpPr>
        <p:spPr>
          <a:xfrm>
            <a:off x="2973105" y="188260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ĐOÀN QUÝ PHI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C257018-F8B7-4B00-E166-02CC9C3C44C3}"/>
              </a:ext>
            </a:extLst>
          </p:cNvPr>
          <p:cNvSpPr txBox="1"/>
          <p:nvPr/>
        </p:nvSpPr>
        <p:spPr>
          <a:xfrm>
            <a:off x="4267200" y="405464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4953000" y="114300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1350E7-EFFB-CD6F-19E6-82A98EAAB91A}"/>
              </a:ext>
            </a:extLst>
          </p:cNvPr>
          <p:cNvSpPr txBox="1"/>
          <p:nvPr/>
        </p:nvSpPr>
        <p:spPr>
          <a:xfrm>
            <a:off x="2209800" y="1981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Từ ngữ: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DBD521D-2618-6A94-B34C-4D2CEF0651DA}"/>
              </a:ext>
            </a:extLst>
          </p:cNvPr>
          <p:cNvSpPr txBox="1"/>
          <p:nvPr/>
        </p:nvSpPr>
        <p:spPr>
          <a:xfrm>
            <a:off x="2136808" y="2615626"/>
            <a:ext cx="179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dỗ dành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B836505-928D-25A6-904B-35BB7BB23F8F}"/>
              </a:ext>
            </a:extLst>
          </p:cNvPr>
          <p:cNvSpPr txBox="1"/>
          <p:nvPr/>
        </p:nvSpPr>
        <p:spPr>
          <a:xfrm>
            <a:off x="2135205" y="3095285"/>
            <a:ext cx="355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(nâng) </a:t>
            </a:r>
            <a:r>
              <a:rPr lang="vi-VN" sz="3600" b="1" dirty="0">
                <a:latin typeface="+mj-lt"/>
              </a:rPr>
              <a:t>dịu dàng</a:t>
            </a:r>
          </a:p>
        </p:txBody>
      </p:sp>
    </p:spTree>
    <p:extLst>
      <p:ext uri="{BB962C8B-B14F-4D97-AF65-F5344CB8AC3E}">
        <p14:creationId xmlns:p14="http://schemas.microsoft.com/office/powerpoint/2010/main" val="6259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863865" y="1035522"/>
            <a:ext cx="43268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Làm anh khó đấy</a:t>
            </a:r>
          </a:p>
          <a:p>
            <a:r>
              <a:rPr lang="vi-VN" sz="3600" b="1" dirty="0">
                <a:latin typeface="+mj-lt"/>
              </a:rPr>
              <a:t>Phải đâu chuyện đùa</a:t>
            </a:r>
          </a:p>
          <a:p>
            <a:r>
              <a:rPr lang="vi-VN" sz="3600" b="1" dirty="0">
                <a:latin typeface="+mj-lt"/>
              </a:rPr>
              <a:t>Với em gái bé</a:t>
            </a:r>
          </a:p>
          <a:p>
            <a:r>
              <a:rPr lang="vi-VN" sz="3600" b="1" dirty="0">
                <a:latin typeface="+mj-lt"/>
              </a:rPr>
              <a:t>Phải “người lớn” cơ.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Khi em bé khóc</a:t>
            </a:r>
          </a:p>
          <a:p>
            <a:r>
              <a:rPr lang="vi-VN" sz="3600" b="1" dirty="0">
                <a:latin typeface="+mj-lt"/>
              </a:rPr>
              <a:t>Anh phải dỗ dành</a:t>
            </a:r>
          </a:p>
          <a:p>
            <a:r>
              <a:rPr lang="vi-VN" sz="3600" b="1" dirty="0">
                <a:latin typeface="+mj-lt"/>
              </a:rPr>
              <a:t>Nếu em bé ngã</a:t>
            </a:r>
          </a:p>
          <a:p>
            <a:r>
              <a:rPr lang="vi-VN" sz="3600" b="1" dirty="0">
                <a:latin typeface="+mj-lt"/>
              </a:rPr>
              <a:t>Anh nâng dịu dàng.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343048" y="1035522"/>
            <a:ext cx="5341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Mẹ cho quà bánh</a:t>
            </a:r>
          </a:p>
          <a:p>
            <a:r>
              <a:rPr lang="vi-VN" sz="3600" b="1" dirty="0">
                <a:latin typeface="+mj-lt"/>
              </a:rPr>
              <a:t>Chia em phần hơn</a:t>
            </a:r>
          </a:p>
          <a:p>
            <a:r>
              <a:rPr lang="vi-VN" sz="3600" b="1" dirty="0">
                <a:latin typeface="+mj-lt"/>
              </a:rPr>
              <a:t>Có đồ chơi đẹp</a:t>
            </a:r>
          </a:p>
          <a:p>
            <a:r>
              <a:rPr lang="vi-VN" sz="3600" b="1" dirty="0">
                <a:latin typeface="+mj-lt"/>
              </a:rPr>
              <a:t>Cũng nhường em luôn.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Làm anh thật khó</a:t>
            </a:r>
          </a:p>
          <a:p>
            <a:r>
              <a:rPr lang="vi-VN" sz="3600" b="1" dirty="0">
                <a:latin typeface="+mj-lt"/>
              </a:rPr>
              <a:t>Nhưng mà thật vui</a:t>
            </a:r>
          </a:p>
          <a:p>
            <a:r>
              <a:rPr lang="vi-VN" sz="3600" b="1" dirty="0">
                <a:latin typeface="+mj-lt"/>
              </a:rPr>
              <a:t>Ai yêu em bé</a:t>
            </a:r>
          </a:p>
          <a:p>
            <a:r>
              <a:rPr lang="vi-VN" sz="3600" b="1" dirty="0">
                <a:latin typeface="+mj-lt"/>
              </a:rPr>
              <a:t>Thì làm được thôi.</a:t>
            </a:r>
          </a:p>
          <a:p>
            <a:r>
              <a:rPr lang="vi-VN" sz="3600" b="1" dirty="0">
                <a:latin typeface="+mj-lt"/>
              </a:rPr>
              <a:t>  </a:t>
            </a:r>
            <a:r>
              <a:rPr lang="vi-VN" sz="3200" b="1" i="1" dirty="0">
                <a:solidFill>
                  <a:srgbClr val="C00000"/>
                </a:solidFill>
                <a:latin typeface="+mj-lt"/>
              </a:rPr>
              <a:t>( Phan Thị Thanh Nhàn)</a:t>
            </a:r>
            <a:endParaRPr lang="en-US" sz="3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580022" y="291965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  <a:endParaRPr lang="en-US" sz="4000" b="1" dirty="0">
              <a:latin typeface="+mj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F5AF68F-162D-0F48-6D58-381B035D9F2A}"/>
              </a:ext>
            </a:extLst>
          </p:cNvPr>
          <p:cNvSpPr/>
          <p:nvPr/>
        </p:nvSpPr>
        <p:spPr>
          <a:xfrm>
            <a:off x="22458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 khổ thơ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F6F6B95-AF51-2B1D-553C-14E48C117864}"/>
              </a:ext>
            </a:extLst>
          </p:cNvPr>
          <p:cNvSpPr txBox="1"/>
          <p:nvPr/>
        </p:nvSpPr>
        <p:spPr>
          <a:xfrm>
            <a:off x="221377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(1)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C85872-E20C-BA7B-BA88-4E2ADE2F30C0}"/>
              </a:ext>
            </a:extLst>
          </p:cNvPr>
          <p:cNvSpPr txBox="1"/>
          <p:nvPr/>
        </p:nvSpPr>
        <p:spPr>
          <a:xfrm>
            <a:off x="319238" y="34265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(2)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0C895FB-2AA1-6059-DF37-B3876FFC6058}"/>
              </a:ext>
            </a:extLst>
          </p:cNvPr>
          <p:cNvSpPr txBox="1"/>
          <p:nvPr/>
        </p:nvSpPr>
        <p:spPr>
          <a:xfrm>
            <a:off x="5662863" y="90477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(3)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AD102B-9F19-6E41-6B00-47725EF0539E}"/>
              </a:ext>
            </a:extLst>
          </p:cNvPr>
          <p:cNvSpPr txBox="1"/>
          <p:nvPr/>
        </p:nvSpPr>
        <p:spPr>
          <a:xfrm>
            <a:off x="5711791" y="358056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82943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309A7F-F03B-99BA-431A-8AD687BF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7FF14B-F460-51A6-814D-529E71B6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27">
            <a:extLst>
              <a:ext uri="{FF2B5EF4-FFF2-40B4-BE49-F238E27FC236}">
                <a16:creationId xmlns:a16="http://schemas.microsoft.com/office/drawing/2014/main" id="{C8350009-2C8A-4F59-7D98-73B9B50B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7"/>
            <a:ext cx="12192000" cy="753176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C3515A-7F2E-9E47-A712-55CD34F69104}"/>
              </a:ext>
            </a:extLst>
          </p:cNvPr>
          <p:cNvSpPr txBox="1"/>
          <p:nvPr/>
        </p:nvSpPr>
        <p:spPr>
          <a:xfrm>
            <a:off x="4658629" y="2319692"/>
            <a:ext cx="223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24670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 ngày 8 tháng 2 năm 2023</a:t>
            </a:r>
          </a:p>
          <a:p>
            <a:pPr algn="ctr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1350E7-EFFB-CD6F-19E6-82A98EAAB91A}"/>
              </a:ext>
            </a:extLst>
          </p:cNvPr>
          <p:cNvSpPr txBox="1"/>
          <p:nvPr/>
        </p:nvSpPr>
        <p:spPr>
          <a:xfrm>
            <a:off x="2209799" y="1981201"/>
            <a:ext cx="575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Luyện đọc nối tiếp nhóm đôi</a:t>
            </a:r>
            <a:endParaRPr lang="vi-VN" sz="3600" b="1" dirty="0"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CC0A180-EC04-96CC-43C0-BD423E9BD5E3}"/>
              </a:ext>
            </a:extLst>
          </p:cNvPr>
          <p:cNvSpPr txBox="1"/>
          <p:nvPr/>
        </p:nvSpPr>
        <p:spPr>
          <a:xfrm>
            <a:off x="2209799" y="2726935"/>
            <a:ext cx="242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Đọc cả bài</a:t>
            </a:r>
            <a:endParaRPr lang="vi-VN" sz="3600" b="1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BEF76A-6CB6-E838-3A6F-5E1860F625AF}"/>
              </a:ext>
            </a:extLst>
          </p:cNvPr>
          <p:cNvSpPr txBox="1"/>
          <p:nvPr/>
        </p:nvSpPr>
        <p:spPr>
          <a:xfrm>
            <a:off x="2238909" y="3393040"/>
            <a:ext cx="362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Đọc đồng thanh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2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9363" y="-1"/>
            <a:ext cx="10728961" cy="10712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000" b="1" dirty="0">
                <a:solidFill>
                  <a:schemeClr val="tx1"/>
                </a:solidFill>
                <a:latin typeface="+mj-lt"/>
              </a:rPr>
              <a:t>Tìm tiếng cùng vần với mỗi tiếng </a:t>
            </a:r>
            <a:r>
              <a:rPr lang="vi-VN" sz="4000" b="1" i="1" u="sng" dirty="0">
                <a:solidFill>
                  <a:schemeClr val="tx1"/>
                </a:solidFill>
                <a:latin typeface="+mj-lt"/>
              </a:rPr>
              <a:t>bánh, đẹp, vui.</a:t>
            </a:r>
            <a:endParaRPr lang="en-US" sz="40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8592" y="221386"/>
            <a:ext cx="740257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1360720"/>
            <a:ext cx="170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4000" b="1" dirty="0">
                <a:latin typeface="+mj-lt"/>
              </a:rPr>
              <a:t> vui:</a:t>
            </a:r>
            <a:endParaRPr lang="en-US" sz="4000" b="1" dirty="0">
              <a:latin typeface="+mj-lt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08AA7BEE-EC7E-388E-BDCD-5F65A16701E9}"/>
              </a:ext>
            </a:extLst>
          </p:cNvPr>
          <p:cNvCxnSpPr>
            <a:cxnSpLocks/>
          </p:cNvCxnSpPr>
          <p:nvPr/>
        </p:nvCxnSpPr>
        <p:spPr>
          <a:xfrm>
            <a:off x="2897204" y="1918637"/>
            <a:ext cx="3290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4B26CA9-4848-6178-F7A6-A01F0143B8D2}"/>
              </a:ext>
            </a:extLst>
          </p:cNvPr>
          <p:cNvCxnSpPr>
            <a:cxnSpLocks/>
          </p:cNvCxnSpPr>
          <p:nvPr/>
        </p:nvCxnSpPr>
        <p:spPr>
          <a:xfrm>
            <a:off x="3477125" y="1794310"/>
            <a:ext cx="65800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CF6179-3F5F-CBA5-8880-9E9591761365}"/>
              </a:ext>
            </a:extLst>
          </p:cNvPr>
          <p:cNvSpPr txBox="1"/>
          <p:nvPr/>
        </p:nvSpPr>
        <p:spPr>
          <a:xfrm>
            <a:off x="4267199" y="1343187"/>
            <a:ext cx="98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núi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B47DAAF3-6926-F1A5-CD25-31E2F49C0D49}"/>
              </a:ext>
            </a:extLst>
          </p:cNvPr>
          <p:cNvCxnSpPr>
            <a:cxnSpLocks/>
          </p:cNvCxnSpPr>
          <p:nvPr/>
        </p:nvCxnSpPr>
        <p:spPr>
          <a:xfrm>
            <a:off x="4706748" y="1906991"/>
            <a:ext cx="3324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6050" y="-1"/>
            <a:ext cx="10765854" cy="8277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000" b="1" dirty="0">
                <a:solidFill>
                  <a:schemeClr val="tx1"/>
                </a:solidFill>
                <a:latin typeface="+mj-lt"/>
              </a:rPr>
              <a:t>Tìm tiếng cùng vần với mỗi tiếng </a:t>
            </a:r>
            <a:r>
              <a:rPr lang="vi-VN" sz="4000" b="1" i="1" u="sng" dirty="0">
                <a:solidFill>
                  <a:schemeClr val="tx1"/>
                </a:solidFill>
                <a:latin typeface="+mj-lt"/>
              </a:rPr>
              <a:t>bánh, đẹp, vui.</a:t>
            </a:r>
            <a:endParaRPr lang="en-US" sz="40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0096" y="28875"/>
            <a:ext cx="729595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922" y="1266484"/>
            <a:ext cx="211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4000" b="1" dirty="0">
                <a:latin typeface="+mj-lt"/>
              </a:rPr>
              <a:t> bánh: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047" y="2472853"/>
            <a:ext cx="205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4000" b="1" dirty="0">
                <a:latin typeface="+mj-lt"/>
              </a:rPr>
              <a:t> đẹp:</a:t>
            </a:r>
            <a:endParaRPr lang="en-US" sz="4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922" y="3659167"/>
            <a:ext cx="178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4000" b="1" dirty="0">
                <a:latin typeface="+mj-lt"/>
              </a:rPr>
              <a:t> vui:</a:t>
            </a:r>
            <a:endParaRPr lang="en-US" sz="4000" b="1" dirty="0"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46E6569-557D-CAE6-EDC9-D53B36D51867}"/>
              </a:ext>
            </a:extLst>
          </p:cNvPr>
          <p:cNvSpPr txBox="1"/>
          <p:nvPr/>
        </p:nvSpPr>
        <p:spPr>
          <a:xfrm>
            <a:off x="3686477" y="3628730"/>
            <a:ext cx="547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mùi, túi, cúi, lui, củi…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3AB8A0-F3EE-CAEC-D079-6E20F0F1599C}"/>
              </a:ext>
            </a:extLst>
          </p:cNvPr>
          <p:cNvSpPr txBox="1"/>
          <p:nvPr/>
        </p:nvSpPr>
        <p:spPr>
          <a:xfrm>
            <a:off x="3657599" y="1251285"/>
            <a:ext cx="612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dành, cành, mạnh, lạnh, ...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4927AE-C738-D279-4BBB-DA315D21C601}"/>
              </a:ext>
            </a:extLst>
          </p:cNvPr>
          <p:cNvSpPr txBox="1"/>
          <p:nvPr/>
        </p:nvSpPr>
        <p:spPr>
          <a:xfrm>
            <a:off x="3657599" y="2482474"/>
            <a:ext cx="6352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+mj-lt"/>
              </a:rPr>
              <a:t>chép, dép, ghép, kẹp, hẹp,…</a:t>
            </a:r>
          </a:p>
        </p:txBody>
      </p:sp>
    </p:spTree>
    <p:extLst>
      <p:ext uri="{BB962C8B-B14F-4D97-AF65-F5344CB8AC3E}">
        <p14:creationId xmlns:p14="http://schemas.microsoft.com/office/powerpoint/2010/main" val="513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89638" y="382603"/>
            <a:ext cx="1294598" cy="8518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000" b="1" dirty="0">
                <a:solidFill>
                  <a:schemeClr val="tx1"/>
                </a:solidFill>
                <a:latin typeface="+mj-lt"/>
              </a:rPr>
              <a:t>Viết</a:t>
            </a:r>
            <a:endParaRPr lang="en-US" sz="40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68026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984" y="2839453"/>
            <a:ext cx="286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vui: mùi, túi</a:t>
            </a:r>
            <a:endParaRPr lang="en-US" sz="4000" b="1" dirty="0"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344E0B6-65B4-2324-6146-262195B08F28}"/>
              </a:ext>
            </a:extLst>
          </p:cNvPr>
          <p:cNvSpPr txBox="1"/>
          <p:nvPr/>
        </p:nvSpPr>
        <p:spPr>
          <a:xfrm>
            <a:off x="3879784" y="1467853"/>
            <a:ext cx="427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bánh: dành, cành</a:t>
            </a:r>
            <a:endParaRPr lang="vi-VN" sz="4000" b="1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AE8219-5467-F635-4A49-D78F5C2C90D3}"/>
              </a:ext>
            </a:extLst>
          </p:cNvPr>
          <p:cNvSpPr txBox="1"/>
          <p:nvPr/>
        </p:nvSpPr>
        <p:spPr>
          <a:xfrm>
            <a:off x="3860537" y="218012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đẹp: dép, chép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198461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014762" y="1143001"/>
            <a:ext cx="222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593BF97-52B0-68DF-EE90-892900C0FA1E}"/>
              </a:ext>
            </a:extLst>
          </p:cNvPr>
          <p:cNvSpPr txBox="1"/>
          <p:nvPr/>
        </p:nvSpPr>
        <p:spPr>
          <a:xfrm>
            <a:off x="856637" y="1766241"/>
            <a:ext cx="231969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Vận dụng</a:t>
            </a:r>
            <a:endParaRPr lang="vi-VN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Chàng Trai Và Cô Gái Chia Sẻ Kẹo Hình minh họa Sẵn có - Tải xuống Hình ảnh  Ngay bây giờ - Biếm họa, Chị/em gái - Anh/chị/em, Dễ thương - iStock">
            <a:extLst>
              <a:ext uri="{FF2B5EF4-FFF2-40B4-BE49-F238E27FC236}">
                <a16:creationId xmlns:a16="http://schemas.microsoft.com/office/drawing/2014/main" id="{3E57A5CF-F43A-4EEA-5937-710F6653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7" y="1766241"/>
            <a:ext cx="6561232" cy="50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6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046044" y="11430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169E51-28BB-9EDA-DEA8-03C3A8EDC9CD}"/>
              </a:ext>
            </a:extLst>
          </p:cNvPr>
          <p:cNvSpPr txBox="1"/>
          <p:nvPr/>
        </p:nvSpPr>
        <p:spPr>
          <a:xfrm>
            <a:off x="730716" y="189377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Từ khó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4151E10-CA69-0B67-E1F9-761E9D39D4C7}"/>
              </a:ext>
            </a:extLst>
          </p:cNvPr>
          <p:cNvSpPr txBox="1"/>
          <p:nvPr/>
        </p:nvSpPr>
        <p:spPr>
          <a:xfrm>
            <a:off x="613436" y="2934901"/>
            <a:ext cx="192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chuyện</a:t>
            </a:r>
          </a:p>
          <a:p>
            <a:r>
              <a:rPr lang="vi-VN" sz="3600" b="1" dirty="0">
                <a:latin typeface="+mj-lt"/>
              </a:rPr>
              <a:t>dỗ dành</a:t>
            </a:r>
          </a:p>
          <a:p>
            <a:r>
              <a:rPr lang="vi-VN" sz="3600" b="1" dirty="0">
                <a:latin typeface="+mj-lt"/>
              </a:rPr>
              <a:t>dịu dàng</a:t>
            </a:r>
          </a:p>
          <a:p>
            <a:r>
              <a:rPr lang="vi-VN" sz="3600" b="1" dirty="0">
                <a:latin typeface="+mj-lt"/>
              </a:rPr>
              <a:t> luôn</a:t>
            </a: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222704E-08C1-CCE1-DC8E-1939E995D4D6}"/>
              </a:ext>
            </a:extLst>
          </p:cNvPr>
          <p:cNvCxnSpPr>
            <a:cxnSpLocks/>
          </p:cNvCxnSpPr>
          <p:nvPr/>
        </p:nvCxnSpPr>
        <p:spPr>
          <a:xfrm>
            <a:off x="3407342" y="2271562"/>
            <a:ext cx="0" cy="3311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030BDFA-BDEC-1CE1-3C77-965836D6F210}"/>
              </a:ext>
            </a:extLst>
          </p:cNvPr>
          <p:cNvSpPr txBox="1"/>
          <p:nvPr/>
        </p:nvSpPr>
        <p:spPr>
          <a:xfrm>
            <a:off x="3876581" y="1901793"/>
            <a:ext cx="179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Từ ngữ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448233B-C614-1BC0-5A19-84EEF1E98B2B}"/>
              </a:ext>
            </a:extLst>
          </p:cNvPr>
          <p:cNvSpPr txBox="1"/>
          <p:nvPr/>
        </p:nvSpPr>
        <p:spPr>
          <a:xfrm>
            <a:off x="3807427" y="3145051"/>
            <a:ext cx="1926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dỗ dành</a:t>
            </a:r>
          </a:p>
          <a:p>
            <a:r>
              <a:rPr lang="vi-VN" sz="3600" b="1" dirty="0">
                <a:latin typeface="+mj-lt"/>
              </a:rPr>
              <a:t>dịu dàng</a:t>
            </a:r>
          </a:p>
          <a:p>
            <a:r>
              <a:rPr lang="vi-VN" sz="3600" b="1" dirty="0">
                <a:latin typeface="+mj-lt"/>
              </a:rPr>
              <a:t> 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888AA4A2-2528-B15A-9737-AC8724895C75}"/>
              </a:ext>
            </a:extLst>
          </p:cNvPr>
          <p:cNvCxnSpPr>
            <a:cxnSpLocks/>
          </p:cNvCxnSpPr>
          <p:nvPr/>
        </p:nvCxnSpPr>
        <p:spPr>
          <a:xfrm>
            <a:off x="6582078" y="2289210"/>
            <a:ext cx="0" cy="33110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6A4B783-B841-3E9E-E12E-F610A78CB484}"/>
              </a:ext>
            </a:extLst>
          </p:cNvPr>
          <p:cNvSpPr txBox="1"/>
          <p:nvPr/>
        </p:nvSpPr>
        <p:spPr>
          <a:xfrm>
            <a:off x="6824312" y="1896175"/>
            <a:ext cx="491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+mj-lt"/>
              </a:rPr>
              <a:t>Tìm tiếng cùng vần với mỗi tiếng </a:t>
            </a:r>
            <a:r>
              <a:rPr lang="vi-VN" sz="3600" i="1" u="sng" dirty="0">
                <a:solidFill>
                  <a:schemeClr val="tx1"/>
                </a:solidFill>
                <a:latin typeface="+mj-lt"/>
              </a:rPr>
              <a:t>bánh, đẹp, vui.</a:t>
            </a:r>
            <a:endParaRPr lang="en-US" sz="3600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F435B6-0AED-0BA8-6EA4-DBEF0BC01517}"/>
              </a:ext>
            </a:extLst>
          </p:cNvPr>
          <p:cNvSpPr txBox="1"/>
          <p:nvPr/>
        </p:nvSpPr>
        <p:spPr>
          <a:xfrm>
            <a:off x="6979125" y="3133026"/>
            <a:ext cx="427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bánh: dành, cành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8ED90C-2ED1-B7A2-19C3-56E6FCCFD3DB}"/>
              </a:ext>
            </a:extLst>
          </p:cNvPr>
          <p:cNvSpPr txBox="1"/>
          <p:nvPr/>
        </p:nvSpPr>
        <p:spPr>
          <a:xfrm>
            <a:off x="6921374" y="367203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đẹp: dép, chép</a:t>
            </a:r>
            <a:endParaRPr lang="vi-VN" sz="3600" b="1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FFB34E1-13CA-DAA3-EE14-5DEE80D35D35}"/>
              </a:ext>
            </a:extLst>
          </p:cNvPr>
          <p:cNvSpPr txBox="1"/>
          <p:nvPr/>
        </p:nvSpPr>
        <p:spPr>
          <a:xfrm>
            <a:off x="6968697" y="4196615"/>
            <a:ext cx="286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vui: mùi, túi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72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05" y="2004730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C9DFBCF1-F37D-FAC1-3033-E1A2BF9477FF}"/>
              </a:ext>
            </a:extLst>
          </p:cNvPr>
          <p:cNvSpPr/>
          <p:nvPr/>
        </p:nvSpPr>
        <p:spPr>
          <a:xfrm>
            <a:off x="3080084" y="2059807"/>
            <a:ext cx="6025415" cy="541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Trò chơi “Chọn đáp án đúng”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8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DAECB50D-A175-8C97-6C60-9A31F4C0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2628900"/>
            <a:ext cx="1177811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272F663-C45A-A699-99C8-76676D898240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922BEEB-D048-F447-EF46-D4A50EC93786}"/>
              </a:ext>
            </a:extLst>
          </p:cNvPr>
          <p:cNvSpPr/>
          <p:nvPr/>
        </p:nvSpPr>
        <p:spPr>
          <a:xfrm>
            <a:off x="4350618" y="1278555"/>
            <a:ext cx="3311091" cy="541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KHỞI ĐỘNG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01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2424B05C-CEC6-DDEC-1031-F1A07FF3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29051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E4FEFAE6-43A1-02CF-81FA-72CAF916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6" y="113899"/>
            <a:ext cx="885825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 descr="33">
            <a:extLst>
              <a:ext uri="{FF2B5EF4-FFF2-40B4-BE49-F238E27FC236}">
                <a16:creationId xmlns:a16="http://schemas.microsoft.com/office/drawing/2014/main" id="{96A47480-FB58-3522-E2B4-9415CE2F0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4300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1A2FF6FD-903E-63A1-919B-056099029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609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B97BFEA2-1208-7714-490F-064039C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524001"/>
            <a:ext cx="1714500" cy="3750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C47ABD97-521A-4131-3807-5CD9CB61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503" y="1396426"/>
            <a:ext cx="1983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7419" name="Picture 15" descr="people008">
            <a:extLst>
              <a:ext uri="{FF2B5EF4-FFF2-40B4-BE49-F238E27FC236}">
                <a16:creationId xmlns:a16="http://schemas.microsoft.com/office/drawing/2014/main" id="{13C02DDC-2CFD-A12D-E576-CE576C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70" y="5000625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B841136F-E47A-8237-3E4B-0759EE8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57400"/>
            <a:ext cx="86582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…..on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677CA7C-2B47-78B9-AD94-C62E0884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16025"/>
            <a:ext cx="918841" cy="40011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DEE52F23-49ED-C937-25B7-0EAC58B7083C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3" name="AutoShape 20">
              <a:extLst>
                <a:ext uri="{FF2B5EF4-FFF2-40B4-BE49-F238E27FC236}">
                  <a16:creationId xmlns:a16="http://schemas.microsoft.com/office/drawing/2014/main" id="{9F927BE5-CF98-143F-713C-1D3A59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4" name="Text Box 21">
              <a:extLst>
                <a:ext uri="{FF2B5EF4-FFF2-40B4-BE49-F238E27FC236}">
                  <a16:creationId xmlns:a16="http://schemas.microsoft.com/office/drawing/2014/main" id="{37AAEAB1-E0EF-273F-16E0-7D7EFFB85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777E4A01-3EB5-BFA1-C4C3-0CC1BB84BB6A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1" name="AutoShape 23">
              <a:extLst>
                <a:ext uri="{FF2B5EF4-FFF2-40B4-BE49-F238E27FC236}">
                  <a16:creationId xmlns:a16="http://schemas.microsoft.com/office/drawing/2014/main" id="{098A767D-0FDF-77B4-01F8-FEE26921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2" name="Text Box 24">
              <a:extLst>
                <a:ext uri="{FF2B5EF4-FFF2-40B4-BE49-F238E27FC236}">
                  <a16:creationId xmlns:a16="http://schemas.microsoft.com/office/drawing/2014/main" id="{8489FC48-2E6E-E09E-6C29-9EB149BDB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F8A293EF-D913-C035-1056-C62772DECFBD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9" name="AutoShape 26">
              <a:extLst>
                <a:ext uri="{FF2B5EF4-FFF2-40B4-BE49-F238E27FC236}">
                  <a16:creationId xmlns:a16="http://schemas.microsoft.com/office/drawing/2014/main" id="{D236C889-7AFB-93B4-6DD5-05365765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0" name="Text Box 27">
              <a:extLst>
                <a:ext uri="{FF2B5EF4-FFF2-40B4-BE49-F238E27FC236}">
                  <a16:creationId xmlns:a16="http://schemas.microsoft.com/office/drawing/2014/main" id="{2F20674B-794F-B285-3B60-E58FD957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74568646-4586-B334-B6FB-1A71AC0FCC1F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7" name="AutoShape 29">
              <a:extLst>
                <a:ext uri="{FF2B5EF4-FFF2-40B4-BE49-F238E27FC236}">
                  <a16:creationId xmlns:a16="http://schemas.microsoft.com/office/drawing/2014/main" id="{7BA91D8A-BA0A-9F2A-9718-2BBC14E3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30">
              <a:extLst>
                <a:ext uri="{FF2B5EF4-FFF2-40B4-BE49-F238E27FC236}">
                  <a16:creationId xmlns:a16="http://schemas.microsoft.com/office/drawing/2014/main" id="{294D8693-2CC2-642F-8858-B5132402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E721558C-9B7F-C3E9-7193-42EB08138FE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5" name="AutoShape 32">
              <a:extLst>
                <a:ext uri="{FF2B5EF4-FFF2-40B4-BE49-F238E27FC236}">
                  <a16:creationId xmlns:a16="http://schemas.microsoft.com/office/drawing/2014/main" id="{D7F8E321-723E-E965-472A-66AEBC6E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6" name="Text Box 33">
              <a:extLst>
                <a:ext uri="{FF2B5EF4-FFF2-40B4-BE49-F238E27FC236}">
                  <a16:creationId xmlns:a16="http://schemas.microsoft.com/office/drawing/2014/main" id="{6213A6DB-D4E5-7568-7CC1-4CACE9E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F8F3E629-23E2-1210-D7D7-C3CD216C7813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4666461"/>
            <a:ext cx="1028700" cy="971550"/>
            <a:chOff x="4574" y="3342"/>
            <a:chExt cx="960" cy="912"/>
          </a:xfrm>
        </p:grpSpPr>
        <p:sp>
          <p:nvSpPr>
            <p:cNvPr id="17435" name="AutoShape 47">
              <a:extLst>
                <a:ext uri="{FF2B5EF4-FFF2-40B4-BE49-F238E27FC236}">
                  <a16:creationId xmlns:a16="http://schemas.microsoft.com/office/drawing/2014/main" id="{C9EBCF0E-E842-3903-6BCB-FA3DF6CD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48">
              <a:extLst>
                <a:ext uri="{FF2B5EF4-FFF2-40B4-BE49-F238E27FC236}">
                  <a16:creationId xmlns:a16="http://schemas.microsoft.com/office/drawing/2014/main" id="{701837EB-9B55-672F-3FB7-62789777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3591"/>
              <a:ext cx="959" cy="37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86708C4A-AD05-2C59-A41D-46588E9F29E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42875" y="5919044"/>
            <a:ext cx="7941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F966324-7C64-4798-A5F7-7956A655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79996"/>
            <a:ext cx="4033838" cy="40243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21FACC8D-C550-0762-5217-F1852EDC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69173"/>
            <a:ext cx="485775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FELIZ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  <p:bldP spid="4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2424B05C-CEC6-DDEC-1031-F1A07FF3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29051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E4FEFAE6-43A1-02CF-81FA-72CAF916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93" y="168128"/>
            <a:ext cx="11540691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 descr="33">
            <a:extLst>
              <a:ext uri="{FF2B5EF4-FFF2-40B4-BE49-F238E27FC236}">
                <a16:creationId xmlns:a16="http://schemas.microsoft.com/office/drawing/2014/main" id="{96A47480-FB58-3522-E2B4-9415CE2F0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4300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1A2FF6FD-903E-63A1-919B-056099029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B97BFEA2-1208-7714-490F-064039C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524001"/>
            <a:ext cx="1714500" cy="3750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C47ABD97-521A-4131-3807-5CD9CB61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762" y="1396426"/>
            <a:ext cx="2252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419" name="Picture 15" descr="people008">
            <a:extLst>
              <a:ext uri="{FF2B5EF4-FFF2-40B4-BE49-F238E27FC236}">
                <a16:creationId xmlns:a16="http://schemas.microsoft.com/office/drawing/2014/main" id="{13C02DDC-2CFD-A12D-E576-CE576C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70" y="5000625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B841136F-E47A-8237-3E4B-0759EE8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57400"/>
            <a:ext cx="86582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 con.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677CA7C-2B47-78B9-AD94-C62E0884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16025"/>
            <a:ext cx="918841" cy="40011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DEE52F23-49ED-C937-25B7-0EAC58B7083C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3" name="AutoShape 20">
              <a:extLst>
                <a:ext uri="{FF2B5EF4-FFF2-40B4-BE49-F238E27FC236}">
                  <a16:creationId xmlns:a16="http://schemas.microsoft.com/office/drawing/2014/main" id="{9F927BE5-CF98-143F-713C-1D3A59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4" name="Text Box 21">
              <a:extLst>
                <a:ext uri="{FF2B5EF4-FFF2-40B4-BE49-F238E27FC236}">
                  <a16:creationId xmlns:a16="http://schemas.microsoft.com/office/drawing/2014/main" id="{37AAEAB1-E0EF-273F-16E0-7D7EFFB85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777E4A01-3EB5-BFA1-C4C3-0CC1BB84BB6A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1" name="AutoShape 23">
              <a:extLst>
                <a:ext uri="{FF2B5EF4-FFF2-40B4-BE49-F238E27FC236}">
                  <a16:creationId xmlns:a16="http://schemas.microsoft.com/office/drawing/2014/main" id="{098A767D-0FDF-77B4-01F8-FEE26921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2" name="Text Box 24">
              <a:extLst>
                <a:ext uri="{FF2B5EF4-FFF2-40B4-BE49-F238E27FC236}">
                  <a16:creationId xmlns:a16="http://schemas.microsoft.com/office/drawing/2014/main" id="{8489FC48-2E6E-E09E-6C29-9EB149BDB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F8A293EF-D913-C035-1056-C62772DECFBD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9" name="AutoShape 26">
              <a:extLst>
                <a:ext uri="{FF2B5EF4-FFF2-40B4-BE49-F238E27FC236}">
                  <a16:creationId xmlns:a16="http://schemas.microsoft.com/office/drawing/2014/main" id="{D236C889-7AFB-93B4-6DD5-05365765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0" name="Text Box 27">
              <a:extLst>
                <a:ext uri="{FF2B5EF4-FFF2-40B4-BE49-F238E27FC236}">
                  <a16:creationId xmlns:a16="http://schemas.microsoft.com/office/drawing/2014/main" id="{2F20674B-794F-B285-3B60-E58FD957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74568646-4586-B334-B6FB-1A71AC0FCC1F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7" name="AutoShape 29">
              <a:extLst>
                <a:ext uri="{FF2B5EF4-FFF2-40B4-BE49-F238E27FC236}">
                  <a16:creationId xmlns:a16="http://schemas.microsoft.com/office/drawing/2014/main" id="{7BA91D8A-BA0A-9F2A-9718-2BBC14E3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30">
              <a:extLst>
                <a:ext uri="{FF2B5EF4-FFF2-40B4-BE49-F238E27FC236}">
                  <a16:creationId xmlns:a16="http://schemas.microsoft.com/office/drawing/2014/main" id="{294D8693-2CC2-642F-8858-B5132402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E721558C-9B7F-C3E9-7193-42EB08138FE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5" name="AutoShape 32">
              <a:extLst>
                <a:ext uri="{FF2B5EF4-FFF2-40B4-BE49-F238E27FC236}">
                  <a16:creationId xmlns:a16="http://schemas.microsoft.com/office/drawing/2014/main" id="{D7F8E321-723E-E965-472A-66AEBC6E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6" name="Text Box 33">
              <a:extLst>
                <a:ext uri="{FF2B5EF4-FFF2-40B4-BE49-F238E27FC236}">
                  <a16:creationId xmlns:a16="http://schemas.microsoft.com/office/drawing/2014/main" id="{6213A6DB-D4E5-7568-7CC1-4CACE9E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F8F3E629-23E2-1210-D7D7-C3CD216C7813}"/>
              </a:ext>
            </a:extLst>
          </p:cNvPr>
          <p:cNvGrpSpPr>
            <a:grpSpLocks/>
          </p:cNvGrpSpPr>
          <p:nvPr/>
        </p:nvGrpSpPr>
        <p:grpSpPr bwMode="auto">
          <a:xfrm>
            <a:off x="8408621" y="4629751"/>
            <a:ext cx="1028700" cy="971550"/>
            <a:chOff x="4574" y="3342"/>
            <a:chExt cx="960" cy="912"/>
          </a:xfrm>
        </p:grpSpPr>
        <p:sp>
          <p:nvSpPr>
            <p:cNvPr id="17435" name="AutoShape 47">
              <a:extLst>
                <a:ext uri="{FF2B5EF4-FFF2-40B4-BE49-F238E27FC236}">
                  <a16:creationId xmlns:a16="http://schemas.microsoft.com/office/drawing/2014/main" id="{C9EBCF0E-E842-3903-6BCB-FA3DF6CD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48">
              <a:extLst>
                <a:ext uri="{FF2B5EF4-FFF2-40B4-BE49-F238E27FC236}">
                  <a16:creationId xmlns:a16="http://schemas.microsoft.com/office/drawing/2014/main" id="{701837EB-9B55-672F-3FB7-62789777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3591"/>
              <a:ext cx="959" cy="37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86708C4A-AD05-2C59-A41D-46588E9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207" y="6044626"/>
            <a:ext cx="971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F966324-7C64-4798-A5F7-7956A655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34076"/>
            <a:ext cx="4033838" cy="40243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21FACC8D-C550-0762-5217-F1852EDC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22" y="3393282"/>
            <a:ext cx="4857750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1995"/>
      </p:ext>
    </p:extLst>
  </p:cSld>
  <p:clrMapOvr>
    <a:masterClrMapping/>
  </p:clrMapOvr>
  <p:transition spd="slow" advClick="0">
    <p:zoom/>
    <p:sndAc>
      <p:stSnd>
        <p:snd r:embed="rId2" name="FELIZ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  <p:bldP spid="4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0" y="1219200"/>
            <a:ext cx="8534400" cy="457200"/>
            <a:chOff x="304800" y="11430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69870" y="1143000"/>
              <a:ext cx="846933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600" b="1" dirty="0">
                  <a:solidFill>
                    <a:schemeClr val="tx1"/>
                  </a:solidFill>
                  <a:latin typeface="+mj-lt"/>
                </a:rPr>
                <a:t>        Quan sát tranh</a:t>
              </a:r>
              <a:endParaRPr lang="en-US" sz="3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1430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</a:rPr>
                <a:t>1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 descr="Kết quả hình ảnh cho bài 2: làm 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8728644" cy="3218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34556" y="4473351"/>
            <a:ext cx="892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Em thử đoán xem:</a:t>
            </a:r>
          </a:p>
          <a:p>
            <a:pPr marL="342900" indent="-342900">
              <a:buAutoNum type="alphaLcPeriod"/>
            </a:pPr>
            <a:r>
              <a:rPr lang="vi-VN" sz="3600" b="1" dirty="0">
                <a:latin typeface="+mj-lt"/>
              </a:rPr>
              <a:t> Người em nói gì với anh ?</a:t>
            </a:r>
          </a:p>
          <a:p>
            <a:pPr marL="342900" indent="-342900">
              <a:buAutoNum type="alphaLcPeriod"/>
            </a:pPr>
            <a:r>
              <a:rPr lang="vi-VN" sz="3600" b="1" dirty="0">
                <a:latin typeface="+mj-lt"/>
              </a:rPr>
              <a:t> Người anh nói gì với em 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127D4F3-3A05-579A-1244-F981E9158213}"/>
              </a:ext>
            </a:extLst>
          </p:cNvPr>
          <p:cNvSpPr txBox="1"/>
          <p:nvPr/>
        </p:nvSpPr>
        <p:spPr>
          <a:xfrm>
            <a:off x="1524000" y="-385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7FF0BD3-6E73-6B0A-6D27-D63503E92C9F}"/>
              </a:ext>
            </a:extLst>
          </p:cNvPr>
          <p:cNvSpPr txBox="1"/>
          <p:nvPr/>
        </p:nvSpPr>
        <p:spPr>
          <a:xfrm>
            <a:off x="1828801" y="3931123"/>
            <a:ext cx="434939" cy="59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1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6AFD4C-BF35-0457-F665-5EF2BD7CE6CA}"/>
              </a:ext>
            </a:extLst>
          </p:cNvPr>
          <p:cNvSpPr txBox="1"/>
          <p:nvPr/>
        </p:nvSpPr>
        <p:spPr>
          <a:xfrm>
            <a:off x="10080662" y="4343400"/>
            <a:ext cx="434939" cy="59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EC8917-71ED-BC0B-5E0A-709524DF722B}"/>
              </a:ext>
            </a:extLst>
          </p:cNvPr>
          <p:cNvSpPr txBox="1"/>
          <p:nvPr/>
        </p:nvSpPr>
        <p:spPr>
          <a:xfrm>
            <a:off x="1634556" y="6079811"/>
            <a:ext cx="1042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c. Tình cảm của người anh đối với em như thế nào ?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4908884" y="1143001"/>
            <a:ext cx="2252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</a:p>
        </p:txBody>
      </p:sp>
    </p:spTree>
    <p:extLst>
      <p:ext uri="{BB962C8B-B14F-4D97-AF65-F5344CB8AC3E}">
        <p14:creationId xmlns:p14="http://schemas.microsoft.com/office/powerpoint/2010/main" val="14918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863865" y="1035522"/>
            <a:ext cx="43268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Làm anh khó đấy</a:t>
            </a:r>
          </a:p>
          <a:p>
            <a:r>
              <a:rPr lang="vi-VN" sz="3600" b="1" dirty="0">
                <a:latin typeface="+mj-lt"/>
              </a:rPr>
              <a:t>Phải đâu chuyện đùa</a:t>
            </a:r>
          </a:p>
          <a:p>
            <a:r>
              <a:rPr lang="vi-VN" sz="3600" b="1" dirty="0">
                <a:latin typeface="+mj-lt"/>
              </a:rPr>
              <a:t>Với em gái bé</a:t>
            </a:r>
          </a:p>
          <a:p>
            <a:r>
              <a:rPr lang="vi-VN" sz="3600" b="1" dirty="0">
                <a:latin typeface="+mj-lt"/>
              </a:rPr>
              <a:t>Phải “người lớn” cơ.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Khi em bé khóc</a:t>
            </a:r>
          </a:p>
          <a:p>
            <a:r>
              <a:rPr lang="vi-VN" sz="3600" b="1" dirty="0">
                <a:latin typeface="+mj-lt"/>
              </a:rPr>
              <a:t>Anh phải dỗ dành</a:t>
            </a:r>
          </a:p>
          <a:p>
            <a:r>
              <a:rPr lang="vi-VN" sz="3600" b="1" dirty="0">
                <a:latin typeface="+mj-lt"/>
              </a:rPr>
              <a:t>Nếu em bé ngã</a:t>
            </a:r>
          </a:p>
          <a:p>
            <a:r>
              <a:rPr lang="vi-VN" sz="3600" b="1" dirty="0">
                <a:latin typeface="+mj-lt"/>
              </a:rPr>
              <a:t>Anh nâng dịu dàng.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343048" y="1035522"/>
            <a:ext cx="5341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Mẹ cho quà bánh</a:t>
            </a:r>
          </a:p>
          <a:p>
            <a:r>
              <a:rPr lang="vi-VN" sz="3600" b="1" dirty="0">
                <a:latin typeface="+mj-lt"/>
              </a:rPr>
              <a:t>Chia em phần hơn</a:t>
            </a:r>
          </a:p>
          <a:p>
            <a:r>
              <a:rPr lang="vi-VN" sz="3600" b="1" dirty="0">
                <a:latin typeface="+mj-lt"/>
              </a:rPr>
              <a:t>Có đồ chơi đẹp</a:t>
            </a:r>
          </a:p>
          <a:p>
            <a:r>
              <a:rPr lang="vi-VN" sz="3600" b="1" dirty="0">
                <a:latin typeface="+mj-lt"/>
              </a:rPr>
              <a:t>Cũng nhường em luôn.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Làm anh thật khó</a:t>
            </a:r>
          </a:p>
          <a:p>
            <a:r>
              <a:rPr lang="vi-VN" sz="3600" b="1" dirty="0">
                <a:latin typeface="+mj-lt"/>
              </a:rPr>
              <a:t>Nhưng mà thật vui</a:t>
            </a:r>
          </a:p>
          <a:p>
            <a:r>
              <a:rPr lang="vi-VN" sz="3600" b="1" dirty="0">
                <a:latin typeface="+mj-lt"/>
              </a:rPr>
              <a:t>Ai yêu em bé</a:t>
            </a:r>
          </a:p>
          <a:p>
            <a:r>
              <a:rPr lang="vi-VN" sz="3600" b="1" dirty="0">
                <a:latin typeface="+mj-lt"/>
              </a:rPr>
              <a:t>Thì làm được thôi.</a:t>
            </a:r>
          </a:p>
          <a:p>
            <a:r>
              <a:rPr lang="vi-VN" sz="3600" b="1" dirty="0">
                <a:latin typeface="+mj-lt"/>
              </a:rPr>
              <a:t>  </a:t>
            </a:r>
            <a:r>
              <a:rPr lang="vi-VN" sz="3200" b="1" i="1" dirty="0">
                <a:solidFill>
                  <a:srgbClr val="C00000"/>
                </a:solidFill>
                <a:latin typeface="+mj-lt"/>
              </a:rPr>
              <a:t>( Phan Thị Thanh Nhàn)</a:t>
            </a:r>
            <a:endParaRPr lang="en-US" sz="3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325BC62-5ACA-73B7-4A7D-3850F47E5789}"/>
              </a:ext>
            </a:extLst>
          </p:cNvPr>
          <p:cNvSpPr/>
          <p:nvPr/>
        </p:nvSpPr>
        <p:spPr>
          <a:xfrm>
            <a:off x="12839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705152" y="311214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26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E80B805-3E3D-C428-F611-23A4003D0BCB}"/>
              </a:ext>
            </a:extLst>
          </p:cNvPr>
          <p:cNvSpPr txBox="1"/>
          <p:nvPr/>
        </p:nvSpPr>
        <p:spPr>
          <a:xfrm>
            <a:off x="152400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Thứ tư ngày 8 tháng 2 năm 2024</a:t>
            </a:r>
          </a:p>
          <a:p>
            <a:pPr algn="ctr"/>
            <a:r>
              <a:rPr lang="vi-VN" sz="3600" b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D38EBA3-6E2C-570E-3266-D73826B47688}"/>
              </a:ext>
            </a:extLst>
          </p:cNvPr>
          <p:cNvSpPr txBox="1"/>
          <p:nvPr/>
        </p:nvSpPr>
        <p:spPr>
          <a:xfrm>
            <a:off x="4908884" y="1254842"/>
            <a:ext cx="236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209BC11-858A-41E9-CBDA-F5F25FBC9D65}"/>
              </a:ext>
            </a:extLst>
          </p:cNvPr>
          <p:cNvSpPr txBox="1"/>
          <p:nvPr/>
        </p:nvSpPr>
        <p:spPr>
          <a:xfrm>
            <a:off x="4248726" y="268443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Làm anh khó đấy</a:t>
            </a:r>
          </a:p>
          <a:p>
            <a:r>
              <a:rPr lang="vi-VN" sz="3600" b="1" dirty="0">
                <a:latin typeface="+mj-lt"/>
              </a:rPr>
              <a:t>Phải đâu chuyện đùa</a:t>
            </a:r>
          </a:p>
          <a:p>
            <a:r>
              <a:rPr lang="vi-VN" sz="3600" b="1" dirty="0">
                <a:latin typeface="+mj-lt"/>
              </a:rPr>
              <a:t>Với em gái bé</a:t>
            </a:r>
          </a:p>
          <a:p>
            <a:r>
              <a:rPr lang="vi-VN" sz="3600" b="1" dirty="0">
                <a:latin typeface="+mj-lt"/>
              </a:rPr>
              <a:t>Phải “người lớn” cơ.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298AF678-0AD7-281B-138A-4815E27153D1}"/>
              </a:ext>
            </a:extLst>
          </p:cNvPr>
          <p:cNvCxnSpPr>
            <a:cxnSpLocks/>
          </p:cNvCxnSpPr>
          <p:nvPr/>
        </p:nvCxnSpPr>
        <p:spPr>
          <a:xfrm flipH="1">
            <a:off x="7624142" y="28571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E93BA29-31FB-AAB8-CAA8-886538A3DB26}"/>
              </a:ext>
            </a:extLst>
          </p:cNvPr>
          <p:cNvCxnSpPr>
            <a:cxnSpLocks/>
          </p:cNvCxnSpPr>
          <p:nvPr/>
        </p:nvCxnSpPr>
        <p:spPr>
          <a:xfrm flipH="1">
            <a:off x="8360084" y="3401546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16D350C-D5ED-9086-4106-277642F7E74E}"/>
              </a:ext>
            </a:extLst>
          </p:cNvPr>
          <p:cNvCxnSpPr>
            <a:cxnSpLocks/>
          </p:cNvCxnSpPr>
          <p:nvPr/>
        </p:nvCxnSpPr>
        <p:spPr>
          <a:xfrm flipH="1">
            <a:off x="6946572" y="3935129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FAC852E8-BAE5-9C87-C2AA-1A91220B901C}"/>
              </a:ext>
            </a:extLst>
          </p:cNvPr>
          <p:cNvCxnSpPr/>
          <p:nvPr/>
        </p:nvCxnSpPr>
        <p:spPr>
          <a:xfrm flipH="1">
            <a:off x="8272817" y="45349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DB9558AE-B818-D796-EFF3-AF3BA90356F5}"/>
              </a:ext>
            </a:extLst>
          </p:cNvPr>
          <p:cNvCxnSpPr/>
          <p:nvPr/>
        </p:nvCxnSpPr>
        <p:spPr>
          <a:xfrm flipH="1">
            <a:off x="8342285" y="4554792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863865" y="1035522"/>
            <a:ext cx="43268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Làm anh khó đấy</a:t>
            </a:r>
          </a:p>
          <a:p>
            <a:r>
              <a:rPr lang="vi-VN" sz="3600" b="1" dirty="0">
                <a:latin typeface="+mj-lt"/>
              </a:rPr>
              <a:t>Phải đâu chuyện đùa</a:t>
            </a:r>
          </a:p>
          <a:p>
            <a:r>
              <a:rPr lang="vi-VN" sz="3600" b="1" dirty="0">
                <a:latin typeface="+mj-lt"/>
              </a:rPr>
              <a:t>Với em gái bé</a:t>
            </a:r>
          </a:p>
          <a:p>
            <a:r>
              <a:rPr lang="vi-VN" sz="3600" b="1" dirty="0">
                <a:latin typeface="+mj-lt"/>
              </a:rPr>
              <a:t>Phải “người lớn” cơ.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Khi em bé khóc</a:t>
            </a:r>
          </a:p>
          <a:p>
            <a:r>
              <a:rPr lang="vi-VN" sz="3600" b="1" dirty="0">
                <a:latin typeface="+mj-lt"/>
              </a:rPr>
              <a:t>Anh phải dỗ dành</a:t>
            </a:r>
          </a:p>
          <a:p>
            <a:r>
              <a:rPr lang="vi-VN" sz="3600" b="1" dirty="0">
                <a:latin typeface="+mj-lt"/>
              </a:rPr>
              <a:t>Nếu em bé ngã</a:t>
            </a:r>
          </a:p>
          <a:p>
            <a:r>
              <a:rPr lang="vi-VN" sz="3600" b="1" dirty="0">
                <a:latin typeface="+mj-lt"/>
              </a:rPr>
              <a:t>Anh nâng dịu dàng.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343048" y="1035522"/>
            <a:ext cx="5341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Mẹ cho quà bánh</a:t>
            </a:r>
          </a:p>
          <a:p>
            <a:r>
              <a:rPr lang="vi-VN" sz="3600" b="1" dirty="0">
                <a:latin typeface="+mj-lt"/>
              </a:rPr>
              <a:t>Chia em phần hơn</a:t>
            </a:r>
          </a:p>
          <a:p>
            <a:r>
              <a:rPr lang="vi-VN" sz="3600" b="1" dirty="0">
                <a:latin typeface="+mj-lt"/>
              </a:rPr>
              <a:t>Có đồ chơi đẹp</a:t>
            </a:r>
          </a:p>
          <a:p>
            <a:r>
              <a:rPr lang="vi-VN" sz="3600" b="1" dirty="0">
                <a:latin typeface="+mj-lt"/>
              </a:rPr>
              <a:t>Cũng nhường em luôn.</a:t>
            </a:r>
          </a:p>
          <a:p>
            <a:endParaRPr lang="vi-VN" sz="3600" b="1" dirty="0">
              <a:latin typeface="+mj-lt"/>
            </a:endParaRPr>
          </a:p>
          <a:p>
            <a:r>
              <a:rPr lang="vi-VN" sz="3600" b="1" dirty="0">
                <a:latin typeface="+mj-lt"/>
              </a:rPr>
              <a:t>Làm anh thật khó</a:t>
            </a:r>
          </a:p>
          <a:p>
            <a:r>
              <a:rPr lang="vi-VN" sz="3600" b="1" dirty="0">
                <a:latin typeface="+mj-lt"/>
              </a:rPr>
              <a:t>Nhưng mà thật vui</a:t>
            </a:r>
          </a:p>
          <a:p>
            <a:r>
              <a:rPr lang="vi-VN" sz="3600" b="1" dirty="0">
                <a:latin typeface="+mj-lt"/>
              </a:rPr>
              <a:t>Ai yêu em bé</a:t>
            </a:r>
          </a:p>
          <a:p>
            <a:r>
              <a:rPr lang="vi-VN" sz="3600" b="1" dirty="0">
                <a:latin typeface="+mj-lt"/>
              </a:rPr>
              <a:t>Thì làm được thôi.</a:t>
            </a:r>
          </a:p>
          <a:p>
            <a:r>
              <a:rPr lang="vi-VN" sz="3600" b="1" dirty="0">
                <a:latin typeface="+mj-lt"/>
              </a:rPr>
              <a:t>  </a:t>
            </a:r>
            <a:r>
              <a:rPr lang="vi-VN" sz="3200" b="1" i="1" dirty="0">
                <a:solidFill>
                  <a:srgbClr val="C00000"/>
                </a:solidFill>
                <a:latin typeface="+mj-lt"/>
              </a:rPr>
              <a:t>( Phan Thị Thanh Nhàn)</a:t>
            </a:r>
            <a:endParaRPr lang="en-US" sz="32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580022" y="291965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Làm anh</a:t>
            </a:r>
            <a:endParaRPr lang="en-US" sz="4000" b="1" dirty="0">
              <a:latin typeface="+mj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AF5AF68F-162D-0F48-6D58-381B035D9F2A}"/>
              </a:ext>
            </a:extLst>
          </p:cNvPr>
          <p:cNvSpPr/>
          <p:nvPr/>
        </p:nvSpPr>
        <p:spPr>
          <a:xfrm>
            <a:off x="22458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 khổ thơ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F6F6B95-AF51-2B1D-553C-14E48C117864}"/>
              </a:ext>
            </a:extLst>
          </p:cNvPr>
          <p:cNvSpPr txBox="1"/>
          <p:nvPr/>
        </p:nvSpPr>
        <p:spPr>
          <a:xfrm>
            <a:off x="221377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(1)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C85872-E20C-BA7B-BA88-4E2ADE2F30C0}"/>
              </a:ext>
            </a:extLst>
          </p:cNvPr>
          <p:cNvSpPr txBox="1"/>
          <p:nvPr/>
        </p:nvSpPr>
        <p:spPr>
          <a:xfrm>
            <a:off x="319238" y="342655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(2)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0C895FB-2AA1-6059-DF37-B3876FFC6058}"/>
              </a:ext>
            </a:extLst>
          </p:cNvPr>
          <p:cNvSpPr txBox="1"/>
          <p:nvPr/>
        </p:nvSpPr>
        <p:spPr>
          <a:xfrm>
            <a:off x="5662863" y="90477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(3)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AD102B-9F19-6E41-6B00-47725EF0539E}"/>
              </a:ext>
            </a:extLst>
          </p:cNvPr>
          <p:cNvSpPr txBox="1"/>
          <p:nvPr/>
        </p:nvSpPr>
        <p:spPr>
          <a:xfrm>
            <a:off x="5711791" y="358056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6829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706</Words>
  <Application>Microsoft Office PowerPoint</Application>
  <PresentationFormat>Màn hình rộng</PresentationFormat>
  <Paragraphs>181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 TRần</cp:lastModifiedBy>
  <cp:revision>83</cp:revision>
  <dcterms:created xsi:type="dcterms:W3CDTF">2023-02-04T04:01:57Z</dcterms:created>
  <dcterms:modified xsi:type="dcterms:W3CDTF">2024-03-21T02:54:33Z</dcterms:modified>
</cp:coreProperties>
</file>