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0" r:id="rId2"/>
    <p:sldId id="302" r:id="rId3"/>
    <p:sldId id="292" r:id="rId4"/>
    <p:sldId id="412" r:id="rId5"/>
    <p:sldId id="393" r:id="rId6"/>
    <p:sldId id="418" r:id="rId7"/>
    <p:sldId id="334" r:id="rId8"/>
    <p:sldId id="306" r:id="rId9"/>
    <p:sldId id="395" r:id="rId10"/>
    <p:sldId id="421" r:id="rId11"/>
    <p:sldId id="419" r:id="rId12"/>
    <p:sldId id="425" r:id="rId13"/>
    <p:sldId id="426" r:id="rId14"/>
    <p:sldId id="422" r:id="rId15"/>
    <p:sldId id="423" r:id="rId16"/>
    <p:sldId id="415" r:id="rId17"/>
    <p:sldId id="397" r:id="rId18"/>
    <p:sldId id="429" r:id="rId19"/>
    <p:sldId id="401" r:id="rId20"/>
    <p:sldId id="430" r:id="rId21"/>
    <p:sldId id="3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0"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p:restoredTop sz="94578"/>
  </p:normalViewPr>
  <p:slideViewPr>
    <p:cSldViewPr snapToGrid="0">
      <p:cViewPr varScale="1">
        <p:scale>
          <a:sx n="63" d="100"/>
          <a:sy n="63" d="100"/>
        </p:scale>
        <p:origin x="80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03/20/2024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(transportation)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4</a:t>
            </a:fld>
            <a:endParaRPr lang="en-US"/>
          </a:p>
        </p:txBody>
      </p:sp>
    </p:spTree>
    <p:extLst>
      <p:ext uri="{BB962C8B-B14F-4D97-AF65-F5344CB8AC3E}">
        <p14:creationId xmlns:p14="http://schemas.microsoft.com/office/powerpoint/2010/main" val="101283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83789" y="-47027"/>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latin typeface="+mj-lt"/>
              </a:rPr>
              <a:t>Unit 8</a:t>
            </a:r>
            <a:endParaRPr lang="en-US" sz="1800" b="1" dirty="0">
              <a:solidFill>
                <a:schemeClr val="bg1"/>
              </a:solidFill>
              <a:latin typeface="+mj-lt"/>
            </a:endParaRP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389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2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latin typeface="+mj-lt"/>
              </a:rPr>
              <a:t>Lesson</a:t>
            </a:r>
            <a:r>
              <a:rPr lang="en-US" sz="1800" b="1" baseline="0" dirty="0">
                <a:solidFill>
                  <a:schemeClr val="bg1"/>
                </a:solidFill>
                <a:latin typeface="+mj-lt"/>
              </a:rPr>
              <a:t> 2.1</a:t>
            </a:r>
            <a:endParaRPr lang="en-US" sz="1800" b="1" dirty="0">
              <a:solidFill>
                <a:schemeClr val="bg1"/>
              </a:solidFill>
              <a:latin typeface="+mj-lt"/>
            </a:endParaRPr>
          </a:p>
        </p:txBody>
      </p:sp>
      <p:sp>
        <p:nvSpPr>
          <p:cNvPr id="16" name="TextBox 15">
            <a:extLst>
              <a:ext uri="{FF2B5EF4-FFF2-40B4-BE49-F238E27FC236}">
                <a16:creationId xmlns:a16="http://schemas.microsoft.com/office/drawing/2014/main" id="{D7889D60-3103-E54C-9167-2287BEE5C81A}"/>
              </a:ext>
            </a:extLst>
          </p:cNvPr>
          <p:cNvSpPr txBox="1"/>
          <p:nvPr userDrawn="1"/>
        </p:nvSpPr>
        <p:spPr>
          <a:xfrm>
            <a:off x="8098996" y="6505042"/>
            <a:ext cx="195463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DTP Education Solutions</a:t>
            </a:r>
            <a:endParaRPr lang="en-US" sz="1400"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hyperlink" Target="https://pixabay.com/en/loudspeaker-cartoon-isolated-309554/" TargetMode="Externa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hyperlink" Target="https://freepngimg.com/png/25552-next-button-clipar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hyperlink" Target="https://pixabay.com/en/loudspeaker-cartoon-isolated-309554/" TargetMode="Externa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hyperlink" Target="https://freepngimg.com/png/25552-next-button-clipart"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hyperlink" Target="https://pixabay.com/en/loudspeaker-cartoon-isolated-309554/" TargetMode="Externa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hyperlink" Target="https://freepngimg.com/png/25552-next-button-clipa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hyperlink" Target="https://pixabay.com/en/loudspeaker-cartoon-isolated-309554/" TargetMode="External"/><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hyperlink" Target="https://freepngimg.com/png/25552-next-button-clipar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illustrations/thumbs-up-smiley-face-emoji-happy-4007573/"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gear6.com/2012/03/07/why-do-a-daily-challen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publicdomainpictures.net/view-image.php?image=127060&amp;picture=musical-notes"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7" y="0"/>
            <a:ext cx="12275187" cy="6928338"/>
          </a:xfrm>
          <a:prstGeom prst="rect">
            <a:avLst/>
          </a:prstGeom>
        </p:spPr>
      </p:pic>
      <p:sp>
        <p:nvSpPr>
          <p:cNvPr id="6" name="TextBox 5"/>
          <p:cNvSpPr txBox="1"/>
          <p:nvPr/>
        </p:nvSpPr>
        <p:spPr>
          <a:xfrm>
            <a:off x="5249008" y="2751994"/>
            <a:ext cx="6594230" cy="1508105"/>
          </a:xfrm>
          <a:prstGeom prst="rect">
            <a:avLst/>
          </a:prstGeom>
          <a:noFill/>
        </p:spPr>
        <p:txBody>
          <a:bodyPr wrap="square" rtlCol="0">
            <a:spAutoFit/>
          </a:bodyPr>
          <a:lstStyle/>
          <a:p>
            <a:pPr algn="ctr"/>
            <a:r>
              <a:rPr lang="en-US" sz="3600" b="1" u="sng" dirty="0">
                <a:solidFill>
                  <a:srgbClr val="FF0000"/>
                </a:solidFill>
              </a:rPr>
              <a:t>Unit 8</a:t>
            </a:r>
            <a:r>
              <a:rPr lang="en-US" sz="3600" b="1" dirty="0">
                <a:solidFill>
                  <a:srgbClr val="FF0000"/>
                </a:solidFill>
              </a:rPr>
              <a:t> : Transportation</a:t>
            </a:r>
            <a:endParaRPr lang="en-US" sz="2800" b="1" dirty="0">
              <a:solidFill>
                <a:srgbClr val="FF0000"/>
              </a:solidFill>
            </a:endParaRPr>
          </a:p>
          <a:p>
            <a:pPr algn="ctr"/>
            <a:r>
              <a:rPr lang="en-US" sz="2800" u="sng" dirty="0">
                <a:solidFill>
                  <a:srgbClr val="002060"/>
                </a:solidFill>
              </a:rPr>
              <a:t>Lesson 2.1</a:t>
            </a:r>
            <a:r>
              <a:rPr lang="en-US" sz="2800" dirty="0">
                <a:solidFill>
                  <a:srgbClr val="002060"/>
                </a:solidFill>
              </a:rPr>
              <a:t>: Phonics</a:t>
            </a:r>
          </a:p>
          <a:p>
            <a:pPr algn="ctr"/>
            <a:r>
              <a:rPr lang="en-US" sz="2800" dirty="0">
                <a:solidFill>
                  <a:srgbClr val="00B050"/>
                </a:solidFill>
              </a:rPr>
              <a:t>Page: 54 </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20B729-D142-565B-5E25-1073DAF66925}"/>
              </a:ext>
            </a:extLst>
          </p:cNvPr>
          <p:cNvSpPr txBox="1"/>
          <p:nvPr/>
        </p:nvSpPr>
        <p:spPr>
          <a:xfrm>
            <a:off x="4101287" y="764297"/>
            <a:ext cx="3329629" cy="92333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5400" b="1" dirty="0"/>
              <a:t>Let’s trace!</a:t>
            </a:r>
            <a:endParaRPr lang="en-VN" sz="5400" b="1" dirty="0"/>
          </a:p>
        </p:txBody>
      </p:sp>
      <p:pic>
        <p:nvPicPr>
          <p:cNvPr id="5" name="Picture 4">
            <a:extLst>
              <a:ext uri="{FF2B5EF4-FFF2-40B4-BE49-F238E27FC236}">
                <a16:creationId xmlns:a16="http://schemas.microsoft.com/office/drawing/2014/main" id="{77D2A79B-E3A1-0BF8-52C1-4159CAF65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883" y="2019300"/>
            <a:ext cx="7127393" cy="4197032"/>
          </a:xfrm>
          <a:prstGeom prst="rect">
            <a:avLst/>
          </a:prstGeom>
        </p:spPr>
      </p:pic>
    </p:spTree>
    <p:extLst>
      <p:ext uri="{BB962C8B-B14F-4D97-AF65-F5344CB8AC3E}">
        <p14:creationId xmlns:p14="http://schemas.microsoft.com/office/powerpoint/2010/main" val="405711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D2-TRACK 33.mp3" descr="CD2-TRACK 33.mp3">
            <a:hlinkClick r:id="" action="ppaction://media"/>
            <a:extLst>
              <a:ext uri="{FF2B5EF4-FFF2-40B4-BE49-F238E27FC236}">
                <a16:creationId xmlns:a16="http://schemas.microsoft.com/office/drawing/2014/main" id="{F5F20380-5343-0AA5-9BB9-0727706C91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3839" y="307029"/>
            <a:ext cx="812800" cy="812800"/>
          </a:xfrm>
          <a:prstGeom prst="rect">
            <a:avLst/>
          </a:prstGeom>
        </p:spPr>
      </p:pic>
      <p:sp>
        <p:nvSpPr>
          <p:cNvPr id="9" name="TextBox 8">
            <a:extLst>
              <a:ext uri="{FF2B5EF4-FFF2-40B4-BE49-F238E27FC236}">
                <a16:creationId xmlns:a16="http://schemas.microsoft.com/office/drawing/2014/main" id="{53E782C9-AD67-3B99-63F9-6291E624ABF6}"/>
              </a:ext>
            </a:extLst>
          </p:cNvPr>
          <p:cNvSpPr txBox="1"/>
          <p:nvPr/>
        </p:nvSpPr>
        <p:spPr>
          <a:xfrm>
            <a:off x="7521762" y="792503"/>
            <a:ext cx="4124138" cy="369332"/>
          </a:xfrm>
          <a:prstGeom prst="rect">
            <a:avLst/>
          </a:prstGeom>
          <a:noFill/>
        </p:spPr>
        <p:txBody>
          <a:bodyPr wrap="square" rtlCol="0">
            <a:spAutoFit/>
          </a:bodyPr>
          <a:lstStyle/>
          <a:p>
            <a:r>
              <a:rPr lang="en-US" i="1" dirty="0">
                <a:solidFill>
                  <a:srgbClr val="FF0000"/>
                </a:solidFill>
              </a:rPr>
              <a:t>Click on the icon to hear the sound.</a:t>
            </a:r>
          </a:p>
        </p:txBody>
      </p:sp>
      <p:sp>
        <p:nvSpPr>
          <p:cNvPr id="10" name="TextBox 9">
            <a:extLst>
              <a:ext uri="{FF2B5EF4-FFF2-40B4-BE49-F238E27FC236}">
                <a16:creationId xmlns:a16="http://schemas.microsoft.com/office/drawing/2014/main" id="{7D24FDA8-E7FF-1295-A8DA-5DA2F0CA3437}"/>
              </a:ext>
            </a:extLst>
          </p:cNvPr>
          <p:cNvSpPr txBox="1"/>
          <p:nvPr/>
        </p:nvSpPr>
        <p:spPr>
          <a:xfrm>
            <a:off x="1783898" y="488674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fo</a:t>
            </a:r>
            <a:r>
              <a:rPr lang="vi-VN" sz="3600" dirty="0">
                <a:solidFill>
                  <a:srgbClr val="FF0000"/>
                </a:solidFill>
                <a:latin typeface="Calibri" panose="020F0502020204030204" pitchFamily="34" charset="0"/>
                <a:cs typeface="Calibri" panose="020F0502020204030204" pitchFamily="34" charset="0"/>
              </a:rPr>
              <a:t>x</a:t>
            </a:r>
            <a:r>
              <a:rPr lang="vi-VN" sz="3600" dirty="0">
                <a:solidFill>
                  <a:srgbClr val="0070C0"/>
                </a:solidFill>
                <a:latin typeface="Calibri" panose="020F050202020403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A665AD9D-6BD5-102C-EF61-3BEF53FEFF89}"/>
              </a:ext>
            </a:extLst>
          </p:cNvPr>
          <p:cNvSpPr txBox="1"/>
          <p:nvPr/>
        </p:nvSpPr>
        <p:spPr>
          <a:xfrm>
            <a:off x="7595373" y="473434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bo</a:t>
            </a:r>
            <a:r>
              <a:rPr lang="vi-VN" sz="3600" dirty="0">
                <a:solidFill>
                  <a:srgbClr val="FF0000"/>
                </a:solidFill>
                <a:latin typeface="Calibri" panose="020F0502020204030204" pitchFamily="34" charset="0"/>
                <a:cs typeface="Calibri" panose="020F0502020204030204" pitchFamily="34" charset="0"/>
              </a:rPr>
              <a:t>x</a:t>
            </a:r>
            <a:r>
              <a:rPr lang="vi-VN" sz="3600" dirty="0">
                <a:solidFill>
                  <a:srgbClr val="0070C0"/>
                </a:solidFill>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3B41E94F-7DC6-28DA-0350-100EEB024E55}"/>
              </a:ext>
            </a:extLst>
          </p:cNvPr>
          <p:cNvSpPr txBox="1"/>
          <p:nvPr/>
        </p:nvSpPr>
        <p:spPr>
          <a:xfrm>
            <a:off x="2090822" y="5734858"/>
            <a:ext cx="1630955" cy="646331"/>
          </a:xfrm>
          <a:prstGeom prst="rect">
            <a:avLst/>
          </a:prstGeom>
          <a:solidFill>
            <a:schemeClr val="bg1"/>
          </a:solidFill>
          <a:ln>
            <a:noFill/>
          </a:ln>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a:t>
            </a:r>
            <a:r>
              <a:rPr lang="vi-VN" sz="3600" dirty="0">
                <a:solidFill>
                  <a:srgbClr val="FF0000"/>
                </a:solidFill>
                <a:latin typeface="Calibri" panose="020F0502020204030204" pitchFamily="34" charset="0"/>
                <a:cs typeface="Calibri" panose="020F0502020204030204" pitchFamily="34" charset="0"/>
              </a:rPr>
              <a:t>ks</a:t>
            </a:r>
            <a:r>
              <a:rPr lang="vi-VN" sz="3600" dirty="0">
                <a:solidFill>
                  <a:srgbClr val="0070C0"/>
                </a:solidFill>
                <a:latin typeface="Calibri" panose="020F0502020204030204" pitchFamily="34" charset="0"/>
                <a:cs typeface="Calibri" panose="020F0502020204030204" pitchFamily="34" charset="0"/>
              </a:rPr>
              <a:t>/ </a:t>
            </a:r>
            <a:r>
              <a:rPr lang="en-US" sz="3600" b="1" dirty="0">
                <a:solidFill>
                  <a:srgbClr val="0070C0"/>
                </a:solidFill>
              </a:rPr>
              <a:t> </a:t>
            </a:r>
            <a:endParaRPr lang="en-US" sz="6000" dirty="0">
              <a:solidFill>
                <a:srgbClr val="0070C0"/>
              </a:solidFill>
            </a:endParaRPr>
          </a:p>
        </p:txBody>
      </p:sp>
      <p:sp>
        <p:nvSpPr>
          <p:cNvPr id="17" name="TextBox 16">
            <a:extLst>
              <a:ext uri="{FF2B5EF4-FFF2-40B4-BE49-F238E27FC236}">
                <a16:creationId xmlns:a16="http://schemas.microsoft.com/office/drawing/2014/main" id="{C3E5C011-FE59-ED1E-B2DE-846FFAC64DC4}"/>
              </a:ext>
            </a:extLst>
          </p:cNvPr>
          <p:cNvSpPr txBox="1"/>
          <p:nvPr/>
        </p:nvSpPr>
        <p:spPr>
          <a:xfrm>
            <a:off x="7854812" y="5426086"/>
            <a:ext cx="1630955" cy="646331"/>
          </a:xfrm>
          <a:prstGeom prst="rect">
            <a:avLst/>
          </a:prstGeom>
          <a:solidFill>
            <a:schemeClr val="bg1"/>
          </a:solidFill>
          <a:ln>
            <a:noFill/>
          </a:ln>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a:t>
            </a:r>
            <a:r>
              <a:rPr lang="vi-VN" sz="3600" dirty="0">
                <a:solidFill>
                  <a:srgbClr val="FF0000"/>
                </a:solidFill>
                <a:latin typeface="Calibri" panose="020F0502020204030204" pitchFamily="34" charset="0"/>
                <a:cs typeface="Calibri" panose="020F0502020204030204" pitchFamily="34" charset="0"/>
              </a:rPr>
              <a:t>ks</a:t>
            </a:r>
            <a:r>
              <a:rPr lang="vi-VN" sz="3600" dirty="0">
                <a:solidFill>
                  <a:srgbClr val="0070C0"/>
                </a:solidFill>
                <a:latin typeface="Calibri" panose="020F0502020204030204" pitchFamily="34" charset="0"/>
                <a:cs typeface="Calibri" panose="020F0502020204030204" pitchFamily="34" charset="0"/>
              </a:rPr>
              <a:t>/ </a:t>
            </a:r>
            <a:r>
              <a:rPr lang="en-US" sz="3600" b="1" dirty="0">
                <a:solidFill>
                  <a:srgbClr val="0070C0"/>
                </a:solidFill>
              </a:rPr>
              <a:t> </a:t>
            </a:r>
            <a:endParaRPr lang="en-US" sz="6000" dirty="0">
              <a:solidFill>
                <a:srgbClr val="0070C0"/>
              </a:solidFill>
            </a:endParaRPr>
          </a:p>
        </p:txBody>
      </p:sp>
      <p:pic>
        <p:nvPicPr>
          <p:cNvPr id="5" name="Picture 4">
            <a:extLst>
              <a:ext uri="{FF2B5EF4-FFF2-40B4-BE49-F238E27FC236}">
                <a16:creationId xmlns:a16="http://schemas.microsoft.com/office/drawing/2014/main" id="{B8E3F112-8A43-CC75-8BF4-7352755CDC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0" y="336307"/>
            <a:ext cx="5778500" cy="635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676C2FF-8266-0009-89B2-5F1C86E924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1970" y="1123142"/>
            <a:ext cx="2989384" cy="3479170"/>
          </a:xfrm>
          <a:prstGeom prst="rect">
            <a:avLst/>
          </a:prstGeom>
        </p:spPr>
      </p:pic>
      <p:pic>
        <p:nvPicPr>
          <p:cNvPr id="12" name="Picture 11">
            <a:extLst>
              <a:ext uri="{FF2B5EF4-FFF2-40B4-BE49-F238E27FC236}">
                <a16:creationId xmlns:a16="http://schemas.microsoft.com/office/drawing/2014/main" id="{C37FA8EF-CC68-F033-B40C-AC82001FF3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0659" y="1238075"/>
            <a:ext cx="3571147" cy="3302191"/>
          </a:xfrm>
          <a:prstGeom prst="rect">
            <a:avLst/>
          </a:prstGeom>
        </p:spPr>
      </p:pic>
    </p:spTree>
    <p:extLst>
      <p:ext uri="{BB962C8B-B14F-4D97-AF65-F5344CB8AC3E}">
        <p14:creationId xmlns:p14="http://schemas.microsoft.com/office/powerpoint/2010/main" val="22269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2256" fill="hold"/>
                                        <p:tgtEl>
                                          <p:spTgt spid="3"/>
                                        </p:tgtEl>
                                      </p:cBhvr>
                                    </p:cmd>
                                  </p:childTnLst>
                                </p:cTn>
                              </p:par>
                            </p:childTnLst>
                          </p:cTn>
                        </p:par>
                      </p:childTnLst>
                    </p:cTn>
                  </p:par>
                </p:childTnLst>
              </p:cTn>
              <p:nextCondLst>
                <p:cond evt="onClick" delay="0">
                  <p:tgtEl>
                    <p:spTgt spid="5"/>
                  </p:tgtEl>
                </p:cond>
              </p:nextCondLst>
            </p:seq>
          </p:childTnLst>
        </p:cTn>
      </p:par>
    </p:tnLst>
    <p:bldLst>
      <p:bldP spid="10" grpId="0" animBg="1"/>
      <p:bldP spid="11"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 x fox" descr="x x fox">
            <a:hlinkClick r:id="" action="ppaction://media"/>
            <a:extLst>
              <a:ext uri="{FF2B5EF4-FFF2-40B4-BE49-F238E27FC236}">
                <a16:creationId xmlns:a16="http://schemas.microsoft.com/office/drawing/2014/main" id="{F14CA3F2-84DD-A629-B89C-4674BB4374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74709" y="2554804"/>
            <a:ext cx="812800" cy="812800"/>
          </a:xfrm>
          <a:prstGeom prst="rect">
            <a:avLst/>
          </a:prstGeom>
        </p:spPr>
      </p:pic>
      <p:sp>
        <p:nvSpPr>
          <p:cNvPr id="9" name="TextBox 8">
            <a:extLst>
              <a:ext uri="{FF2B5EF4-FFF2-40B4-BE49-F238E27FC236}">
                <a16:creationId xmlns:a16="http://schemas.microsoft.com/office/drawing/2014/main" id="{53E782C9-AD67-3B99-63F9-6291E624ABF6}"/>
              </a:ext>
            </a:extLst>
          </p:cNvPr>
          <p:cNvSpPr txBox="1"/>
          <p:nvPr/>
        </p:nvSpPr>
        <p:spPr>
          <a:xfrm>
            <a:off x="7521762" y="792503"/>
            <a:ext cx="4124138" cy="369332"/>
          </a:xfrm>
          <a:prstGeom prst="rect">
            <a:avLst/>
          </a:prstGeom>
          <a:noFill/>
        </p:spPr>
        <p:txBody>
          <a:bodyPr wrap="square" rtlCol="0">
            <a:spAutoFit/>
          </a:bodyPr>
          <a:lstStyle/>
          <a:p>
            <a:r>
              <a:rPr lang="en-US" i="1" dirty="0">
                <a:solidFill>
                  <a:srgbClr val="FF0000"/>
                </a:solidFill>
              </a:rPr>
              <a:t>Click on the picture to hear the sound.</a:t>
            </a:r>
          </a:p>
        </p:txBody>
      </p:sp>
      <p:sp>
        <p:nvSpPr>
          <p:cNvPr id="10" name="TextBox 9">
            <a:extLst>
              <a:ext uri="{FF2B5EF4-FFF2-40B4-BE49-F238E27FC236}">
                <a16:creationId xmlns:a16="http://schemas.microsoft.com/office/drawing/2014/main" id="{7D24FDA8-E7FF-1295-A8DA-5DA2F0CA3437}"/>
              </a:ext>
            </a:extLst>
          </p:cNvPr>
          <p:cNvSpPr txBox="1"/>
          <p:nvPr/>
        </p:nvSpPr>
        <p:spPr>
          <a:xfrm>
            <a:off x="7389568" y="2314873"/>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fo</a:t>
            </a:r>
            <a:r>
              <a:rPr lang="vi-VN" sz="3600" dirty="0">
                <a:solidFill>
                  <a:srgbClr val="FF0000"/>
                </a:solidFill>
                <a:latin typeface="Calibri" panose="020F0502020204030204" pitchFamily="34" charset="0"/>
                <a:cs typeface="Calibri" panose="020F0502020204030204" pitchFamily="34" charset="0"/>
              </a:rPr>
              <a:t>x</a:t>
            </a:r>
            <a:r>
              <a:rPr lang="vi-VN" sz="3600" dirty="0">
                <a:solidFill>
                  <a:srgbClr val="0070C0"/>
                </a:solidFill>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3B41E94F-7DC6-28DA-0350-100EEB024E55}"/>
              </a:ext>
            </a:extLst>
          </p:cNvPr>
          <p:cNvSpPr txBox="1"/>
          <p:nvPr/>
        </p:nvSpPr>
        <p:spPr>
          <a:xfrm>
            <a:off x="7389568" y="3896797"/>
            <a:ext cx="1630955" cy="64633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a:t>
            </a:r>
            <a:r>
              <a:rPr lang="vi-VN" sz="3600" dirty="0">
                <a:solidFill>
                  <a:srgbClr val="FF0000"/>
                </a:solidFill>
                <a:latin typeface="Calibri" panose="020F0502020204030204" pitchFamily="34" charset="0"/>
                <a:cs typeface="Calibri" panose="020F0502020204030204" pitchFamily="34" charset="0"/>
              </a:rPr>
              <a:t>ks</a:t>
            </a:r>
            <a:r>
              <a:rPr lang="vi-VN" sz="3600" dirty="0">
                <a:solidFill>
                  <a:srgbClr val="0070C0"/>
                </a:solidFill>
                <a:latin typeface="Calibri" panose="020F0502020204030204" pitchFamily="34" charset="0"/>
                <a:cs typeface="Calibri" panose="020F0502020204030204" pitchFamily="34" charset="0"/>
              </a:rPr>
              <a:t>/ </a:t>
            </a:r>
            <a:r>
              <a:rPr lang="en-US" sz="3600" b="1" dirty="0">
                <a:solidFill>
                  <a:srgbClr val="0070C0"/>
                </a:solidFill>
              </a:rPr>
              <a:t> </a:t>
            </a:r>
            <a:endParaRPr lang="en-US" sz="6000" dirty="0">
              <a:solidFill>
                <a:srgbClr val="0070C0"/>
              </a:solidFill>
            </a:endParaRPr>
          </a:p>
        </p:txBody>
      </p:sp>
      <p:pic>
        <p:nvPicPr>
          <p:cNvPr id="5" name="Picture 4">
            <a:extLst>
              <a:ext uri="{FF2B5EF4-FFF2-40B4-BE49-F238E27FC236}">
                <a16:creationId xmlns:a16="http://schemas.microsoft.com/office/drawing/2014/main" id="{87B067CB-94A2-7671-3605-208AB8494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1215"/>
            <a:ext cx="5778500" cy="635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D307C24-4587-FC90-EAA2-FF3477C59A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6519" y="1404518"/>
            <a:ext cx="3981981" cy="4634396"/>
          </a:xfrm>
          <a:prstGeom prst="rect">
            <a:avLst/>
          </a:prstGeom>
        </p:spPr>
      </p:pic>
      <p:pic>
        <p:nvPicPr>
          <p:cNvPr id="2" name="x x fox" descr="x x fox">
            <a:hlinkClick r:id="" action="ppaction://media"/>
            <a:extLst>
              <a:ext uri="{FF2B5EF4-FFF2-40B4-BE49-F238E27FC236}">
                <a16:creationId xmlns:a16="http://schemas.microsoft.com/office/drawing/2014/main" id="{97FD6533-F571-B661-A943-C3A4122F6E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34715" y="-3162507"/>
            <a:ext cx="812800" cy="812800"/>
          </a:xfrm>
          <a:prstGeom prst="rect">
            <a:avLst/>
          </a:prstGeom>
        </p:spPr>
      </p:pic>
    </p:spTree>
    <p:extLst>
      <p:ext uri="{BB962C8B-B14F-4D97-AF65-F5344CB8AC3E}">
        <p14:creationId xmlns:p14="http://schemas.microsoft.com/office/powerpoint/2010/main" val="4431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3"/>
                </p:tgtEl>
              </p:cMediaNode>
            </p:audio>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746" fill="hold"/>
                                        <p:tgtEl>
                                          <p:spTgt spid="3"/>
                                        </p:tgtEl>
                                      </p:cBhvr>
                                    </p:cmd>
                                  </p:childTnLst>
                                </p:cTn>
                              </p:par>
                            </p:childTnLst>
                          </p:cTn>
                        </p:par>
                      </p:childTnLst>
                    </p:cTn>
                  </p:par>
                </p:childTnLst>
              </p:cTn>
              <p:nextCondLst>
                <p:cond evt="onClick" delay="0">
                  <p:tgtEl>
                    <p:spTgt spid="7"/>
                  </p:tgtEl>
                </p:cond>
              </p:nextCondLst>
            </p:seq>
          </p:childTnLst>
        </p:cTn>
      </p:par>
    </p:tnLst>
    <p:bldLst>
      <p:bldP spid="10"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 x box" descr="x x box">
            <a:hlinkClick r:id="" action="ppaction://media"/>
            <a:extLst>
              <a:ext uri="{FF2B5EF4-FFF2-40B4-BE49-F238E27FC236}">
                <a16:creationId xmlns:a16="http://schemas.microsoft.com/office/drawing/2014/main" id="{7441BF16-02D2-06BE-FDAC-6FD08A6123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01214" y="3225041"/>
            <a:ext cx="812800" cy="812800"/>
          </a:xfrm>
          <a:prstGeom prst="rect">
            <a:avLst/>
          </a:prstGeom>
        </p:spPr>
      </p:pic>
      <p:sp>
        <p:nvSpPr>
          <p:cNvPr id="9" name="TextBox 8">
            <a:extLst>
              <a:ext uri="{FF2B5EF4-FFF2-40B4-BE49-F238E27FC236}">
                <a16:creationId xmlns:a16="http://schemas.microsoft.com/office/drawing/2014/main" id="{53E782C9-AD67-3B99-63F9-6291E624ABF6}"/>
              </a:ext>
            </a:extLst>
          </p:cNvPr>
          <p:cNvSpPr txBox="1"/>
          <p:nvPr/>
        </p:nvSpPr>
        <p:spPr>
          <a:xfrm>
            <a:off x="7521762" y="792503"/>
            <a:ext cx="4124138" cy="369332"/>
          </a:xfrm>
          <a:prstGeom prst="rect">
            <a:avLst/>
          </a:prstGeom>
          <a:noFill/>
        </p:spPr>
        <p:txBody>
          <a:bodyPr wrap="square" rtlCol="0">
            <a:spAutoFit/>
          </a:bodyPr>
          <a:lstStyle/>
          <a:p>
            <a:r>
              <a:rPr lang="en-US" i="1" dirty="0">
                <a:solidFill>
                  <a:srgbClr val="FF0000"/>
                </a:solidFill>
              </a:rPr>
              <a:t>Click on the picture to hear the sound.</a:t>
            </a:r>
          </a:p>
        </p:txBody>
      </p:sp>
      <p:sp>
        <p:nvSpPr>
          <p:cNvPr id="11" name="TextBox 10">
            <a:extLst>
              <a:ext uri="{FF2B5EF4-FFF2-40B4-BE49-F238E27FC236}">
                <a16:creationId xmlns:a16="http://schemas.microsoft.com/office/drawing/2014/main" id="{A665AD9D-6BD5-102C-EF61-3BEF53FEFF89}"/>
              </a:ext>
            </a:extLst>
          </p:cNvPr>
          <p:cNvSpPr txBox="1"/>
          <p:nvPr/>
        </p:nvSpPr>
        <p:spPr>
          <a:xfrm>
            <a:off x="7721738" y="310583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bo</a:t>
            </a:r>
            <a:r>
              <a:rPr lang="vi-VN" sz="3600" dirty="0">
                <a:solidFill>
                  <a:srgbClr val="FF0000"/>
                </a:solidFill>
                <a:latin typeface="Calibri" panose="020F0502020204030204" pitchFamily="34" charset="0"/>
                <a:cs typeface="Calibri" panose="020F0502020204030204" pitchFamily="34" charset="0"/>
              </a:rPr>
              <a:t>x</a:t>
            </a:r>
            <a:r>
              <a:rPr lang="vi-VN" sz="3600" dirty="0">
                <a:solidFill>
                  <a:srgbClr val="0070C0"/>
                </a:solidFill>
                <a:latin typeface="Calibri" panose="020F0502020204030204" pitchFamily="34" charset="0"/>
                <a:cs typeface="Calibri" panose="020F0502020204030204" pitchFamily="34" charset="0"/>
              </a:rPr>
              <a:t> </a:t>
            </a:r>
          </a:p>
        </p:txBody>
      </p:sp>
      <p:sp>
        <p:nvSpPr>
          <p:cNvPr id="17" name="TextBox 16">
            <a:extLst>
              <a:ext uri="{FF2B5EF4-FFF2-40B4-BE49-F238E27FC236}">
                <a16:creationId xmlns:a16="http://schemas.microsoft.com/office/drawing/2014/main" id="{C3E5C011-FE59-ED1E-B2DE-846FFAC64DC4}"/>
              </a:ext>
            </a:extLst>
          </p:cNvPr>
          <p:cNvSpPr txBox="1"/>
          <p:nvPr/>
        </p:nvSpPr>
        <p:spPr>
          <a:xfrm>
            <a:off x="7721738" y="4469629"/>
            <a:ext cx="1630955" cy="64633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a:t>
            </a:r>
            <a:r>
              <a:rPr lang="vi-VN" sz="3600" dirty="0">
                <a:solidFill>
                  <a:srgbClr val="FF0000"/>
                </a:solidFill>
                <a:latin typeface="Calibri" panose="020F0502020204030204" pitchFamily="34" charset="0"/>
                <a:cs typeface="Calibri" panose="020F0502020204030204" pitchFamily="34" charset="0"/>
              </a:rPr>
              <a:t>ks</a:t>
            </a:r>
            <a:r>
              <a:rPr lang="vi-VN" sz="3600" dirty="0">
                <a:solidFill>
                  <a:srgbClr val="0070C0"/>
                </a:solidFill>
                <a:latin typeface="Calibri" panose="020F0502020204030204" pitchFamily="34" charset="0"/>
                <a:cs typeface="Calibri" panose="020F0502020204030204" pitchFamily="34" charset="0"/>
              </a:rPr>
              <a:t>/ </a:t>
            </a:r>
            <a:r>
              <a:rPr lang="en-US" sz="3600" b="1" dirty="0">
                <a:solidFill>
                  <a:srgbClr val="0070C0"/>
                </a:solidFill>
              </a:rPr>
              <a:t> </a:t>
            </a:r>
            <a:endParaRPr lang="en-US" sz="6000" dirty="0">
              <a:solidFill>
                <a:srgbClr val="0070C0"/>
              </a:solidFill>
            </a:endParaRPr>
          </a:p>
        </p:txBody>
      </p:sp>
      <p:pic>
        <p:nvPicPr>
          <p:cNvPr id="5" name="Picture 4">
            <a:extLst>
              <a:ext uri="{FF2B5EF4-FFF2-40B4-BE49-F238E27FC236}">
                <a16:creationId xmlns:a16="http://schemas.microsoft.com/office/drawing/2014/main" id="{0162954C-3656-D443-C82B-620B90F5A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2169"/>
            <a:ext cx="5778500" cy="6350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5D4618B-9AB7-D5A6-B30D-9CB1BA0EA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461" y="1153409"/>
            <a:ext cx="5142307" cy="4755021"/>
          </a:xfrm>
          <a:prstGeom prst="rect">
            <a:avLst/>
          </a:prstGeom>
        </p:spPr>
      </p:pic>
    </p:spTree>
    <p:extLst>
      <p:ext uri="{BB962C8B-B14F-4D97-AF65-F5344CB8AC3E}">
        <p14:creationId xmlns:p14="http://schemas.microsoft.com/office/powerpoint/2010/main" val="37798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720" fill="hold"/>
                                        <p:tgtEl>
                                          <p:spTgt spid="2"/>
                                        </p:tgtEl>
                                      </p:cBhvr>
                                    </p:cmd>
                                  </p:childTnLst>
                                </p:cTn>
                              </p:par>
                            </p:childTnLst>
                          </p:cTn>
                        </p:par>
                      </p:childTnLst>
                    </p:cTn>
                  </p:par>
                </p:childTnLst>
              </p:cTn>
              <p:nextCondLst>
                <p:cond evt="onClick" delay="0">
                  <p:tgtEl>
                    <p:spTgt spid="10"/>
                  </p:tgtEl>
                </p:cond>
              </p:nextCondLst>
            </p:seq>
          </p:childTnLst>
        </p:cTn>
      </p:par>
    </p:tnLst>
    <p:bldLst>
      <p:bldP spid="1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43FDB-DDEF-FEF7-96CF-3290365EC5B4}"/>
              </a:ext>
            </a:extLst>
          </p:cNvPr>
          <p:cNvSpPr txBox="1"/>
          <p:nvPr/>
        </p:nvSpPr>
        <p:spPr>
          <a:xfrm>
            <a:off x="4054395" y="610981"/>
            <a:ext cx="3390865" cy="92333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5400" b="1" dirty="0"/>
              <a:t>Let’s write!</a:t>
            </a:r>
            <a:endParaRPr lang="en-VN" sz="5400" b="1" dirty="0"/>
          </a:p>
        </p:txBody>
      </p:sp>
      <p:pic>
        <p:nvPicPr>
          <p:cNvPr id="5" name="Picture 4">
            <a:extLst>
              <a:ext uri="{FF2B5EF4-FFF2-40B4-BE49-F238E27FC236}">
                <a16:creationId xmlns:a16="http://schemas.microsoft.com/office/drawing/2014/main" id="{528707BD-C53B-A3A8-70A5-99BFD5AC9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386" y="1777552"/>
            <a:ext cx="2648275" cy="3082173"/>
          </a:xfrm>
          <a:prstGeom prst="rect">
            <a:avLst/>
          </a:prstGeom>
        </p:spPr>
      </p:pic>
      <p:pic>
        <p:nvPicPr>
          <p:cNvPr id="9" name="Picture 8">
            <a:extLst>
              <a:ext uri="{FF2B5EF4-FFF2-40B4-BE49-F238E27FC236}">
                <a16:creationId xmlns:a16="http://schemas.microsoft.com/office/drawing/2014/main" id="{08FAB623-AFEF-EFC6-E833-A1A157C6C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330" y="1749070"/>
            <a:ext cx="3496624" cy="3233280"/>
          </a:xfrm>
          <a:prstGeom prst="rect">
            <a:avLst/>
          </a:prstGeom>
        </p:spPr>
      </p:pic>
      <p:pic>
        <p:nvPicPr>
          <p:cNvPr id="12" name="Picture 11">
            <a:extLst>
              <a:ext uri="{FF2B5EF4-FFF2-40B4-BE49-F238E27FC236}">
                <a16:creationId xmlns:a16="http://schemas.microsoft.com/office/drawing/2014/main" id="{943690B1-5869-B54B-1514-2CC7D8273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204" y="4925200"/>
            <a:ext cx="3924300" cy="1257300"/>
          </a:xfrm>
          <a:prstGeom prst="rect">
            <a:avLst/>
          </a:prstGeom>
        </p:spPr>
      </p:pic>
      <p:pic>
        <p:nvPicPr>
          <p:cNvPr id="14" name="Picture 13">
            <a:extLst>
              <a:ext uri="{FF2B5EF4-FFF2-40B4-BE49-F238E27FC236}">
                <a16:creationId xmlns:a16="http://schemas.microsoft.com/office/drawing/2014/main" id="{7D5A3D25-4F83-2A30-073D-47BD14639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096" y="4982350"/>
            <a:ext cx="4076700" cy="1143000"/>
          </a:xfrm>
          <a:prstGeom prst="rect">
            <a:avLst/>
          </a:prstGeom>
        </p:spPr>
      </p:pic>
    </p:spTree>
    <p:extLst>
      <p:ext uri="{BB962C8B-B14F-4D97-AF65-F5344CB8AC3E}">
        <p14:creationId xmlns:p14="http://schemas.microsoft.com/office/powerpoint/2010/main" val="266813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34.mp3" descr="CD2-TRACK 34.mp3">
            <a:hlinkClick r:id="" action="ppaction://media"/>
            <a:extLst>
              <a:ext uri="{FF2B5EF4-FFF2-40B4-BE49-F238E27FC236}">
                <a16:creationId xmlns:a16="http://schemas.microsoft.com/office/drawing/2014/main" id="{20569DC6-DAD5-5D5B-9C4C-E6AEEB6662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22633" y="292232"/>
            <a:ext cx="812800" cy="812800"/>
          </a:xfrm>
          <a:prstGeom prst="rect">
            <a:avLst/>
          </a:prstGeom>
        </p:spPr>
      </p:pic>
      <p:sp>
        <p:nvSpPr>
          <p:cNvPr id="4" name="TextBox 3">
            <a:extLst>
              <a:ext uri="{FF2B5EF4-FFF2-40B4-BE49-F238E27FC236}">
                <a16:creationId xmlns:a16="http://schemas.microsoft.com/office/drawing/2014/main" id="{95C88202-B161-AA3A-C70F-5BDC3629FD7F}"/>
              </a:ext>
            </a:extLst>
          </p:cNvPr>
          <p:cNvSpPr txBox="1"/>
          <p:nvPr/>
        </p:nvSpPr>
        <p:spPr>
          <a:xfrm>
            <a:off x="3105082" y="474415"/>
            <a:ext cx="4124138" cy="369332"/>
          </a:xfrm>
          <a:prstGeom prst="rect">
            <a:avLst/>
          </a:prstGeom>
          <a:noFill/>
        </p:spPr>
        <p:txBody>
          <a:bodyPr wrap="square" rtlCol="0">
            <a:spAutoFit/>
          </a:bodyPr>
          <a:lstStyle/>
          <a:p>
            <a:r>
              <a:rPr lang="en-US" i="1" dirty="0">
                <a:solidFill>
                  <a:srgbClr val="FF0000"/>
                </a:solidFill>
              </a:rPr>
              <a:t>Click on the icon to hear the sound.</a:t>
            </a:r>
          </a:p>
        </p:txBody>
      </p:sp>
      <p:pic>
        <p:nvPicPr>
          <p:cNvPr id="9" name="Picture 8">
            <a:extLst>
              <a:ext uri="{FF2B5EF4-FFF2-40B4-BE49-F238E27FC236}">
                <a16:creationId xmlns:a16="http://schemas.microsoft.com/office/drawing/2014/main" id="{1814B96F-2768-32B2-28B8-D576E4F03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033" y="884935"/>
            <a:ext cx="10050053" cy="5498650"/>
          </a:xfrm>
          <a:prstGeom prst="rect">
            <a:avLst/>
          </a:prstGeom>
        </p:spPr>
      </p:pic>
      <p:pic>
        <p:nvPicPr>
          <p:cNvPr id="7" name="Picture 6">
            <a:extLst>
              <a:ext uri="{FF2B5EF4-FFF2-40B4-BE49-F238E27FC236}">
                <a16:creationId xmlns:a16="http://schemas.microsoft.com/office/drawing/2014/main" id="{CECA9D91-7848-44C9-8911-D9F94354BF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79681"/>
            <a:ext cx="2450123" cy="6379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618326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5139" fill="hold"/>
                                        <p:tgtEl>
                                          <p:spTgt spid="2"/>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9619A9-210D-77FB-5EA6-C67558D0CD1D}"/>
              </a:ext>
            </a:extLst>
          </p:cNvPr>
          <p:cNvSpPr txBox="1"/>
          <p:nvPr/>
        </p:nvSpPr>
        <p:spPr>
          <a:xfrm>
            <a:off x="3700504" y="1728592"/>
            <a:ext cx="4790992" cy="144655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8800" dirty="0"/>
              <a:t>L</a:t>
            </a:r>
            <a:r>
              <a:rPr lang="en-VN" sz="8800" dirty="0"/>
              <a:t>et’s play!</a:t>
            </a:r>
          </a:p>
        </p:txBody>
      </p:sp>
    </p:spTree>
    <p:extLst>
      <p:ext uri="{BB962C8B-B14F-4D97-AF65-F5344CB8AC3E}">
        <p14:creationId xmlns:p14="http://schemas.microsoft.com/office/powerpoint/2010/main" val="295000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tter X" descr="letter X">
            <a:hlinkClick r:id="" action="ppaction://media"/>
            <a:extLst>
              <a:ext uri="{FF2B5EF4-FFF2-40B4-BE49-F238E27FC236}">
                <a16:creationId xmlns:a16="http://schemas.microsoft.com/office/drawing/2014/main" id="{B0B667A5-4DC6-C0CB-F02D-3B2EB8C335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2581" y="800764"/>
            <a:ext cx="812800" cy="812800"/>
          </a:xfrm>
          <a:prstGeom prst="rect">
            <a:avLst/>
          </a:prstGeom>
        </p:spPr>
      </p:pic>
      <p:pic>
        <p:nvPicPr>
          <p:cNvPr id="4" name="Picture 3">
            <a:extLst>
              <a:ext uri="{FF2B5EF4-FFF2-40B4-BE49-F238E27FC236}">
                <a16:creationId xmlns:a16="http://schemas.microsoft.com/office/drawing/2014/main" id="{FFFF6199-D996-7060-21E2-E7FE6EC7E1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02703" y="56544"/>
            <a:ext cx="2301240" cy="2301240"/>
          </a:xfrm>
          <a:prstGeom prst="rect">
            <a:avLst/>
          </a:prstGeom>
        </p:spPr>
      </p:pic>
      <p:sp>
        <p:nvSpPr>
          <p:cNvPr id="5" name="Rounded Rectangle 4">
            <a:extLst>
              <a:ext uri="{FF2B5EF4-FFF2-40B4-BE49-F238E27FC236}">
                <a16:creationId xmlns:a16="http://schemas.microsoft.com/office/drawing/2014/main" id="{A03039C4-AE8E-9CAD-9A47-C9E2AE769133}"/>
              </a:ext>
            </a:extLst>
          </p:cNvPr>
          <p:cNvSpPr/>
          <p:nvPr/>
        </p:nvSpPr>
        <p:spPr>
          <a:xfrm>
            <a:off x="4531360" y="749835"/>
            <a:ext cx="3129280" cy="11988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VN" sz="5400" b="1" dirty="0"/>
              <a:t>/</a:t>
            </a:r>
            <a:r>
              <a:rPr lang="en-VN" sz="5400" b="1" i="1" dirty="0">
                <a:solidFill>
                  <a:srgbClr val="FF0000"/>
                </a:solidFill>
              </a:rPr>
              <a:t>ks</a:t>
            </a:r>
            <a:r>
              <a:rPr lang="en-VN" sz="5400" b="1" dirty="0"/>
              <a:t>/</a:t>
            </a:r>
          </a:p>
        </p:txBody>
      </p:sp>
      <p:sp>
        <p:nvSpPr>
          <p:cNvPr id="7" name="Rounded Rectangle 6">
            <a:extLst>
              <a:ext uri="{FF2B5EF4-FFF2-40B4-BE49-F238E27FC236}">
                <a16:creationId xmlns:a16="http://schemas.microsoft.com/office/drawing/2014/main" id="{D6C61571-20B3-97A3-2A37-0E173A09D2DC}"/>
              </a:ext>
            </a:extLst>
          </p:cNvPr>
          <p:cNvSpPr/>
          <p:nvPr/>
        </p:nvSpPr>
        <p:spPr>
          <a:xfrm>
            <a:off x="4531360" y="5054600"/>
            <a:ext cx="3129280" cy="11988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VN" sz="5400" b="1" dirty="0"/>
              <a:t>box</a:t>
            </a:r>
          </a:p>
        </p:txBody>
      </p:sp>
      <p:pic>
        <p:nvPicPr>
          <p:cNvPr id="9" name="Picture 8" descr="A picture containing logo&#10;&#10;Description automatically generated">
            <a:extLst>
              <a:ext uri="{FF2B5EF4-FFF2-40B4-BE49-F238E27FC236}">
                <a16:creationId xmlns:a16="http://schemas.microsoft.com/office/drawing/2014/main" id="{A9F1FB48-1833-179C-DAD3-EA144D9010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936480" y="5054600"/>
            <a:ext cx="1625600" cy="812800"/>
          </a:xfrm>
          <a:prstGeom prst="rect">
            <a:avLst/>
          </a:prstGeom>
        </p:spPr>
      </p:pic>
      <p:sp>
        <p:nvSpPr>
          <p:cNvPr id="6" name="Rounded Rectangle 5">
            <a:extLst>
              <a:ext uri="{FF2B5EF4-FFF2-40B4-BE49-F238E27FC236}">
                <a16:creationId xmlns:a16="http://schemas.microsoft.com/office/drawing/2014/main" id="{164C170E-4A5A-A1A5-4907-A79A033919C7}"/>
              </a:ext>
            </a:extLst>
          </p:cNvPr>
          <p:cNvSpPr/>
          <p:nvPr/>
        </p:nvSpPr>
        <p:spPr>
          <a:xfrm>
            <a:off x="4531360" y="3108960"/>
            <a:ext cx="3129280" cy="11988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VN" sz="6000" b="1" dirty="0"/>
              <a:t>X</a:t>
            </a:r>
          </a:p>
        </p:txBody>
      </p:sp>
    </p:spTree>
    <p:extLst>
      <p:ext uri="{BB962C8B-B14F-4D97-AF65-F5344CB8AC3E}">
        <p14:creationId xmlns:p14="http://schemas.microsoft.com/office/powerpoint/2010/main" val="4077026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5"/>
                                        </p:tgtEl>
                                        <p:attrNameLst>
                                          <p:attrName>ppt_y</p:attrName>
                                        </p:attrNameLst>
                                      </p:cBhvr>
                                      <p:tavLst>
                                        <p:tav tm="0">
                                          <p:val>
                                            <p:strVal val="#ppt_y"/>
                                          </p:val>
                                        </p:tav>
                                        <p:tav tm="100000">
                                          <p:val>
                                            <p:strVal val="#ppt_y+#ppt_h*1.125000"/>
                                          </p:val>
                                        </p:tav>
                                      </p:tavLst>
                                    </p:anim>
                                    <p:animEffect transition="out" filter="wipe(down)">
                                      <p:cBhvr>
                                        <p:cTn id="7" dur="500"/>
                                        <p:tgtEl>
                                          <p:spTgt spid="5"/>
                                        </p:tgtEl>
                                      </p:cBhvr>
                                    </p:animEffect>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grpId="0" nodeType="clickEffect">
                                  <p:stCondLst>
                                    <p:cond delay="0"/>
                                  </p:stCondLst>
                                  <p:childTnLst>
                                    <p:anim calcmode="lin" valueType="num">
                                      <p:cBhvr additive="base">
                                        <p:cTn id="13" dur="500"/>
                                        <p:tgtEl>
                                          <p:spTgt spid="7"/>
                                        </p:tgtEl>
                                        <p:attrNameLst>
                                          <p:attrName>ppt_y</p:attrName>
                                        </p:attrNameLst>
                                      </p:cBhvr>
                                      <p:tavLst>
                                        <p:tav tm="0">
                                          <p:val>
                                            <p:strVal val="#ppt_y"/>
                                          </p:val>
                                        </p:tav>
                                        <p:tav tm="100000">
                                          <p:val>
                                            <p:strVal val="#ppt_y+#ppt_h*1.125000"/>
                                          </p:val>
                                        </p:tav>
                                      </p:tavLst>
                                    </p:anim>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6"/>
                                        </p:tgtEl>
                                      </p:cBhvr>
                                      <p:by x="150000" y="150000"/>
                                    </p:animScale>
                                  </p:childTnLst>
                                  <p:subTnLst>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671" fill="hold"/>
                                        <p:tgtEl>
                                          <p:spTgt spid="3"/>
                                        </p:tgtEl>
                                      </p:cBhvr>
                                    </p:cmd>
                                  </p:childTnLst>
                                </p:cTn>
                              </p:par>
                            </p:childTnLst>
                          </p:cTn>
                        </p:par>
                      </p:childTnLst>
                    </p:cTn>
                  </p:par>
                </p:childTnLst>
              </p:cTn>
              <p:nextCondLst>
                <p:cond evt="onClick" delay="0">
                  <p:tgtEl>
                    <p:spTgt spid="4"/>
                  </p:tgtEl>
                </p:cond>
              </p:nextCondLst>
            </p:seq>
          </p:childTnLst>
        </p:cTn>
      </p:par>
    </p:tnLst>
    <p:bldLst>
      <p:bldP spid="5" grpId="0" animBg="1"/>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 sound" descr="x sound">
            <a:hlinkClick r:id="" action="ppaction://media"/>
            <a:extLst>
              <a:ext uri="{FF2B5EF4-FFF2-40B4-BE49-F238E27FC236}">
                <a16:creationId xmlns:a16="http://schemas.microsoft.com/office/drawing/2014/main" id="{A7148606-EB29-B273-979E-5115AB5C19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9920" y="987563"/>
            <a:ext cx="812800" cy="812800"/>
          </a:xfrm>
          <a:prstGeom prst="rect">
            <a:avLst/>
          </a:prstGeom>
        </p:spPr>
      </p:pic>
      <p:pic>
        <p:nvPicPr>
          <p:cNvPr id="4" name="Picture 3">
            <a:extLst>
              <a:ext uri="{FF2B5EF4-FFF2-40B4-BE49-F238E27FC236}">
                <a16:creationId xmlns:a16="http://schemas.microsoft.com/office/drawing/2014/main" id="{FFFF6199-D996-7060-21E2-E7FE6EC7E1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92100" y="0"/>
            <a:ext cx="2301240" cy="2301240"/>
          </a:xfrm>
          <a:prstGeom prst="rect">
            <a:avLst/>
          </a:prstGeom>
        </p:spPr>
      </p:pic>
      <p:sp>
        <p:nvSpPr>
          <p:cNvPr id="5" name="Rounded Rectangle 4">
            <a:extLst>
              <a:ext uri="{FF2B5EF4-FFF2-40B4-BE49-F238E27FC236}">
                <a16:creationId xmlns:a16="http://schemas.microsoft.com/office/drawing/2014/main" id="{A03039C4-AE8E-9CAD-9A47-C9E2AE769133}"/>
              </a:ext>
            </a:extLst>
          </p:cNvPr>
          <p:cNvSpPr/>
          <p:nvPr/>
        </p:nvSpPr>
        <p:spPr>
          <a:xfrm>
            <a:off x="4252796" y="701426"/>
            <a:ext cx="3129280" cy="1198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t>/</a:t>
            </a:r>
            <a:r>
              <a:rPr lang="en-VN" sz="5400" b="1" i="1" dirty="0">
                <a:solidFill>
                  <a:srgbClr val="FF0000"/>
                </a:solidFill>
              </a:rPr>
              <a:t>ks</a:t>
            </a:r>
            <a:r>
              <a:rPr lang="en-VN" sz="5400" b="1" dirty="0"/>
              <a:t>/</a:t>
            </a:r>
          </a:p>
        </p:txBody>
      </p:sp>
      <p:sp>
        <p:nvSpPr>
          <p:cNvPr id="6" name="Rounded Rectangle 5">
            <a:extLst>
              <a:ext uri="{FF2B5EF4-FFF2-40B4-BE49-F238E27FC236}">
                <a16:creationId xmlns:a16="http://schemas.microsoft.com/office/drawing/2014/main" id="{164C170E-4A5A-A1A5-4907-A79A033919C7}"/>
              </a:ext>
            </a:extLst>
          </p:cNvPr>
          <p:cNvSpPr/>
          <p:nvPr/>
        </p:nvSpPr>
        <p:spPr>
          <a:xfrm>
            <a:off x="4252796" y="2935340"/>
            <a:ext cx="3129280" cy="1198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6000" b="1" dirty="0"/>
              <a:t>X</a:t>
            </a:r>
          </a:p>
        </p:txBody>
      </p:sp>
      <p:sp>
        <p:nvSpPr>
          <p:cNvPr id="7" name="Rounded Rectangle 6">
            <a:extLst>
              <a:ext uri="{FF2B5EF4-FFF2-40B4-BE49-F238E27FC236}">
                <a16:creationId xmlns:a16="http://schemas.microsoft.com/office/drawing/2014/main" id="{D6C61571-20B3-97A3-2A37-0E173A09D2DC}"/>
              </a:ext>
            </a:extLst>
          </p:cNvPr>
          <p:cNvSpPr/>
          <p:nvPr/>
        </p:nvSpPr>
        <p:spPr>
          <a:xfrm>
            <a:off x="4252796" y="4989653"/>
            <a:ext cx="3129280" cy="1198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t>fox</a:t>
            </a:r>
          </a:p>
        </p:txBody>
      </p:sp>
      <p:pic>
        <p:nvPicPr>
          <p:cNvPr id="9" name="Picture 8" descr="A picture containing logo&#10;&#10;Description automatically generated">
            <a:extLst>
              <a:ext uri="{FF2B5EF4-FFF2-40B4-BE49-F238E27FC236}">
                <a16:creationId xmlns:a16="http://schemas.microsoft.com/office/drawing/2014/main" id="{A9F1FB48-1833-179C-DAD3-EA144D9010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936480" y="5054600"/>
            <a:ext cx="1625600" cy="812800"/>
          </a:xfrm>
          <a:prstGeom prst="rect">
            <a:avLst/>
          </a:prstGeom>
        </p:spPr>
      </p:pic>
    </p:spTree>
    <p:extLst>
      <p:ext uri="{BB962C8B-B14F-4D97-AF65-F5344CB8AC3E}">
        <p14:creationId xmlns:p14="http://schemas.microsoft.com/office/powerpoint/2010/main" val="3233616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audio>
              <p:cMediaNode vol="80000">
                <p:cTn id="22" fill="hold" display="0">
                  <p:stCondLst>
                    <p:cond delay="indefinite"/>
                  </p:stCondLst>
                  <p:endCondLst>
                    <p:cond evt="onStopAudio" delay="0">
                      <p:tgtEl>
                        <p:sldTgt/>
                      </p:tgtEl>
                    </p:cond>
                  </p:endCondLst>
                </p:cTn>
                <p:tgtEl>
                  <p:spTgt spid="2"/>
                </p:tgtEl>
              </p:cMediaNode>
            </p:audio>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537" fill="hold"/>
                                        <p:tgtEl>
                                          <p:spTgt spid="2"/>
                                        </p:tgtEl>
                                      </p:cBhvr>
                                    </p:cmd>
                                  </p:childTnLst>
                                </p:cTn>
                              </p:par>
                            </p:childTnLst>
                          </p:cTn>
                        </p:par>
                      </p:childTnLst>
                    </p:cTn>
                  </p:par>
                </p:childTnLst>
              </p:cTn>
              <p:nextCondLst>
                <p:cond evt="onClick" delay="0">
                  <p:tgtEl>
                    <p:spTgt spid="4"/>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 x fox" descr="x x fox">
            <a:hlinkClick r:id="" action="ppaction://media"/>
            <a:extLst>
              <a:ext uri="{FF2B5EF4-FFF2-40B4-BE49-F238E27FC236}">
                <a16:creationId xmlns:a16="http://schemas.microsoft.com/office/drawing/2014/main" id="{693A3965-E537-0DC6-C517-FE899A5C0791}"/>
              </a:ext>
            </a:extLst>
          </p:cNvPr>
          <p:cNvPicPr>
            <a:picLocks noChangeAspect="1"/>
          </p:cNvPicPr>
          <p:nvPr>
            <a:audioFile r:link="rId1"/>
            <p:extLst>
              <p:ext uri="{DAA4B4D4-6D71-4841-9C94-3DE7FCFB9230}">
                <p14:media xmlns:p14="http://schemas.microsoft.com/office/powerpoint/2010/main" r:embed="rId2">
                  <p14:trim st="4460.123"/>
                </p14:media>
              </p:ext>
            </p:extLst>
          </p:nvPr>
        </p:nvPicPr>
        <p:blipFill>
          <a:blip r:embed="rId5"/>
          <a:stretch>
            <a:fillRect/>
          </a:stretch>
        </p:blipFill>
        <p:spPr>
          <a:xfrm>
            <a:off x="841316" y="1000815"/>
            <a:ext cx="812800" cy="812800"/>
          </a:xfrm>
          <a:prstGeom prst="rect">
            <a:avLst/>
          </a:prstGeom>
        </p:spPr>
      </p:pic>
      <p:pic>
        <p:nvPicPr>
          <p:cNvPr id="4" name="Picture 3">
            <a:extLst>
              <a:ext uri="{FF2B5EF4-FFF2-40B4-BE49-F238E27FC236}">
                <a16:creationId xmlns:a16="http://schemas.microsoft.com/office/drawing/2014/main" id="{FFFF6199-D996-7060-21E2-E7FE6EC7E1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03496" y="160048"/>
            <a:ext cx="2301240" cy="2301240"/>
          </a:xfrm>
          <a:prstGeom prst="rect">
            <a:avLst/>
          </a:prstGeom>
        </p:spPr>
      </p:pic>
      <p:sp>
        <p:nvSpPr>
          <p:cNvPr id="5" name="Rounded Rectangle 4">
            <a:extLst>
              <a:ext uri="{FF2B5EF4-FFF2-40B4-BE49-F238E27FC236}">
                <a16:creationId xmlns:a16="http://schemas.microsoft.com/office/drawing/2014/main" id="{A03039C4-AE8E-9CAD-9A47-C9E2AE769133}"/>
              </a:ext>
            </a:extLst>
          </p:cNvPr>
          <p:cNvSpPr/>
          <p:nvPr/>
        </p:nvSpPr>
        <p:spPr>
          <a:xfrm>
            <a:off x="4358640" y="807775"/>
            <a:ext cx="3129280" cy="11988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VN" sz="5400" b="1" dirty="0"/>
              <a:t>/</a:t>
            </a:r>
            <a:r>
              <a:rPr lang="en-VN" sz="5400" b="1" i="1" dirty="0">
                <a:solidFill>
                  <a:srgbClr val="FF0000"/>
                </a:solidFill>
              </a:rPr>
              <a:t>kx</a:t>
            </a:r>
            <a:r>
              <a:rPr lang="en-VN" sz="5400" b="1" dirty="0"/>
              <a:t>/</a:t>
            </a:r>
          </a:p>
        </p:txBody>
      </p:sp>
      <p:sp>
        <p:nvSpPr>
          <p:cNvPr id="6" name="Rounded Rectangle 5">
            <a:extLst>
              <a:ext uri="{FF2B5EF4-FFF2-40B4-BE49-F238E27FC236}">
                <a16:creationId xmlns:a16="http://schemas.microsoft.com/office/drawing/2014/main" id="{164C170E-4A5A-A1A5-4907-A79A033919C7}"/>
              </a:ext>
            </a:extLst>
          </p:cNvPr>
          <p:cNvSpPr/>
          <p:nvPr/>
        </p:nvSpPr>
        <p:spPr>
          <a:xfrm>
            <a:off x="4358640" y="3108960"/>
            <a:ext cx="3129280" cy="11988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VN" sz="6600" b="1" dirty="0"/>
              <a:t>box</a:t>
            </a:r>
          </a:p>
        </p:txBody>
      </p:sp>
      <p:sp>
        <p:nvSpPr>
          <p:cNvPr id="7" name="Rounded Rectangle 6">
            <a:extLst>
              <a:ext uri="{FF2B5EF4-FFF2-40B4-BE49-F238E27FC236}">
                <a16:creationId xmlns:a16="http://schemas.microsoft.com/office/drawing/2014/main" id="{D6C61571-20B3-97A3-2A37-0E173A09D2DC}"/>
              </a:ext>
            </a:extLst>
          </p:cNvPr>
          <p:cNvSpPr/>
          <p:nvPr/>
        </p:nvSpPr>
        <p:spPr>
          <a:xfrm>
            <a:off x="4531360" y="5069068"/>
            <a:ext cx="3129280" cy="11988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VN" sz="5400" b="1" dirty="0"/>
              <a:t>fox</a:t>
            </a:r>
          </a:p>
        </p:txBody>
      </p:sp>
      <p:pic>
        <p:nvPicPr>
          <p:cNvPr id="9" name="Picture 8" descr="A picture containing logo&#10;&#10;Description automatically generated">
            <a:extLst>
              <a:ext uri="{FF2B5EF4-FFF2-40B4-BE49-F238E27FC236}">
                <a16:creationId xmlns:a16="http://schemas.microsoft.com/office/drawing/2014/main" id="{A9F1FB48-1833-179C-DAD3-EA144D9010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936480" y="5054600"/>
            <a:ext cx="1625600" cy="812800"/>
          </a:xfrm>
          <a:prstGeom prst="rect">
            <a:avLst/>
          </a:prstGeom>
        </p:spPr>
      </p:pic>
    </p:spTree>
    <p:extLst>
      <p:ext uri="{BB962C8B-B14F-4D97-AF65-F5344CB8AC3E}">
        <p14:creationId xmlns:p14="http://schemas.microsoft.com/office/powerpoint/2010/main" val="8378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2862322"/>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recognize the /</a:t>
            </a:r>
            <a:r>
              <a:rPr lang="en-US" sz="3600" dirty="0" err="1">
                <a:solidFill>
                  <a:srgbClr val="FF0000"/>
                </a:solidFill>
                <a:ea typeface="Times New Roman" panose="02020603050405020304" pitchFamily="18" charset="0"/>
              </a:rPr>
              <a:t>ks</a:t>
            </a:r>
            <a:r>
              <a:rPr lang="en-US" sz="3600" dirty="0">
                <a:solidFill>
                  <a:srgbClr val="FF0000"/>
                </a:solidFill>
                <a:ea typeface="Times New Roman" panose="02020603050405020304" pitchFamily="18" charset="0"/>
              </a:rPr>
              <a:t>/ and /j/ sounds.</a:t>
            </a:r>
          </a:p>
          <a:p>
            <a:endParaRPr lang="en-US" sz="5400" baseline="-25000" dirty="0">
              <a:solidFill>
                <a:srgbClr val="FF0000"/>
              </a:solidFill>
              <a:ea typeface="Times New Roman" panose="02020603050405020304" pitchFamily="18" charset="0"/>
            </a:endParaRPr>
          </a:p>
          <a:p>
            <a:r>
              <a:rPr lang="en-US" sz="3600" b="1" dirty="0">
                <a:solidFill>
                  <a:srgbClr val="0070C0"/>
                </a:solidFill>
              </a:rPr>
              <a:t>Vocabulary</a:t>
            </a:r>
            <a:r>
              <a:rPr lang="en-US" sz="3600" dirty="0">
                <a:solidFill>
                  <a:srgbClr val="0070C0"/>
                </a:solidFill>
              </a:rPr>
              <a:t>: </a:t>
            </a:r>
            <a:r>
              <a:rPr lang="en-US" sz="3600" i="1" dirty="0">
                <a:solidFill>
                  <a:srgbClr val="00B050"/>
                </a:solidFill>
              </a:rPr>
              <a:t>fox, box, yo-yo, yogurt</a:t>
            </a:r>
            <a:endParaRPr lang="en-US" sz="3600" dirty="0">
              <a:solidFill>
                <a:srgbClr val="00B050"/>
              </a:solidFill>
            </a:endParaRPr>
          </a:p>
          <a:p>
            <a:r>
              <a:rPr lang="en-US" sz="3600" b="1" dirty="0">
                <a:solidFill>
                  <a:srgbClr val="0070C0"/>
                </a:solidFill>
              </a:rPr>
              <a:t>Phonics</a:t>
            </a:r>
            <a:r>
              <a:rPr lang="en-US" sz="3600" dirty="0">
                <a:solidFill>
                  <a:srgbClr val="0070C0"/>
                </a:solidFill>
              </a:rPr>
              <a:t>: </a:t>
            </a:r>
            <a:r>
              <a:rPr lang="en-US" sz="3600" dirty="0">
                <a:solidFill>
                  <a:srgbClr val="00B050"/>
                </a:solidFill>
              </a:rPr>
              <a:t>/</a:t>
            </a:r>
            <a:r>
              <a:rPr lang="en-US" sz="3600" dirty="0" err="1">
                <a:solidFill>
                  <a:srgbClr val="FF0000"/>
                </a:solidFill>
              </a:rPr>
              <a:t>ks</a:t>
            </a:r>
            <a:r>
              <a:rPr lang="en-US" sz="3600" dirty="0">
                <a:solidFill>
                  <a:srgbClr val="00B050"/>
                </a:solidFill>
              </a:rPr>
              <a:t>/, /</a:t>
            </a:r>
            <a:r>
              <a:rPr lang="en-US" sz="3600" dirty="0">
                <a:solidFill>
                  <a:srgbClr val="FF0000"/>
                </a:solidFill>
              </a:rPr>
              <a:t>j</a:t>
            </a:r>
            <a:r>
              <a:rPr lang="en-US" sz="3600" dirty="0">
                <a:solidFill>
                  <a:srgbClr val="00B050"/>
                </a:solidFill>
              </a:rPr>
              <a:t>/</a:t>
            </a:r>
            <a:endParaRPr lang="en-US" sz="3600" i="1" dirty="0">
              <a:solidFill>
                <a:srgbClr val="00B050"/>
              </a:solidFill>
              <a:ea typeface="Times New Roman" panose="02020603050405020304" pitchFamily="18" charset="0"/>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 x box" descr="x x box">
            <a:hlinkClick r:id="" action="ppaction://media"/>
            <a:extLst>
              <a:ext uri="{FF2B5EF4-FFF2-40B4-BE49-F238E27FC236}">
                <a16:creationId xmlns:a16="http://schemas.microsoft.com/office/drawing/2014/main" id="{C32AC546-314D-C304-5DFC-C6C8D493F740}"/>
              </a:ext>
            </a:extLst>
          </p:cNvPr>
          <p:cNvPicPr>
            <a:picLocks noChangeAspect="1"/>
          </p:cNvPicPr>
          <p:nvPr>
            <a:audioFile r:link="rId1"/>
            <p:extLst>
              <p:ext uri="{DAA4B4D4-6D71-4841-9C94-3DE7FCFB9230}">
                <p14:media xmlns:p14="http://schemas.microsoft.com/office/powerpoint/2010/main" r:embed="rId2">
                  <p14:trim st="4773.2788"/>
                </p14:media>
              </p:ext>
            </p:extLst>
          </p:nvPr>
        </p:nvPicPr>
        <p:blipFill>
          <a:blip r:embed="rId5"/>
          <a:stretch>
            <a:fillRect/>
          </a:stretch>
        </p:blipFill>
        <p:spPr>
          <a:xfrm>
            <a:off x="693967" y="1020160"/>
            <a:ext cx="812800" cy="812800"/>
          </a:xfrm>
          <a:prstGeom prst="rect">
            <a:avLst/>
          </a:prstGeom>
        </p:spPr>
      </p:pic>
      <p:pic>
        <p:nvPicPr>
          <p:cNvPr id="4" name="Picture 3">
            <a:extLst>
              <a:ext uri="{FF2B5EF4-FFF2-40B4-BE49-F238E27FC236}">
                <a16:creationId xmlns:a16="http://schemas.microsoft.com/office/drawing/2014/main" id="{FFFF6199-D996-7060-21E2-E7FE6EC7E1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34226" y="169720"/>
            <a:ext cx="2301240" cy="2301240"/>
          </a:xfrm>
          <a:prstGeom prst="rect">
            <a:avLst/>
          </a:prstGeom>
        </p:spPr>
      </p:pic>
      <p:sp>
        <p:nvSpPr>
          <p:cNvPr id="5" name="Rounded Rectangle 4">
            <a:extLst>
              <a:ext uri="{FF2B5EF4-FFF2-40B4-BE49-F238E27FC236}">
                <a16:creationId xmlns:a16="http://schemas.microsoft.com/office/drawing/2014/main" id="{A03039C4-AE8E-9CAD-9A47-C9E2AE769133}"/>
              </a:ext>
            </a:extLst>
          </p:cNvPr>
          <p:cNvSpPr/>
          <p:nvPr/>
        </p:nvSpPr>
        <p:spPr>
          <a:xfrm>
            <a:off x="4854713" y="720900"/>
            <a:ext cx="3129280" cy="11988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VN" sz="5400" b="1" dirty="0"/>
              <a:t>/</a:t>
            </a:r>
            <a:r>
              <a:rPr lang="en-VN" sz="5400" b="1" i="1" dirty="0">
                <a:solidFill>
                  <a:srgbClr val="FF0000"/>
                </a:solidFill>
              </a:rPr>
              <a:t>ks</a:t>
            </a:r>
            <a:r>
              <a:rPr lang="en-VN" sz="5400" b="1" dirty="0"/>
              <a:t>/</a:t>
            </a:r>
          </a:p>
        </p:txBody>
      </p:sp>
      <p:sp>
        <p:nvSpPr>
          <p:cNvPr id="6" name="Rounded Rectangle 5">
            <a:extLst>
              <a:ext uri="{FF2B5EF4-FFF2-40B4-BE49-F238E27FC236}">
                <a16:creationId xmlns:a16="http://schemas.microsoft.com/office/drawing/2014/main" id="{164C170E-4A5A-A1A5-4907-A79A033919C7}"/>
              </a:ext>
            </a:extLst>
          </p:cNvPr>
          <p:cNvSpPr/>
          <p:nvPr/>
        </p:nvSpPr>
        <p:spPr>
          <a:xfrm>
            <a:off x="4854713" y="4938221"/>
            <a:ext cx="3129280" cy="11988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VN" sz="6600" b="1" dirty="0"/>
              <a:t>fox</a:t>
            </a:r>
          </a:p>
        </p:txBody>
      </p:sp>
      <p:sp>
        <p:nvSpPr>
          <p:cNvPr id="7" name="Rounded Rectangle 6">
            <a:extLst>
              <a:ext uri="{FF2B5EF4-FFF2-40B4-BE49-F238E27FC236}">
                <a16:creationId xmlns:a16="http://schemas.microsoft.com/office/drawing/2014/main" id="{D6C61571-20B3-97A3-2A37-0E173A09D2DC}"/>
              </a:ext>
            </a:extLst>
          </p:cNvPr>
          <p:cNvSpPr/>
          <p:nvPr/>
        </p:nvSpPr>
        <p:spPr>
          <a:xfrm>
            <a:off x="4854713" y="2946915"/>
            <a:ext cx="3129280" cy="11988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VN" sz="5400" b="1" dirty="0"/>
              <a:t>box</a:t>
            </a:r>
          </a:p>
        </p:txBody>
      </p:sp>
      <p:pic>
        <p:nvPicPr>
          <p:cNvPr id="9" name="Picture 8" descr="A picture containing logo&#10;&#10;Description automatically generated">
            <a:extLst>
              <a:ext uri="{FF2B5EF4-FFF2-40B4-BE49-F238E27FC236}">
                <a16:creationId xmlns:a16="http://schemas.microsoft.com/office/drawing/2014/main" id="{A9F1FB48-1833-179C-DAD3-EA144D9010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936480" y="5054600"/>
            <a:ext cx="1625600" cy="812800"/>
          </a:xfrm>
          <a:prstGeom prst="rect">
            <a:avLst/>
          </a:prstGeom>
        </p:spPr>
      </p:pic>
    </p:spTree>
    <p:extLst>
      <p:ext uri="{BB962C8B-B14F-4D97-AF65-F5344CB8AC3E}">
        <p14:creationId xmlns:p14="http://schemas.microsoft.com/office/powerpoint/2010/main" val="235200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3A02E76F-9E41-9D04-F320-22862530EC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00" y="1301750"/>
            <a:ext cx="6096000" cy="4254500"/>
          </a:xfrm>
          <a:prstGeom prst="rect">
            <a:avLst/>
          </a:prstGeom>
        </p:spPr>
      </p:pic>
    </p:spTree>
    <p:extLst>
      <p:ext uri="{BB962C8B-B14F-4D97-AF65-F5344CB8AC3E}">
        <p14:creationId xmlns:p14="http://schemas.microsoft.com/office/powerpoint/2010/main" val="271670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796162" y="2363134"/>
            <a:ext cx="53447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What’s missing?</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128385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D8F36E-DA26-C872-B1FF-D4512D010E75}"/>
              </a:ext>
            </a:extLst>
          </p:cNvPr>
          <p:cNvSpPr txBox="1"/>
          <p:nvPr/>
        </p:nvSpPr>
        <p:spPr>
          <a:xfrm>
            <a:off x="4583887" y="1615197"/>
            <a:ext cx="3024226" cy="92333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5400" b="1" dirty="0"/>
              <a:t>L</a:t>
            </a:r>
            <a:r>
              <a:rPr lang="en-VN" sz="5400" b="1" dirty="0"/>
              <a:t>et’s sing!</a:t>
            </a:r>
          </a:p>
        </p:txBody>
      </p:sp>
    </p:spTree>
    <p:extLst>
      <p:ext uri="{BB962C8B-B14F-4D97-AF65-F5344CB8AC3E}">
        <p14:creationId xmlns:p14="http://schemas.microsoft.com/office/powerpoint/2010/main" val="182879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PHABET SONG_American.mp3" descr="ALPHABET SONG_American.mp3">
            <a:hlinkClick r:id="" action="ppaction://media"/>
            <a:extLst>
              <a:ext uri="{FF2B5EF4-FFF2-40B4-BE49-F238E27FC236}">
                <a16:creationId xmlns:a16="http://schemas.microsoft.com/office/drawing/2014/main" id="{77993B19-E0A0-02BA-D1F4-6BD39946F1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11548" y="2313807"/>
            <a:ext cx="812800" cy="812800"/>
          </a:xfrm>
          <a:prstGeom prst="rect">
            <a:avLst/>
          </a:prstGeom>
        </p:spPr>
      </p:pic>
      <p:pic>
        <p:nvPicPr>
          <p:cNvPr id="6" name="Picture 5" descr="A picture containing clipart, guitar&#10;&#10;Description automatically generated">
            <a:extLst>
              <a:ext uri="{FF2B5EF4-FFF2-40B4-BE49-F238E27FC236}">
                <a16:creationId xmlns:a16="http://schemas.microsoft.com/office/drawing/2014/main" id="{D512E17F-65CD-A018-F636-ED14FE1C4C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46412" y="320514"/>
            <a:ext cx="16027961" cy="6043876"/>
          </a:xfrm>
          <a:prstGeom prst="rect">
            <a:avLst/>
          </a:prstGeom>
        </p:spPr>
      </p:pic>
      <p:sp>
        <p:nvSpPr>
          <p:cNvPr id="4" name="TextBox 3">
            <a:extLst>
              <a:ext uri="{FF2B5EF4-FFF2-40B4-BE49-F238E27FC236}">
                <a16:creationId xmlns:a16="http://schemas.microsoft.com/office/drawing/2014/main" id="{1BD8F36E-DA26-C872-B1FF-D4512D010E75}"/>
              </a:ext>
            </a:extLst>
          </p:cNvPr>
          <p:cNvSpPr txBox="1"/>
          <p:nvPr/>
        </p:nvSpPr>
        <p:spPr>
          <a:xfrm>
            <a:off x="7871522" y="320514"/>
            <a:ext cx="4320478" cy="92333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5400" b="1" dirty="0"/>
              <a:t>Alphabet song</a:t>
            </a:r>
            <a:endParaRPr lang="en-VN" sz="5400" b="1" dirty="0"/>
          </a:p>
        </p:txBody>
      </p:sp>
      <p:pic>
        <p:nvPicPr>
          <p:cNvPr id="5" name="Picture 4">
            <a:extLst>
              <a:ext uri="{FF2B5EF4-FFF2-40B4-BE49-F238E27FC236}">
                <a16:creationId xmlns:a16="http://schemas.microsoft.com/office/drawing/2014/main" id="{BB3395C6-61CB-61E8-C64C-3468BB5294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71800"/>
            <a:ext cx="12192000" cy="923329"/>
          </a:xfrm>
          <a:prstGeom prst="rect">
            <a:avLst/>
          </a:prstGeom>
        </p:spPr>
      </p:pic>
    </p:spTree>
    <p:extLst>
      <p:ext uri="{BB962C8B-B14F-4D97-AF65-F5344CB8AC3E}">
        <p14:creationId xmlns:p14="http://schemas.microsoft.com/office/powerpoint/2010/main" val="39113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3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p:cTn id="8" repeatCount="indefinite" restart="whenNotActive" fill="hold" evtFilter="cancelBubble" nodeType="interactiveSeq">
                <p:stCondLst>
                  <p:cond delay="indefinite"/>
                  <p:cond evt="onBegin" delay="0">
                    <p:tn val="1"/>
                  </p:cond>
                </p:stCondLst>
                <p:endSync evt="end" delay="0">
                  <p:rtn val="all"/>
                </p:endSync>
                <p:childTnLst>
                  <p:par>
                    <p:cTn id="9" fill="hold">
                      <p:stCondLst>
                        <p:cond delay="0"/>
                      </p:stCondLst>
                      <p:childTnLst>
                        <p:par>
                          <p:cTn id="10" fill="hold">
                            <p:stCondLst>
                              <p:cond delay="0"/>
                            </p:stCondLst>
                            <p:childTnLst>
                              <p:par>
                                <p:cTn id="11" presetID="6" presetClass="emph" presetSubtype="0" accel="50000" decel="50000" fill="hold" nodeType="withEffect">
                                  <p:stCondLst>
                                    <p:cond delay="0"/>
                                  </p:stCondLst>
                                  <p:childTnLst>
                                    <p:animScale>
                                      <p:cBhvr>
                                        <p:cTn id="12" dur="30000" fill="hold"/>
                                        <p:tgtEl>
                                          <p:spTgt spid="6"/>
                                        </p:tgtEl>
                                      </p:cBhvr>
                                      <p:by x="150000" y="150000"/>
                                    </p:animScale>
                                  </p:childTnLst>
                                </p:cTn>
                              </p:par>
                            </p:childTnLst>
                          </p:cTn>
                        </p:par>
                        <p:par>
                          <p:cTn id="13" fill="hold">
                            <p:stCondLst>
                              <p:cond delay="30000"/>
                            </p:stCondLst>
                            <p:childTnLst>
                              <p:par>
                                <p:cTn id="14" presetID="0" presetClass="path" presetSubtype="0" accel="50000" decel="50000" fill="hold" nodeType="afterEffect">
                                  <p:stCondLst>
                                    <p:cond delay="5000"/>
                                  </p:stCondLst>
                                  <p:childTnLst>
                                    <p:animMotion origin="layout" path="M 0.61797 -0.01435 L 1.875E-6 1.48148E-6 " pathEditMode="relative" rAng="0" ptsTypes="AA">
                                      <p:cBhvr>
                                        <p:cTn id="15" dur="30000" fill="hold"/>
                                        <p:tgtEl>
                                          <p:spTgt spid="6"/>
                                        </p:tgtEl>
                                        <p:attrNameLst>
                                          <p:attrName>ppt_x</p:attrName>
                                          <p:attrName>ppt_y</p:attrName>
                                        </p:attrNameLst>
                                      </p:cBhvr>
                                      <p:rCtr x="-30898" y="718"/>
                                    </p:animMotion>
                                  </p:childTnLst>
                                </p:cTn>
                              </p:par>
                              <p:par>
                                <p:cTn id="16" presetID="6" presetClass="emph" presetSubtype="0" accel="50000" decel="50000" fill="hold" nodeType="withEffect">
                                  <p:stCondLst>
                                    <p:cond delay="5000"/>
                                  </p:stCondLst>
                                  <p:childTnLst>
                                    <p:animScale>
                                      <p:cBhvr>
                                        <p:cTn id="17" dur="30000" fill="hold"/>
                                        <p:tgtEl>
                                          <p:spTgt spid="6"/>
                                        </p:tgtEl>
                                      </p:cBhvr>
                                      <p:by x="150000" y="150000"/>
                                      <p:to x="100000" y="100000"/>
                                    </p:animScale>
                                  </p:childTnLst>
                                </p:cTn>
                              </p:par>
                            </p:childTnLst>
                          </p:cTn>
                        </p:par>
                        <p:par>
                          <p:cTn id="18" fill="hold">
                            <p:stCondLst>
                              <p:cond delay="65000"/>
                            </p:stCondLst>
                            <p:childTnLst>
                              <p:par>
                                <p:cTn id="19" presetID="0" presetClass="path" presetSubtype="0" accel="50000" decel="50000" fill="hold" nodeType="afterEffect">
                                  <p:stCondLst>
                                    <p:cond delay="0"/>
                                  </p:stCondLst>
                                  <p:childTnLst>
                                    <p:animMotion origin="layout" path="M 1.875E-6 1.48148E-6 L 1.875E-6 0.00023 " pathEditMode="relative" rAng="0" ptsTypes="AA">
                                      <p:cBhvr>
                                        <p:cTn id="20" dur="5000" fill="hold"/>
                                        <p:tgtEl>
                                          <p:spTgt spid="6"/>
                                        </p:tgtEl>
                                        <p:attrNameLst>
                                          <p:attrName>ppt_x</p:attrName>
                                          <p:attrName>ppt_y</p:attrName>
                                        </p:attrNameLst>
                                      </p:cBhvr>
                                      <p:rCtr x="0" y="0"/>
                                    </p:animMotion>
                                  </p:childTnLst>
                                </p:cTn>
                              </p:par>
                            </p:childTnLst>
                          </p:cTn>
                        </p:par>
                      </p:childTnLst>
                    </p:cTn>
                  </p:par>
                </p:childTnLst>
              </p:cTn>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861"/>
            <a:ext cx="10506272" cy="6958861"/>
          </a:xfrm>
          <a:prstGeom prst="rect">
            <a:avLst/>
          </a:prstGeom>
        </p:spPr>
      </p:pic>
      <p:sp>
        <p:nvSpPr>
          <p:cNvPr id="6" name="Oval 5"/>
          <p:cNvSpPr/>
          <p:nvPr/>
        </p:nvSpPr>
        <p:spPr>
          <a:xfrm>
            <a:off x="2183361"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Phonics</a:t>
            </a:r>
          </a:p>
          <a:p>
            <a:pPr algn="ctr"/>
            <a:r>
              <a:rPr lang="en-US" sz="4400" i="1" dirty="0">
                <a:solidFill>
                  <a:schemeClr val="bg1"/>
                </a:solidFill>
              </a:rPr>
              <a:t>/</a:t>
            </a:r>
            <a:r>
              <a:rPr lang="en-US" sz="4400" i="1" dirty="0" err="1">
                <a:solidFill>
                  <a:srgbClr val="FF0000"/>
                </a:solidFill>
              </a:rPr>
              <a:t>ks</a:t>
            </a:r>
            <a:r>
              <a:rPr lang="en-US" sz="4400" i="1" dirty="0">
                <a:solidFill>
                  <a:schemeClr val="bg1"/>
                </a:solidFill>
              </a:rPr>
              <a:t>/,</a:t>
            </a:r>
          </a:p>
          <a:p>
            <a:pPr algn="ctr"/>
            <a:r>
              <a:rPr lang="en-US" sz="4400" i="1" dirty="0">
                <a:solidFill>
                  <a:schemeClr val="bg1"/>
                </a:solidFill>
              </a:rPr>
              <a:t>/</a:t>
            </a:r>
            <a:r>
              <a:rPr lang="en-US" sz="4400" dirty="0">
                <a:solidFill>
                  <a:srgbClr val="FF0000"/>
                </a:solidFill>
              </a:rPr>
              <a:t>j</a:t>
            </a:r>
            <a:r>
              <a:rPr lang="en-US" sz="4400" dirty="0"/>
              <a:t>/,</a:t>
            </a:r>
          </a:p>
          <a:p>
            <a:pPr algn="ctr"/>
            <a:endParaRPr lang="en-US"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32.mp3" descr="CD2-TRACK 32.mp3">
            <a:hlinkClick r:id="" action="ppaction://media"/>
            <a:extLst>
              <a:ext uri="{FF2B5EF4-FFF2-40B4-BE49-F238E27FC236}">
                <a16:creationId xmlns:a16="http://schemas.microsoft.com/office/drawing/2014/main" id="{50DA4442-3E50-751F-4F7B-32203F8FF1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11785" y="242820"/>
            <a:ext cx="812800" cy="812800"/>
          </a:xfrm>
          <a:prstGeom prst="rect">
            <a:avLst/>
          </a:prstGeom>
        </p:spPr>
      </p:pic>
      <p:sp>
        <p:nvSpPr>
          <p:cNvPr id="6" name="TextBox 5">
            <a:extLst>
              <a:ext uri="{FF2B5EF4-FFF2-40B4-BE49-F238E27FC236}">
                <a16:creationId xmlns:a16="http://schemas.microsoft.com/office/drawing/2014/main" id="{236A4A25-470C-5354-2270-AA0954562060}"/>
              </a:ext>
            </a:extLst>
          </p:cNvPr>
          <p:cNvSpPr txBox="1"/>
          <p:nvPr/>
        </p:nvSpPr>
        <p:spPr>
          <a:xfrm>
            <a:off x="7554085" y="503604"/>
            <a:ext cx="4124138" cy="369332"/>
          </a:xfrm>
          <a:prstGeom prst="rect">
            <a:avLst/>
          </a:prstGeom>
          <a:noFill/>
        </p:spPr>
        <p:txBody>
          <a:bodyPr wrap="square" rtlCol="0">
            <a:spAutoFit/>
          </a:bodyPr>
          <a:lstStyle/>
          <a:p>
            <a:r>
              <a:rPr lang="en-US" i="1" dirty="0">
                <a:solidFill>
                  <a:srgbClr val="FF0000"/>
                </a:solidFill>
              </a:rPr>
              <a:t>Click on the icon to hear the sound.</a:t>
            </a:r>
          </a:p>
        </p:txBody>
      </p:sp>
      <p:sp>
        <p:nvSpPr>
          <p:cNvPr id="11" name="TextBox 10">
            <a:extLst>
              <a:ext uri="{FF2B5EF4-FFF2-40B4-BE49-F238E27FC236}">
                <a16:creationId xmlns:a16="http://schemas.microsoft.com/office/drawing/2014/main" id="{C8926F44-EA45-BCD5-645D-7EB5BE4709E3}"/>
              </a:ext>
            </a:extLst>
          </p:cNvPr>
          <p:cNvSpPr txBox="1"/>
          <p:nvPr/>
        </p:nvSpPr>
        <p:spPr>
          <a:xfrm>
            <a:off x="8420935" y="2822713"/>
            <a:ext cx="1630955" cy="7694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4400" dirty="0">
                <a:solidFill>
                  <a:srgbClr val="0070C0"/>
                </a:solidFill>
                <a:latin typeface="Calibri" panose="020F0502020204030204" pitchFamily="34" charset="0"/>
                <a:cs typeface="Calibri" panose="020F0502020204030204" pitchFamily="34" charset="0"/>
              </a:rPr>
              <a:t>X, x</a:t>
            </a:r>
            <a:endParaRPr lang="vi-VN" sz="4400" dirty="0">
              <a:solidFill>
                <a:srgbClr val="0070C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C6F16-16A2-59EA-4488-2B52CEF991E2}"/>
              </a:ext>
            </a:extLst>
          </p:cNvPr>
          <p:cNvSpPr txBox="1"/>
          <p:nvPr/>
        </p:nvSpPr>
        <p:spPr>
          <a:xfrm>
            <a:off x="8520326" y="4033112"/>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a:t>
            </a:r>
            <a:r>
              <a:rPr lang="en-US" sz="3600" dirty="0">
                <a:solidFill>
                  <a:srgbClr val="0070C0"/>
                </a:solidFill>
              </a:rPr>
              <a:t> </a:t>
            </a:r>
            <a:r>
              <a:rPr lang="en-US" sz="3600" dirty="0" err="1">
                <a:solidFill>
                  <a:srgbClr val="FF0000"/>
                </a:solidFill>
              </a:rPr>
              <a:t>ks</a:t>
            </a:r>
            <a:r>
              <a:rPr lang="en-US" sz="3600" dirty="0">
                <a:solidFill>
                  <a:srgbClr val="FF0000"/>
                </a:solidFill>
              </a:rPr>
              <a:t> </a:t>
            </a:r>
            <a:r>
              <a:rPr lang="vi-VN" sz="3600" dirty="0">
                <a:solidFill>
                  <a:srgbClr val="0070C0"/>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57429821-5AF6-0B55-578C-0F307AF931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19020"/>
            <a:ext cx="6023075" cy="64227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FEB7C77-2FDB-16C2-07A6-73D9E519E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14" y="1434144"/>
            <a:ext cx="7003403" cy="4286718"/>
          </a:xfrm>
          <a:prstGeom prst="rect">
            <a:avLst/>
          </a:prstGeom>
        </p:spPr>
      </p:pic>
    </p:spTree>
    <p:extLst>
      <p:ext uri="{BB962C8B-B14F-4D97-AF65-F5344CB8AC3E}">
        <p14:creationId xmlns:p14="http://schemas.microsoft.com/office/powerpoint/2010/main" val="222188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1033" fill="hold"/>
                                        <p:tgtEl>
                                          <p:spTgt spid="2"/>
                                        </p:tgtEl>
                                      </p:cBhvr>
                                    </p:cmd>
                                  </p:childTnLst>
                                </p:cTn>
                              </p:par>
                            </p:childTnLst>
                          </p:cTn>
                        </p:par>
                      </p:childTnLst>
                    </p:cTn>
                  </p:par>
                </p:childTnLst>
              </p:cTn>
              <p:nextCondLst>
                <p:cond evt="onClick" delay="0">
                  <p:tgtEl>
                    <p:spTgt spid="7"/>
                  </p:tgtEl>
                </p:cond>
              </p:nextCondLst>
            </p:seq>
          </p:childTnLst>
        </p:cTn>
      </p:par>
    </p:tnLst>
    <p:bldLst>
      <p:bldP spid="11"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6964</TotalTime>
  <Words>223</Words>
  <Application>Microsoft Office PowerPoint</Application>
  <PresentationFormat>Widescreen</PresentationFormat>
  <Paragraphs>49</Paragraphs>
  <Slides>21</Slides>
  <Notes>1</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185</cp:revision>
  <dcterms:created xsi:type="dcterms:W3CDTF">2020-12-08T03:17:05Z</dcterms:created>
  <dcterms:modified xsi:type="dcterms:W3CDTF">2024-03-20T12:31:30Z</dcterms:modified>
</cp:coreProperties>
</file>