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media/media1.wav" ContentType="audio/x-wav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849" r:id="rId2"/>
  </p:sldMasterIdLst>
  <p:notesMasterIdLst>
    <p:notesMasterId r:id="rId24"/>
  </p:notesMasterIdLst>
  <p:sldIdLst>
    <p:sldId id="3091" r:id="rId3"/>
    <p:sldId id="2995" r:id="rId4"/>
    <p:sldId id="2997" r:id="rId5"/>
    <p:sldId id="3092" r:id="rId6"/>
    <p:sldId id="3021" r:id="rId7"/>
    <p:sldId id="3058" r:id="rId8"/>
    <p:sldId id="2976" r:id="rId9"/>
    <p:sldId id="3086" r:id="rId10"/>
    <p:sldId id="3077" r:id="rId11"/>
    <p:sldId id="3078" r:id="rId12"/>
    <p:sldId id="3079" r:id="rId13"/>
    <p:sldId id="3080" r:id="rId14"/>
    <p:sldId id="3081" r:id="rId15"/>
    <p:sldId id="3082" r:id="rId16"/>
    <p:sldId id="3083" r:id="rId17"/>
    <p:sldId id="3084" r:id="rId18"/>
    <p:sldId id="3085" r:id="rId19"/>
    <p:sldId id="3094" r:id="rId20"/>
    <p:sldId id="2993" r:id="rId21"/>
    <p:sldId id="2986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00"/>
    <a:srgbClr val="92D050"/>
    <a:srgbClr val="5A3049"/>
    <a:srgbClr val="5B2F56"/>
    <a:srgbClr val="0998D7"/>
    <a:srgbClr val="FF3399"/>
    <a:srgbClr val="FFFFFF"/>
    <a:srgbClr val="0000FF"/>
    <a:srgbClr val="3DC3EC"/>
    <a:srgbClr val="F3E8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920" autoAdjust="0"/>
    <p:restoredTop sz="92727" autoAdjust="0"/>
  </p:normalViewPr>
  <p:slideViewPr>
    <p:cSldViewPr snapToGrid="0">
      <p:cViewPr varScale="1">
        <p:scale>
          <a:sx n="65" d="100"/>
          <a:sy n="65" d="100"/>
        </p:scale>
        <p:origin x="-282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pPr/>
              <a:t>12/03/2024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1739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D152F-6F5E-48CF-A181-2BBC38F9FB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90BE1-FDAB-420A-BDC8-F3D2682E8B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5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D152F-6F5E-48CF-A181-2BBC38F9FB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90BE1-FDAB-420A-BDC8-F3D2682E8B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621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D152F-6F5E-48CF-A181-2BBC38F9FB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90BE1-FDAB-420A-BDC8-F3D2682E8B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875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D152F-6F5E-48CF-A181-2BBC38F9FB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90BE1-FDAB-420A-BDC8-F3D2682E8B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7546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D152F-6F5E-48CF-A181-2BBC38F9FB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90BE1-FDAB-420A-BDC8-F3D2682E8B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26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D152F-6F5E-48CF-A181-2BBC38F9FB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90BE1-FDAB-420A-BDC8-F3D2682E8B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2773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458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419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142011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474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D152F-6F5E-48CF-A181-2BBC38F9FB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90BE1-FDAB-420A-BDC8-F3D2682E8B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429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D152F-6F5E-48CF-A181-2BBC38F9FB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90BE1-FDAB-420A-BDC8-F3D2682E8B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152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D152F-6F5E-48CF-A181-2BBC38F9FB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90BE1-FDAB-420A-BDC8-F3D2682E8B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3897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D152F-6F5E-48CF-A181-2BBC38F9FB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90BE1-FDAB-420A-BDC8-F3D2682E8B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776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D152F-6F5E-48CF-A181-2BBC38F9FB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90BE1-FDAB-420A-BDC8-F3D2682E8B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39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  <p:sldLayoutId id="2147483775" r:id="rId3"/>
    <p:sldLayoutId id="2147483861" r:id="rId4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D152F-6F5E-48CF-A181-2BBC38F9FB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90BE1-FDAB-420A-BDC8-F3D2682E8B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0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png"/><Relationship Id="rId1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audio" Target="../media/audio5.wav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image" Target="../media/image26.png"/><Relationship Id="rId1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5" Type="http://schemas.openxmlformats.org/officeDocument/2006/relationships/audio" Target="../media/audio5.wav"/><Relationship Id="rId10" Type="http://schemas.openxmlformats.org/officeDocument/2006/relationships/image" Target="../media/image41.gif"/><Relationship Id="rId4" Type="http://schemas.openxmlformats.org/officeDocument/2006/relationships/audio" Target="../media/audio4.wav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audio" Target="../media/audio5.wav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audio" Target="../media/audio5.wav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audio" Target="../media/audio4.wav"/><Relationship Id="rId9" Type="http://schemas.openxmlformats.org/officeDocument/2006/relationships/image" Target="../media/image49.png"/><Relationship Id="rId1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12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eg"/><Relationship Id="rId11" Type="http://schemas.openxmlformats.org/officeDocument/2006/relationships/image" Target="../media/image59.jpeg"/><Relationship Id="rId5" Type="http://schemas.openxmlformats.org/officeDocument/2006/relationships/audio" Target="../media/audio5.wav"/><Relationship Id="rId10" Type="http://schemas.openxmlformats.org/officeDocument/2006/relationships/image" Target="../media/image58.png"/><Relationship Id="rId4" Type="http://schemas.openxmlformats.org/officeDocument/2006/relationships/audio" Target="../media/audio4.wav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67.jpeg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11" Type="http://schemas.openxmlformats.org/officeDocument/2006/relationships/image" Target="../media/image32.jpeg"/><Relationship Id="rId5" Type="http://schemas.openxmlformats.org/officeDocument/2006/relationships/audio" Target="../media/audio5.wav"/><Relationship Id="rId10" Type="http://schemas.openxmlformats.org/officeDocument/2006/relationships/image" Target="../media/image65.gif"/><Relationship Id="rId4" Type="http://schemas.openxmlformats.org/officeDocument/2006/relationships/audio" Target="../media/audio4.wav"/><Relationship Id="rId9" Type="http://schemas.openxmlformats.org/officeDocument/2006/relationships/image" Target="../media/image64.gif"/><Relationship Id="rId1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71.png"/><Relationship Id="rId5" Type="http://schemas.microsoft.com/office/2007/relationships/media" Target="../media/media1.wav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11.wav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PHÒNG GIÁO DỤC – ĐÀO TẠO ĐẠI LỘC</a:t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TRƯỜNG TH NGUYỄN THỊ BẢY</a:t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latin typeface="Wingdings" pitchFamily="2" charset="2"/>
                <a:cs typeface="Times New Roman" pitchFamily="18" charset="0"/>
                <a:sym typeface="Wingdings"/>
              </a:rPr>
              <a:t>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762" y="2125663"/>
            <a:ext cx="10515600" cy="4351338"/>
          </a:xfrm>
        </p:spPr>
        <p:txBody>
          <a:bodyPr/>
          <a:lstStyle/>
          <a:p>
            <a:pPr algn="ctr">
              <a:buNone/>
            </a:pP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CHUYÊN ĐỀ TIN HỌC </a:t>
            </a:r>
          </a:p>
          <a:p>
            <a:pPr algn="ctr">
              <a:buNone/>
            </a:pP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CỤM SỐ 2</a:t>
            </a:r>
          </a:p>
          <a:p>
            <a:pPr algn="ctr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NĂM HỌC 2023-2024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57264" y="304800"/>
            <a:ext cx="10658474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Em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thể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dùng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ngôn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lập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Scratch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diễn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tả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từng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bước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hiện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trò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chơi trên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máy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097312" y="2369938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3926" y="2607107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7220" y="3202600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3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198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Han River bridge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Danang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Vietnam</a:t>
                </a: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330015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66132" y="4417148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61216" y="2681612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4002" y="2681612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71562" y="304800"/>
            <a:ext cx="9329737" cy="1811085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câu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lệnh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Scratch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theo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tự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nhất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định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chương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máy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0076315" y="120975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4328180" y="52514"/>
            <a:ext cx="12188226" cy="6857999"/>
            <a:chOff x="2978340" y="-259706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978340" y="-259706"/>
              <a:ext cx="12188226" cy="6857999"/>
              <a:chOff x="2978340" y="-259706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8340" y="-259706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Dragon bridge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Danang Vietnam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281805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1.1582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9 -2.59259E-6 L 0.96771 -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21769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83568" y="2681612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513329" y="304800"/>
            <a:ext cx="9616634" cy="1235796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Máy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không </a:t>
            </a: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thể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hiện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trò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chơi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3019532" y="-28954"/>
            <a:ext cx="11830049" cy="6884013"/>
            <a:chOff x="9399870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870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Asia Park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6888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1.03971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2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425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75753" y="3525665"/>
            <a:ext cx="1649623" cy="2346272"/>
            <a:chOff x="3031442" y="1338093"/>
            <a:chExt cx="2754153" cy="3917253"/>
          </a:xfrm>
        </p:grpSpPr>
        <p:sp>
          <p:nvSpPr>
            <p:cNvPr id="16" name="Rectangle 15"/>
            <p:cNvSpPr/>
            <p:nvPr/>
          </p:nvSpPr>
          <p:spPr>
            <a:xfrm>
              <a:off x="3031442" y="1338093"/>
              <a:ext cx="2754153" cy="391725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113909" y="2369938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71462" y="233331"/>
            <a:ext cx="10015537" cy="169363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Trong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Scratch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lệnh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chương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máy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thể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thể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hiện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bằng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ngôn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tiếng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Việt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3000603" y="-58252"/>
            <a:ext cx="11383397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Love bridge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33287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1.03893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background\character\Winnie_the_Pooh_and_Tiger_PNG_Free_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3597" y="2843766"/>
            <a:ext cx="2844990" cy="196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background\character\picnic-logo-large-9082de3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7074" y="5179773"/>
            <a:ext cx="3949970" cy="134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3251804" y="4420799"/>
            <a:ext cx="1822512" cy="181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Snip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173" name="Picture 5" descr="D:\background\character\1503790005_photoshop-kopona.com_children-playing-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601" y="4950294"/>
            <a:ext cx="1210647" cy="131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e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61215" y="2681612"/>
            <a:ext cx="237906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79758" y="2681612"/>
            <a:ext cx="2431211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171" name="Picture 3" descr="D:\background\character\0b30fd9d511893ac55ac1e16fc739631_happy-children-clipart-99543-kids-playing-clipart-transparent_594-39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2722" y="3760536"/>
            <a:ext cx="1431157" cy="96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1354083" y="262502"/>
            <a:ext cx="8341460" cy="985994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mềm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Scratch: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Hình ảnh 2" descr="Tạo hình cắt từ Màn hình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97"/>
          <a:stretch/>
        </p:blipFill>
        <p:spPr>
          <a:xfrm>
            <a:off x="8349827" y="193644"/>
            <a:ext cx="1092586" cy="119665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3171830" y="168932"/>
            <a:ext cx="10051879" cy="6689068"/>
            <a:chOff x="-68298" y="145218"/>
            <a:chExt cx="10051879" cy="668906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-68298" y="145218"/>
              <a:ext cx="10051879" cy="6689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919343" y="4404851"/>
              <a:ext cx="1218442" cy="139895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186316" y="533074"/>
              <a:ext cx="2951469" cy="1398951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Banh xeo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13126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-1.00794 -0.011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04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background\character\art-school-easels-clipart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9611" y="4047770"/>
            <a:ext cx="1717540" cy="235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3317403" y="4038601"/>
            <a:ext cx="1785834" cy="215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2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5" y="3823819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8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1" y="3823819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866970" y="2681612"/>
            <a:ext cx="2373313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6896354" y="2681612"/>
            <a:ext cx="2373313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866971" y="304800"/>
            <a:ext cx="7142938" cy="1088571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Chạy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0838" y="304799"/>
            <a:ext cx="1029311" cy="12008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190119" y="-15947"/>
            <a:ext cx="10967600" cy="6857999"/>
            <a:chOff x="9680602" y="845813"/>
            <a:chExt cx="8448402" cy="541012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9680602" y="845813"/>
              <a:ext cx="8448402" cy="541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15468475" y="2058557"/>
              <a:ext cx="579865" cy="966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D:\background\character\cac-nhan-vat-chinh-trong-truyen-va-phim-doraemon-cho-be-yeu-tham-khao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513313" y="1602128"/>
              <a:ext cx="859386" cy="912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loud 27"/>
            <p:cNvSpPr/>
            <p:nvPr/>
          </p:nvSpPr>
          <p:spPr>
            <a:xfrm>
              <a:off x="9901659" y="979609"/>
              <a:ext cx="4390597" cy="1811085"/>
            </a:xfrm>
            <a:prstGeom prst="cloud">
              <a:avLst/>
            </a:prstGeom>
            <a:solidFill>
              <a:srgbClr val="B7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 Nang Beach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274426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1.02904 -0.003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5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347908" y="4085274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9726" y="3101378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4" y="3522916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No"/>
          <p:cNvSpPr txBox="1">
            <a:spLocks/>
          </p:cNvSpPr>
          <p:nvPr/>
        </p:nvSpPr>
        <p:spPr>
          <a:xfrm>
            <a:off x="3097313" y="2369938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A.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02266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7266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2383980" y="152402"/>
            <a:ext cx="7772400" cy="1327686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hiển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thị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YEs"/>
          <p:cNvSpPr txBox="1">
            <a:spLocks/>
          </p:cNvSpPr>
          <p:nvPr/>
        </p:nvSpPr>
        <p:spPr>
          <a:xfrm>
            <a:off x="7072778" y="2380709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7825" y="441806"/>
            <a:ext cx="1423928" cy="103828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3987650" y="0"/>
            <a:ext cx="11547232" cy="6942420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2677"/>
            <a:stretch/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Son Tra Coral reef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963860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1.11862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3276601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2438400" y="-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333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7176" y="1617297"/>
            <a:ext cx="117300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gép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endParaRPr lang="vi-VN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xmlns="" id="{7CB2AB6A-C448-44B7-AD25-BA1B268D61E4}"/>
              </a:ext>
            </a:extLst>
          </p:cNvPr>
          <p:cNvGrpSpPr/>
          <p:nvPr/>
        </p:nvGrpSpPr>
        <p:grpSpPr>
          <a:xfrm>
            <a:off x="988292" y="548277"/>
            <a:ext cx="3306408" cy="736332"/>
            <a:chOff x="726388" y="467376"/>
            <a:chExt cx="3306408" cy="736332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xmlns="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726388" y="467376"/>
              <a:ext cx="925807" cy="733929"/>
            </a:xfrm>
            <a:prstGeom prst="rect">
              <a:avLst/>
            </a:prstGeom>
          </p:spPr>
        </p:pic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xmlns="" id="{49C2C465-FF9B-4667-A170-E54C3E646ACE}"/>
                </a:ext>
              </a:extLst>
            </p:cNvPr>
            <p:cNvSpPr/>
            <p:nvPr/>
          </p:nvSpPr>
          <p:spPr>
            <a:xfrm>
              <a:off x="1652195" y="560775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71522" y="2972433"/>
          <a:ext cx="10287002" cy="2542544"/>
        </p:xfrm>
        <a:graphic>
          <a:graphicData uri="http://schemas.openxmlformats.org/drawingml/2006/table">
            <a:tbl>
              <a:tblPr/>
              <a:tblGrid>
                <a:gridCol w="5143501"/>
                <a:gridCol w="5143501"/>
              </a:tblGrid>
              <a:tr h="635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635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1) </a:t>
                      </a:r>
                      <a:r>
                        <a:rPr lang="en-US" sz="24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a) 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Biểu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tượng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phần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mềm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Scratch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2)   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b) 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Dừng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chương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trình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3)   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c) 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Chọn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ngôn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ngữ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hiển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thị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42900" cy="352425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47675" cy="333375"/>
          </a:xfrm>
          <a:prstGeom prst="rect">
            <a:avLst/>
          </a:prstGeom>
          <a:noFill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00050" cy="485775"/>
          </a:xfrm>
          <a:prstGeom prst="rect">
            <a:avLst/>
          </a:prstGeom>
          <a:noFill/>
        </p:spPr>
      </p:pic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1281112" y="3671888"/>
            <a:ext cx="490537" cy="476249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1230312" y="4329113"/>
            <a:ext cx="498475" cy="436599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5"/>
          <a:stretch>
            <a:fillRect/>
          </a:stretch>
        </p:blipFill>
        <p:spPr>
          <a:xfrm>
            <a:off x="1238250" y="4914900"/>
            <a:ext cx="547688" cy="54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393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88292" y="1617297"/>
            <a:ext cx="9550337" cy="1305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3. Em hãy thực hành trò chơi rô-bốt nhiều lần để luyện tập thành thạo các thao tác chạy chương trình trong Scratch</a:t>
            </a:r>
            <a:r>
              <a:rPr lang="vi-VN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xmlns="" id="{7CB2AB6A-C448-44B7-AD25-BA1B268D61E4}"/>
              </a:ext>
            </a:extLst>
          </p:cNvPr>
          <p:cNvGrpSpPr/>
          <p:nvPr/>
        </p:nvGrpSpPr>
        <p:grpSpPr>
          <a:xfrm>
            <a:off x="988292" y="548277"/>
            <a:ext cx="3306408" cy="736332"/>
            <a:chOff x="726388" y="467376"/>
            <a:chExt cx="3306408" cy="736332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xmlns="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726388" y="467376"/>
              <a:ext cx="925807" cy="733929"/>
            </a:xfrm>
            <a:prstGeom prst="rect">
              <a:avLst/>
            </a:prstGeom>
          </p:spPr>
        </p:pic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xmlns="" id="{49C2C465-FF9B-4667-A170-E54C3E646ACE}"/>
                </a:ext>
              </a:extLst>
            </p:cNvPr>
            <p:cNvSpPr/>
            <p:nvPr/>
          </p:nvSpPr>
          <p:spPr>
            <a:xfrm>
              <a:off x="1652195" y="560775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8569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850" y="676262"/>
            <a:ext cx="7200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NGUYỄN THỊ BẢY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CÙNG CÁC EM 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72532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CB2AB6A-C448-44B7-AD25-BA1B268D61E4}"/>
              </a:ext>
            </a:extLst>
          </p:cNvPr>
          <p:cNvGrpSpPr/>
          <p:nvPr/>
        </p:nvGrpSpPr>
        <p:grpSpPr>
          <a:xfrm>
            <a:off x="778667" y="491099"/>
            <a:ext cx="3354794" cy="967481"/>
            <a:chOff x="778667" y="491099"/>
            <a:chExt cx="3354794" cy="9674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667" y="491099"/>
              <a:ext cx="1048625" cy="96748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49C2C465-FF9B-4667-A170-E54C3E646ACE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3047003-BDC1-441F-A0E1-7728E4169670}"/>
              </a:ext>
            </a:extLst>
          </p:cNvPr>
          <p:cNvSpPr/>
          <p:nvPr/>
        </p:nvSpPr>
        <p:spPr>
          <a:xfrm>
            <a:off x="1652195" y="1425059"/>
            <a:ext cx="9751340" cy="1305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Em hãy vận dụng các bước hướng dẫn của bài học để mở tệp </a:t>
            </a:r>
            <a:r>
              <a:rPr lang="vi-VN" sz="28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Trochoi</a:t>
            </a:r>
            <a:r>
              <a:rPr lang="vi-VN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trên máy tính, chạy chương trình và chơi trò chơi.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F369F1F4-4247-42F6-96A7-85BC8D08F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348" b="89776" l="9744" r="89776">
                        <a14:foregroundMark x1="44728" y1="24281" x2="56869" y2="27157"/>
                        <a14:foregroundMark x1="56390" y1="26677" x2="57348" y2="28435"/>
                        <a14:foregroundMark x1="38978" y1="27636" x2="60064" y2="33387"/>
                        <a14:foregroundMark x1="60064" y1="33387" x2="42332" y2="32748"/>
                        <a14:foregroundMark x1="55911" y1="21885" x2="56390" y2="20927"/>
                        <a14:foregroundMark x1="53195" y1="24281" x2="51278" y2="22364"/>
                        <a14:foregroundMark x1="42332" y1="29393" x2="62780" y2="37220"/>
                        <a14:foregroundMark x1="62780" y1="37220" x2="45208" y2="24601"/>
                        <a14:foregroundMark x1="45208" y1="24601" x2="43770" y2="27157"/>
                        <a14:foregroundMark x1="56869" y1="25240" x2="55911" y2="28914"/>
                        <a14:foregroundMark x1="57348" y1="29872" x2="57348" y2="29872"/>
                        <a14:foregroundMark x1="57348" y1="29872" x2="57348" y2="29872"/>
                        <a14:foregroundMark x1="57348" y1="26677" x2="57348" y2="26677"/>
                        <a14:foregroundMark x1="51278" y1="9265" x2="51278" y2="9265"/>
                        <a14:foregroundMark x1="52716" y1="7348" x2="52716" y2="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0236" y="2858848"/>
            <a:ext cx="2975264" cy="297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272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xmlns="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xmlns="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xmlns="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xmlns="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xmlns="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xmlns="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xmlns="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xmlns="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xmlns="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xmlns="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xmlns="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xmlns="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xmlns="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xmlns="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xmlns="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xmlns="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xmlns="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xmlns="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xmlns="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xmlns="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xmlns="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xmlns="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xmlns="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xmlns="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xmlns="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xmlns="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xmlns="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xmlns="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xmlns="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xmlns="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xmlns="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xmlns="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xmlns="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xmlns="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xmlns="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xmlns="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xmlns="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xmlns="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xmlns="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xmlns="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xmlns="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xmlns="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xmlns="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xmlns="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xmlns="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xmlns="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xmlns="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xmlns="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xmlns="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xmlns="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xmlns="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xmlns="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xmlns="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xmlns="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xmlns="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01C6D124-A318-4E2E-83D5-004EDDD13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694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B2BA37-17C4-4552-9FC4-5BF272E1495C}"/>
              </a:ext>
            </a:extLst>
          </p:cNvPr>
          <p:cNvSpPr txBox="1"/>
          <p:nvPr/>
        </p:nvSpPr>
        <p:spPr>
          <a:xfrm>
            <a:off x="2209800" y="3810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 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3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0" y="114368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4325E99-8D03-402E-8158-E4682241AF5E}"/>
              </a:ext>
            </a:extLst>
          </p:cNvPr>
          <p:cNvSpPr/>
          <p:nvPr/>
        </p:nvSpPr>
        <p:spPr>
          <a:xfrm>
            <a:off x="1271588" y="2590800"/>
            <a:ext cx="1061561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VẤN ĐỀ VỚI SỰ TRỢ GIÚP CỦA MÁY TÍNH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4683681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120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F2A6422E-1239-424D-A9AC-7C016DFA5003}"/>
              </a:ext>
            </a:extLst>
          </p:cNvPr>
          <p:cNvGrpSpPr/>
          <p:nvPr/>
        </p:nvGrpSpPr>
        <p:grpSpPr>
          <a:xfrm>
            <a:off x="229626" y="-72011"/>
            <a:ext cx="11124174" cy="2300861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EF1B6C6-026F-4FB9-8D32-25D1F67CD14F}"/>
              </a:ext>
            </a:extLst>
          </p:cNvPr>
          <p:cNvSpPr/>
          <p:nvPr/>
        </p:nvSpPr>
        <p:spPr>
          <a:xfrm>
            <a:off x="3020214" y="469606"/>
            <a:ext cx="73429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 err="1" smtClean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: “Ai </a:t>
            </a:r>
            <a:r>
              <a:rPr lang="en-US" sz="4000" b="1" dirty="0" err="1" smtClean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, Ai </a:t>
            </a:r>
            <a:r>
              <a:rPr lang="en-US" sz="4000" b="1" dirty="0" err="1" smtClean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”</a:t>
            </a:r>
            <a:endParaRPr lang="vi-VN" sz="4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4"/>
          <p:cNvGrpSpPr/>
          <p:nvPr/>
        </p:nvGrpSpPr>
        <p:grpSpPr>
          <a:xfrm>
            <a:off x="1517038" y="2057400"/>
            <a:ext cx="8388962" cy="4076700"/>
            <a:chOff x="1768766" y="4552258"/>
            <a:chExt cx="7300588" cy="1841622"/>
          </a:xfrm>
        </p:grpSpPr>
        <p:sp>
          <p:nvSpPr>
            <p:cNvPr id="16" name="Speech Bubble: Rectangle with Corners Rounded 9"/>
            <p:cNvSpPr/>
            <p:nvPr/>
          </p:nvSpPr>
          <p:spPr>
            <a:xfrm>
              <a:off x="1768766" y="4644318"/>
              <a:ext cx="7212563" cy="1749562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Speech Bubble: Rectangle with Corners Rounded 10"/>
            <p:cNvSpPr/>
            <p:nvPr/>
          </p:nvSpPr>
          <p:spPr>
            <a:xfrm>
              <a:off x="1856791" y="4552258"/>
              <a:ext cx="7212563" cy="1749077"/>
            </a:xfrm>
            <a:prstGeom prst="wedgeRoundRectCallout">
              <a:avLst>
                <a:gd name="adj1" fmla="val -57056"/>
                <a:gd name="adj2" fmla="val 4292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733550" y="2209800"/>
            <a:ext cx="81343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342900">
              <a:lnSpc>
                <a:spcPct val="15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1/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Scratch.</a:t>
            </a:r>
          </a:p>
          <a:p>
            <a:pPr defTabSz="342900">
              <a:lnSpc>
                <a:spcPct val="15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342900">
              <a:lnSpc>
                <a:spcPct val="15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3/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ROBOT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 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8207" y="254982"/>
            <a:ext cx="521581" cy="4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33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4.44444E-6 L 2.70833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xmlns="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xmlns="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726" y="1302226"/>
            <a:ext cx="8809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3"/>
          <p:cNvGrpSpPr/>
          <p:nvPr/>
        </p:nvGrpSpPr>
        <p:grpSpPr>
          <a:xfrm>
            <a:off x="2907393" y="4814128"/>
            <a:ext cx="8999747" cy="1399211"/>
            <a:chOff x="2594346" y="4814610"/>
            <a:chExt cx="8999747" cy="1399211"/>
          </a:xfrm>
        </p:grpSpPr>
        <p:grpSp>
          <p:nvGrpSpPr>
            <p:cNvPr id="63" name="Group 62"/>
            <p:cNvGrpSpPr/>
            <p:nvPr/>
          </p:nvGrpSpPr>
          <p:grpSpPr>
            <a:xfrm>
              <a:off x="2594346" y="4814610"/>
              <a:ext cx="8999747" cy="1399211"/>
              <a:chOff x="3021825" y="2309513"/>
              <a:chExt cx="7755655" cy="716493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21825" y="2346715"/>
                <a:ext cx="687734" cy="52050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Print"/>
                  <a:cs typeface="+mn-cs"/>
                </a:endParaRPr>
              </a:p>
            </p:txBody>
          </p:sp>
          <p:sp>
            <p:nvSpPr>
              <p:cNvPr id="65" name="Chevron 64"/>
              <p:cNvSpPr/>
              <p:nvPr/>
            </p:nvSpPr>
            <p:spPr>
              <a:xfrm>
                <a:off x="3709558" y="2392199"/>
                <a:ext cx="294590" cy="457894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Print"/>
                  <a:cs typeface="+mn-cs"/>
                </a:endParaRPr>
              </a:p>
            </p:txBody>
          </p:sp>
          <p:sp>
            <p:nvSpPr>
              <p:cNvPr id="66" name="AutoShape 47"/>
              <p:cNvSpPr>
                <a:spLocks noChangeArrowheads="1"/>
              </p:cNvSpPr>
              <p:nvPr/>
            </p:nvSpPr>
            <p:spPr bwMode="gray">
              <a:xfrm>
                <a:off x="3983208" y="2309513"/>
                <a:ext cx="6794272" cy="71649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rgbClr val="00B050"/>
                </a:solidFill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Hình chữ nhật 2"/>
            <p:cNvSpPr/>
            <p:nvPr/>
          </p:nvSpPr>
          <p:spPr>
            <a:xfrm>
              <a:off x="4112361" y="5013949"/>
              <a:ext cx="727066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thao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cơ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chương </a:t>
              </a:r>
              <a:r>
                <a:rPr kumimoji="0" lang="vi-V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Nhóm 20"/>
          <p:cNvGrpSpPr/>
          <p:nvPr/>
        </p:nvGrpSpPr>
        <p:grpSpPr>
          <a:xfrm>
            <a:off x="2819400" y="2548231"/>
            <a:ext cx="9370117" cy="1886515"/>
            <a:chOff x="2819400" y="2548231"/>
            <a:chExt cx="9370117" cy="1886515"/>
          </a:xfrm>
        </p:grpSpPr>
        <p:grpSp>
          <p:nvGrpSpPr>
            <p:cNvPr id="22" name="Group 61"/>
            <p:cNvGrpSpPr/>
            <p:nvPr/>
          </p:nvGrpSpPr>
          <p:grpSpPr>
            <a:xfrm>
              <a:off x="2819400" y="2548231"/>
              <a:ext cx="9220199" cy="1886515"/>
              <a:chOff x="2904687" y="2243621"/>
              <a:chExt cx="8580963" cy="908655"/>
            </a:xfrm>
          </p:grpSpPr>
          <p:sp>
            <p:nvSpPr>
              <p:cNvPr id="24" name="Oval 18"/>
              <p:cNvSpPr/>
              <p:nvPr/>
            </p:nvSpPr>
            <p:spPr>
              <a:xfrm>
                <a:off x="2904687" y="2374232"/>
                <a:ext cx="687734" cy="61044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5" name="Chevron 47"/>
              <p:cNvSpPr/>
              <p:nvPr/>
            </p:nvSpPr>
            <p:spPr>
              <a:xfrm>
                <a:off x="3542941" y="2392199"/>
                <a:ext cx="299719" cy="610448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AutoShape 47"/>
              <p:cNvSpPr>
                <a:spLocks noChangeArrowheads="1"/>
              </p:cNvSpPr>
              <p:nvPr/>
            </p:nvSpPr>
            <p:spPr bwMode="gray">
              <a:xfrm>
                <a:off x="3810056" y="2243621"/>
                <a:ext cx="7675594" cy="908655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rgbClr val="00B050"/>
                </a:solidFill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Hình chữ nhật 22"/>
            <p:cNvSpPr/>
            <p:nvPr/>
          </p:nvSpPr>
          <p:spPr>
            <a:xfrm>
              <a:off x="4209761" y="2548231"/>
              <a:ext cx="7979756" cy="1307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cơ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quan.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06F8D23-CCA9-82AE-E643-D68BA929E9BD}"/>
              </a:ext>
            </a:extLst>
          </p:cNvPr>
          <p:cNvSpPr txBox="1"/>
          <p:nvPr/>
        </p:nvSpPr>
        <p:spPr>
          <a:xfrm>
            <a:off x="2819400" y="3017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lang="en-US" sz="36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 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3 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075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52" y="1043637"/>
            <a:ext cx="10096500" cy="49720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217" y="1732280"/>
            <a:ext cx="5497388" cy="27908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174" y="0"/>
            <a:ext cx="85382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Chơi cùng máy tính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2384" y="6507586"/>
            <a:ext cx="487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576" y="5909822"/>
            <a:ext cx="3277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574" y="535411"/>
            <a:ext cx="28015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9134" y="533063"/>
            <a:ext cx="36619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30365" y="1884537"/>
            <a:ext cx="28015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15565" y="533063"/>
            <a:ext cx="28015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92605" y="2099981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02046" y="5889762"/>
            <a:ext cx="1651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30744" y="5832608"/>
            <a:ext cx="1590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75078" y="6031407"/>
            <a:ext cx="2474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18" y="1746568"/>
            <a:ext cx="561975" cy="4210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35" y="1732280"/>
            <a:ext cx="2200275" cy="4210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934" y="1732280"/>
            <a:ext cx="1609725" cy="42005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8803" y="4580255"/>
            <a:ext cx="4400107" cy="13620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8911" y="4580255"/>
            <a:ext cx="995180" cy="1362075"/>
          </a:xfrm>
          <a:prstGeom prst="rect">
            <a:avLst/>
          </a:prstGeom>
        </p:spPr>
      </p:pic>
      <p:cxnSp>
        <p:nvCxnSpPr>
          <p:cNvPr id="30" name="Curved Connector 29"/>
          <p:cNvCxnSpPr/>
          <p:nvPr/>
        </p:nvCxnSpPr>
        <p:spPr>
          <a:xfrm rot="16200000" flipH="1">
            <a:off x="6539865" y="1098019"/>
            <a:ext cx="493402" cy="265088"/>
          </a:xfrm>
          <a:prstGeom prst="curvedConnector3">
            <a:avLst>
              <a:gd name="adj1" fmla="val 1530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/>
          <p:nvPr/>
        </p:nvCxnSpPr>
        <p:spPr>
          <a:xfrm rot="10800000">
            <a:off x="6654026" y="1630789"/>
            <a:ext cx="372165" cy="360228"/>
          </a:xfrm>
          <a:prstGeom prst="curvedConnector3">
            <a:avLst>
              <a:gd name="adj1" fmla="val 50000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/>
          <p:nvPr/>
        </p:nvCxnSpPr>
        <p:spPr>
          <a:xfrm rot="10800000" flipV="1">
            <a:off x="8229719" y="2314672"/>
            <a:ext cx="562887" cy="447028"/>
          </a:xfrm>
          <a:prstGeom prst="curvedConnector3">
            <a:avLst>
              <a:gd name="adj1" fmla="val 89987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/>
          <p:nvPr/>
        </p:nvCxnSpPr>
        <p:spPr>
          <a:xfrm rot="16200000" flipH="1">
            <a:off x="454360" y="1224252"/>
            <a:ext cx="876997" cy="296301"/>
          </a:xfrm>
          <a:prstGeom prst="curvedConnector3">
            <a:avLst>
              <a:gd name="adj1" fmla="val 82082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/>
          <p:nvPr/>
        </p:nvCxnSpPr>
        <p:spPr>
          <a:xfrm flipV="1">
            <a:off x="2388779" y="5712912"/>
            <a:ext cx="693694" cy="458835"/>
          </a:xfrm>
          <a:prstGeom prst="curvedConnector3">
            <a:avLst>
              <a:gd name="adj1" fmla="val 88531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/>
          <p:nvPr/>
        </p:nvCxnSpPr>
        <p:spPr>
          <a:xfrm rot="5400000" flipH="1" flipV="1">
            <a:off x="4600385" y="5924629"/>
            <a:ext cx="519224" cy="33068"/>
          </a:xfrm>
          <a:prstGeom prst="curvedConnector3">
            <a:avLst>
              <a:gd name="adj1" fmla="val 50000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flipV="1">
            <a:off x="7521345" y="5619637"/>
            <a:ext cx="693694" cy="458835"/>
          </a:xfrm>
          <a:prstGeom prst="curvedConnector3">
            <a:avLst>
              <a:gd name="adj1" fmla="val 88531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flipV="1">
            <a:off x="9650183" y="5633924"/>
            <a:ext cx="693694" cy="458835"/>
          </a:xfrm>
          <a:prstGeom prst="curvedConnector3">
            <a:avLst>
              <a:gd name="adj1" fmla="val 88531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921973" y="1713556"/>
            <a:ext cx="557213" cy="42291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491060" y="1697153"/>
            <a:ext cx="2076450" cy="42291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582910" y="1711441"/>
            <a:ext cx="1647825" cy="422910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227604" y="1742131"/>
            <a:ext cx="5476875" cy="276225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249072" y="4537867"/>
            <a:ext cx="4462463" cy="1400175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9748531" y="4539310"/>
            <a:ext cx="919163" cy="1390648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Curved Connector 38"/>
          <p:cNvCxnSpPr/>
          <p:nvPr/>
        </p:nvCxnSpPr>
        <p:spPr>
          <a:xfrm rot="5400000">
            <a:off x="9209602" y="1025519"/>
            <a:ext cx="1096845" cy="834151"/>
          </a:xfrm>
          <a:prstGeom prst="curvedConnector3">
            <a:avLst>
              <a:gd name="adj1" fmla="val 97455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5235" y="1404227"/>
            <a:ext cx="215400" cy="2961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1035" y="1410666"/>
            <a:ext cx="256295" cy="265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8541" y="2638478"/>
            <a:ext cx="12192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818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47822" y="686246"/>
            <a:ext cx="10420400" cy="790697"/>
            <a:chOff x="708098" y="292955"/>
            <a:chExt cx="8629622" cy="7906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E10EB54-4731-4DD5-8421-518086FEA3E2}"/>
                </a:ext>
              </a:extLst>
            </p:cNvPr>
            <p:cNvSpPr/>
            <p:nvPr/>
          </p:nvSpPr>
          <p:spPr>
            <a:xfrm>
              <a:off x="708098" y="317553"/>
              <a:ext cx="2267570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sz="27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vi-VN" sz="2700" b="1" dirty="0">
                  <a:solidFill>
                    <a:schemeClr val="accent6"/>
                  </a:solidFill>
                  <a:latin typeface="Sitka Subheading" pitchFamily="2" charset="0"/>
                  <a:cs typeface="Times New Roman" panose="02020603050405020304" pitchFamily="18" charset="0"/>
                </a:rPr>
                <a:t> VỤ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9558349-1F9F-48F3-830E-5BABDBF449D9}"/>
                </a:ext>
              </a:extLst>
            </p:cNvPr>
            <p:cNvSpPr/>
            <p:nvPr/>
          </p:nvSpPr>
          <p:spPr>
            <a:xfrm>
              <a:off x="3091069" y="437321"/>
              <a:ext cx="62466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thoát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khỏi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Scratch</a:t>
              </a:r>
              <a:r>
                <a:rPr lang="vi-V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633869" y="522030"/>
              <a:ext cx="347618" cy="37249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E10EB54-4731-4DD5-8421-518086FEA3E2}"/>
                </a:ext>
              </a:extLst>
            </p:cNvPr>
            <p:cNvSpPr/>
            <p:nvPr/>
          </p:nvSpPr>
          <p:spPr>
            <a:xfrm>
              <a:off x="2633869" y="292955"/>
              <a:ext cx="2267570" cy="660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sz="2800" b="1" dirty="0">
                  <a:solidFill>
                    <a:schemeClr val="bg1"/>
                  </a:solidFill>
                  <a:latin typeface="Sitka Subheading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9558349-1F9F-48F3-830E-5BABDBF449D9}"/>
              </a:ext>
            </a:extLst>
          </p:cNvPr>
          <p:cNvSpPr/>
          <p:nvPr/>
        </p:nvSpPr>
        <p:spPr>
          <a:xfrm>
            <a:off x="807308" y="1515775"/>
            <a:ext cx="95375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dẫn:</a:t>
            </a:r>
          </a:p>
          <a:p>
            <a:pPr algn="just" defTabSz="342900">
              <a:lnSpc>
                <a:spcPct val="150000"/>
              </a:lnSpc>
            </a:pPr>
            <a:r>
              <a:rPr lang="vi-VN" sz="24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lang="vi-VN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Nháy chuột vào khối lệnh hoặc nút lệnh cờ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       để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chạy chương trình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342900">
              <a:lnSpc>
                <a:spcPct val="150000"/>
              </a:lnSpc>
            </a:pPr>
            <a:r>
              <a:rPr lang="vi-VN" sz="2400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4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Nháy chuột vào nút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      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dừng chương trình. </a:t>
            </a:r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400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4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thể nháy chuột vào nút lệnh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để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lượt chơi khác. </a:t>
            </a:r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400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4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Nháy chuột vào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nút      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góc trên bên phải của màn hình Scratch để thoát khỏi phần mềm. </a:t>
            </a:r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713" y="2108411"/>
            <a:ext cx="347944" cy="478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538" y="3266249"/>
            <a:ext cx="453724" cy="469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54" y="3767003"/>
            <a:ext cx="347944" cy="47842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40589" y="4387951"/>
            <a:ext cx="406009" cy="507831"/>
            <a:chOff x="3866864" y="2587836"/>
            <a:chExt cx="406009" cy="507831"/>
          </a:xfrm>
        </p:grpSpPr>
        <p:sp>
          <p:nvSpPr>
            <p:cNvPr id="7" name="Rectangle 6"/>
            <p:cNvSpPr/>
            <p:nvPr/>
          </p:nvSpPr>
          <p:spPr>
            <a:xfrm>
              <a:off x="3866864" y="2638748"/>
              <a:ext cx="406009" cy="406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90973" y="2587836"/>
              <a:ext cx="357790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vi-VN" dirty="0">
                  <a:latin typeface="UTM Avo" panose="020406030505060202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98242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5">
            <a:extLst>
              <a:ext uri="{FF2B5EF4-FFF2-40B4-BE49-F238E27FC236}">
                <a16:creationId xmlns:a16="http://schemas.microsoft.com/office/drawing/2014/main" xmlns="" id="{7CB2AB6A-C448-44B7-AD25-BA1B268D61E4}"/>
              </a:ext>
            </a:extLst>
          </p:cNvPr>
          <p:cNvGrpSpPr/>
          <p:nvPr/>
        </p:nvGrpSpPr>
        <p:grpSpPr>
          <a:xfrm>
            <a:off x="988292" y="548277"/>
            <a:ext cx="3306408" cy="736332"/>
            <a:chOff x="726388" y="467376"/>
            <a:chExt cx="3306408" cy="736332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xmlns="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726388" y="467376"/>
              <a:ext cx="925807" cy="733929"/>
            </a:xfrm>
            <a:prstGeom prst="rect">
              <a:avLst/>
            </a:prstGeom>
          </p:spPr>
        </p:pic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xmlns="" id="{49C2C465-FF9B-4667-A170-E54C3E646ACE}"/>
                </a:ext>
              </a:extLst>
            </p:cNvPr>
            <p:cNvSpPr/>
            <p:nvPr/>
          </p:nvSpPr>
          <p:spPr>
            <a:xfrm>
              <a:off x="1652195" y="560775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98D7"/>
                  </a:solidFill>
                  <a:effectLst/>
                  <a:uLnTx/>
                  <a:uFillTx/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9218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863266" y="2369558"/>
            <a:ext cx="6384537" cy="1766459"/>
          </a:xfrm>
        </p:spPr>
        <p:txBody>
          <a:bodyPr>
            <a:prstTxWarp prst="textCurveDown">
              <a:avLst>
                <a:gd name="adj" fmla="val 37916"/>
              </a:avLst>
            </a:prstTxWarp>
          </a:bodyPr>
          <a:lstStyle/>
          <a:p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Khám</a:t>
            </a:r>
            <a:r>
              <a:rPr lang="en-US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phá</a:t>
            </a:r>
            <a:r>
              <a:rPr lang="en-US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cùng</a:t>
            </a:r>
            <a:r>
              <a:rPr lang="en-US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127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8559</TotalTime>
  <Words>636</Words>
  <Application>Microsoft Office PowerPoint</Application>
  <PresentationFormat>Custom</PresentationFormat>
  <Paragraphs>109</Paragraphs>
  <Slides>21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1_Office 主题</vt:lpstr>
      <vt:lpstr>2_Office Theme</vt:lpstr>
      <vt:lpstr>PHÒNG GIÁO DỤC – ĐÀO TẠO ĐẠI LỘC TRƯỜNG TH NGUYỄN THỊ BẢY </vt:lpstr>
      <vt:lpstr>Slide 2</vt:lpstr>
      <vt:lpstr>Slide 3</vt:lpstr>
      <vt:lpstr>Slide 4</vt:lpstr>
      <vt:lpstr>Slide 5</vt:lpstr>
      <vt:lpstr>Slide 6</vt:lpstr>
      <vt:lpstr>Slide 7</vt:lpstr>
      <vt:lpstr>Slide 8</vt:lpstr>
      <vt:lpstr>Khám phá cùng Doraemon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Bye bye!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Administrator</cp:lastModifiedBy>
  <cp:revision>345</cp:revision>
  <dcterms:created xsi:type="dcterms:W3CDTF">2021-11-14T08:33:55Z</dcterms:created>
  <dcterms:modified xsi:type="dcterms:W3CDTF">2024-03-12T01:49:36Z</dcterms:modified>
</cp:coreProperties>
</file>