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15"/>
  </p:notesMasterIdLst>
  <p:sldIdLst>
    <p:sldId id="256" r:id="rId3"/>
    <p:sldId id="257" r:id="rId4"/>
    <p:sldId id="272" r:id="rId5"/>
    <p:sldId id="273" r:id="rId6"/>
    <p:sldId id="259" r:id="rId7"/>
    <p:sldId id="274" r:id="rId8"/>
    <p:sldId id="278" r:id="rId9"/>
    <p:sldId id="264" r:id="rId10"/>
    <p:sldId id="263" r:id="rId11"/>
    <p:sldId id="279" r:id="rId12"/>
    <p:sldId id="277" r:id="rId13"/>
    <p:sldId id="276" r:id="rId14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  <p:embeddedFont>
      <p:font typeface="HP001 4 hàng" pitchFamily="34" charset="0"/>
      <p:regular r:id="rId21"/>
      <p:bold r:id="rId22"/>
    </p:embeddedFont>
    <p:embeddedFont>
      <p:font typeface="Calibri Light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6"/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E8C7-9891-49DB-946E-EA6A7478E92B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6948-65F2-4550-A7FA-24062BF2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46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19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51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48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47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4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2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2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13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48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52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channel/UC4KJdxTA14SyBEAm7x2c09w?sub_confirmatio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44AA105-C780-43D6-92BE-7C19669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5" y="-12993"/>
            <a:ext cx="7414076" cy="1665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44630-CFCF-4D9B-83EF-39AEF87D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963684" cy="595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F431B36-06B9-4375-882C-A3C2214A898C}"/>
              </a:ext>
            </a:extLst>
          </p:cNvPr>
          <p:cNvSpPr/>
          <p:nvPr/>
        </p:nvSpPr>
        <p:spPr>
          <a:xfrm>
            <a:off x="2335508" y="1544295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Quan sát tranh và cho biết tranh vẽ cảnh gì</a:t>
            </a:r>
            <a:r>
              <a:rPr lang="en-US" sz="2400" b="1"/>
              <a:t>?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="" xmlns:a16="http://schemas.microsoft.com/office/drawing/2014/main" id="{7C4E02A1-F5CC-441F-BB65-5E9972AEF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22" y="2058741"/>
            <a:ext cx="10666847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4"/>
            <a:extLst>
              <a:ext uri="{FF2B5EF4-FFF2-40B4-BE49-F238E27FC236}">
                <a16:creationId xmlns="" xmlns:a16="http://schemas.microsoft.com/office/drawing/2014/main" id="{8D2D12C3-5A62-4FD0-99CD-2AE25C55A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3235568"/>
            <a:ext cx="11359661" cy="3376247"/>
          </a:xfrm>
          <a:prstGeom prst="rect">
            <a:avLst/>
          </a:prstGeom>
        </p:spPr>
      </p:pic>
      <p:sp>
        <p:nvSpPr>
          <p:cNvPr id="14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386862" y="5720602"/>
            <a:ext cx="871656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X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ƯỚNG DẪN VIẾT CHỮ HOA X - CỠ CHỮ 2,5 LY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0060" y="410308"/>
            <a:ext cx="58263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3" y="128953"/>
            <a:ext cx="8991601" cy="3739662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3827520" y="902418"/>
            <a:ext cx="322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3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điều khiển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6629401" y="902418"/>
            <a:ext cx="322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3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điều khiển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3839312" y="2180234"/>
            <a:ext cx="32297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3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giao thông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7315200" y="2238849"/>
            <a:ext cx="26788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giao thông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30" y="3858849"/>
            <a:ext cx="9177000" cy="2999151"/>
          </a:xfrm>
          <a:prstGeom prst="rect">
            <a:avLst/>
          </a:prstGeom>
        </p:spPr>
      </p:pic>
      <p:sp>
        <p:nvSpPr>
          <p:cNvPr id="20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2350409" y="4919479"/>
            <a:ext cx="7590825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smtClean="0">
                <a:latin typeface="HP001 4 hàng" pitchFamily="34" charset="0"/>
                <a:cs typeface="Times New Roman" panose="02020603050405020304" pitchFamily="18" charset="0"/>
              </a:rPr>
              <a:t>Đèn giao thông có ba màu.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12192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6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191" y="1222744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0761179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>
                <a:solidFill>
                  <a:srgbClr val="7D7D00"/>
                </a:solidFill>
                <a:latin typeface="Arial(Body)"/>
              </a:rPr>
              <a:t>         </a:t>
            </a:r>
            <a:r>
              <a:rPr lang="vi-VN" sz="2400" smtClean="0">
                <a:latin typeface="Arial(Body)"/>
              </a:rPr>
              <a:t>Ở </a:t>
            </a:r>
            <a:r>
              <a:rPr lang="vi-VN" sz="2400" dirty="0">
                <a:latin typeface="Arial(Body)"/>
              </a:rPr>
              <a:t>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 </a:t>
            </a:r>
            <a:r>
              <a:rPr lang="vi-VN" sz="2400" dirty="0">
                <a:latin typeface="Arial(Body)"/>
              </a:rPr>
              <a:t>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11032" y="3865989"/>
            <a:ext cx="6321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(Body)"/>
              </a:rPr>
              <a:t>    </a:t>
            </a:r>
            <a:r>
              <a:rPr lang="en-US" sz="2400" smtClean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2400" smtClean="0">
                <a:solidFill>
                  <a:prstClr val="black"/>
                </a:solidFill>
                <a:latin typeface="Arial(Body)"/>
              </a:rPr>
              <a:t>Tuân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00283" y="5072278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B7F6086-6A98-4159-923E-6CD87BA5202A}"/>
              </a:ext>
            </a:extLst>
          </p:cNvPr>
          <p:cNvSpPr/>
          <p:nvPr/>
        </p:nvSpPr>
        <p:spPr>
          <a:xfrm>
            <a:off x="270344" y="585793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khó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341906" y="1297856"/>
            <a:ext cx="196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Arial(Body)"/>
              </a:rPr>
              <a:t>phương</a:t>
            </a:r>
            <a:r>
              <a:rPr lang="en-US" sz="240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(Body)"/>
              </a:rPr>
              <a:t>tiện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6F8C6F7-2230-4996-B182-71DFC6DFBB99}"/>
              </a:ext>
            </a:extLst>
          </p:cNvPr>
          <p:cNvSpPr/>
          <p:nvPr/>
        </p:nvSpPr>
        <p:spPr>
          <a:xfrm>
            <a:off x="341906" y="2268489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430A8A0-6C21-4A8A-99D0-B59C6BEC7471}"/>
              </a:ext>
            </a:extLst>
          </p:cNvPr>
          <p:cNvSpPr txBox="1"/>
          <p:nvPr/>
        </p:nvSpPr>
        <p:spPr>
          <a:xfrm>
            <a:off x="606288" y="3276500"/>
            <a:ext cx="7050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Ở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các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ngã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ba, ngã tư đường phố thường có cây đèn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màu: đỏ, vàng, xanh.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đỏ báo hiệu người đi đường và các phương tiện giao thông phải dừng 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xanh báo hiệu được phép di chuyển.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56B3C1-7C71-4E82-8547-81B0CFC9CDF7}"/>
              </a:ext>
            </a:extLst>
          </p:cNvPr>
          <p:cNvSpPr txBox="1"/>
          <p:nvPr/>
        </p:nvSpPr>
        <p:spPr>
          <a:xfrm>
            <a:off x="3104814" y="3270537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AE3B52-F802-4FCD-A81F-DD5B6E40F58A}"/>
              </a:ext>
            </a:extLst>
          </p:cNvPr>
          <p:cNvSpPr txBox="1"/>
          <p:nvPr/>
        </p:nvSpPr>
        <p:spPr>
          <a:xfrm>
            <a:off x="5898369" y="3245513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C5CE88-358D-4158-8378-677EA237AC3F}"/>
              </a:ext>
            </a:extLst>
          </p:cNvPr>
          <p:cNvSpPr txBox="1"/>
          <p:nvPr/>
        </p:nvSpPr>
        <p:spPr>
          <a:xfrm>
            <a:off x="2856080" y="361625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0E6B9F-6A79-40E0-8129-5AE16740892A}"/>
              </a:ext>
            </a:extLst>
          </p:cNvPr>
          <p:cNvSpPr txBox="1"/>
          <p:nvPr/>
        </p:nvSpPr>
        <p:spPr>
          <a:xfrm>
            <a:off x="3366460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A70C615-B8FF-4A2A-9027-7F8470ADDAE1}"/>
              </a:ext>
            </a:extLst>
          </p:cNvPr>
          <p:cNvSpPr txBox="1"/>
          <p:nvPr/>
        </p:nvSpPr>
        <p:spPr>
          <a:xfrm>
            <a:off x="4217825" y="3641566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10FD07F-2DB1-40A4-855C-154A83D2FA0C}"/>
              </a:ext>
            </a:extLst>
          </p:cNvPr>
          <p:cNvSpPr txBox="1"/>
          <p:nvPr/>
        </p:nvSpPr>
        <p:spPr>
          <a:xfrm>
            <a:off x="5019954" y="3630395"/>
            <a:ext cx="62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5E616CB-CCF7-4748-8B5F-F89EED898C35}"/>
              </a:ext>
            </a:extLst>
          </p:cNvPr>
          <p:cNvSpPr txBox="1"/>
          <p:nvPr/>
        </p:nvSpPr>
        <p:spPr>
          <a:xfrm>
            <a:off x="7504971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2903411" y="401218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3708AA1-5F79-4240-BAF8-B838774EEB02}"/>
              </a:ext>
            </a:extLst>
          </p:cNvPr>
          <p:cNvSpPr txBox="1"/>
          <p:nvPr/>
        </p:nvSpPr>
        <p:spPr>
          <a:xfrm>
            <a:off x="7471418" y="401218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4806B50-C251-4CDF-8C84-F996CE952DF5}"/>
              </a:ext>
            </a:extLst>
          </p:cNvPr>
          <p:cNvSpPr txBox="1"/>
          <p:nvPr/>
        </p:nvSpPr>
        <p:spPr>
          <a:xfrm>
            <a:off x="2520595" y="4357895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D7073CD-B10B-4674-9918-351B3EF869F9}"/>
              </a:ext>
            </a:extLst>
          </p:cNvPr>
          <p:cNvSpPr txBox="1"/>
          <p:nvPr/>
        </p:nvSpPr>
        <p:spPr>
          <a:xfrm>
            <a:off x="5476021" y="4350657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35C9763-81D2-4E83-83BD-9D208FDD94F6}"/>
              </a:ext>
            </a:extLst>
          </p:cNvPr>
          <p:cNvSpPr txBox="1"/>
          <p:nvPr/>
        </p:nvSpPr>
        <p:spPr>
          <a:xfrm>
            <a:off x="1684555" y="4736170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1753265" y="4753827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5080760" y="3633328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2594336" y="4357895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5269144" y="1346629"/>
            <a:ext cx="191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Arial(Body)"/>
              </a:rPr>
              <a:t>lộn xộn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2706283" y="1322362"/>
            <a:ext cx="1906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Arial(Body)"/>
              </a:rPr>
              <a:t>điều khiển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7181075" y="1322509"/>
            <a:ext cx="1803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Arial(Body)"/>
              </a:rPr>
              <a:t>an toàn</a:t>
            </a:r>
            <a:r>
              <a:rPr lang="en-US" sz="2400" smtClean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 animBg="1"/>
      <p:bldP spid="16" grpId="0"/>
      <p:bldP spid="3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1" grpId="0"/>
      <p:bldP spid="2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640" y="1511738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0761179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>
                <a:solidFill>
                  <a:srgbClr val="7D7D00"/>
                </a:solidFill>
                <a:latin typeface="Arial(Body)"/>
              </a:rPr>
              <a:t>         </a:t>
            </a:r>
            <a:r>
              <a:rPr lang="vi-VN" sz="2400" smtClean="0">
                <a:latin typeface="Arial(Body)"/>
              </a:rPr>
              <a:t>Ở </a:t>
            </a:r>
            <a:r>
              <a:rPr lang="vi-VN" sz="2400" dirty="0">
                <a:latin typeface="Arial(Body)"/>
              </a:rPr>
              <a:t>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71493" y="3865989"/>
            <a:ext cx="5850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prstClr val="black"/>
                </a:solidFill>
                <a:latin typeface="Arial(Body)"/>
              </a:rPr>
              <a:t>  </a:t>
            </a:r>
            <a:r>
              <a:rPr lang="en-US" sz="2400" smtClean="0">
                <a:solidFill>
                  <a:prstClr val="black"/>
                </a:solidFill>
                <a:latin typeface="Arial(Body)"/>
              </a:rPr>
              <a:t>     </a:t>
            </a:r>
            <a:r>
              <a:rPr lang="vi-VN" sz="2400" smtClean="0">
                <a:solidFill>
                  <a:prstClr val="black"/>
                </a:solidFill>
                <a:latin typeface="Arial(Body)"/>
              </a:rPr>
              <a:t>Tuân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730761" y="5341536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/>
        </p:nvSpPr>
        <p:spPr>
          <a:xfrm>
            <a:off x="557862" y="1459167"/>
            <a:ext cx="68647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mấy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 txBox="1"/>
          <p:nvPr/>
        </p:nvSpPr>
        <p:spPr>
          <a:xfrm>
            <a:off x="2504798" y="911910"/>
            <a:ext cx="61856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502128" y="2809589"/>
            <a:ext cx="87293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đầu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đến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rồi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dừng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hẳn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64;p4">
            <a:extLst>
              <a:ext uri="{FF2B5EF4-FFF2-40B4-BE49-F238E27FC236}">
                <a16:creationId xmlns="" xmlns:a16="http://schemas.microsoft.com/office/drawing/2014/main" id="{7CF53059-42F9-422A-B4B4-EC79275442C8}"/>
              </a:ext>
            </a:extLst>
          </p:cNvPr>
          <p:cNvSpPr txBox="1"/>
          <p:nvPr/>
        </p:nvSpPr>
        <p:spPr>
          <a:xfrm>
            <a:off x="572831" y="2092016"/>
            <a:ext cx="68647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67;p4">
            <a:extLst>
              <a:ext uri="{FF2B5EF4-FFF2-40B4-BE49-F238E27FC236}">
                <a16:creationId xmlns="" xmlns:a16="http://schemas.microsoft.com/office/drawing/2014/main" id="{6CB90602-FB6C-47B6-85EF-AF17EACFE68F}"/>
              </a:ext>
            </a:extLst>
          </p:cNvPr>
          <p:cNvSpPr txBox="1"/>
          <p:nvPr/>
        </p:nvSpPr>
        <p:spPr>
          <a:xfrm>
            <a:off x="494209" y="3586788"/>
            <a:ext cx="7021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Cây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đèn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hiểm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67;p4">
            <a:extLst>
              <a:ext uri="{FF2B5EF4-FFF2-40B4-BE49-F238E27FC236}">
                <a16:creationId xmlns="" xmlns:a16="http://schemas.microsoft.com/office/drawing/2014/main" id="{1EE64596-E3C9-4032-BB5E-498F195F6747}"/>
              </a:ext>
            </a:extLst>
          </p:cNvPr>
          <p:cNvSpPr txBox="1"/>
          <p:nvPr/>
        </p:nvSpPr>
        <p:spPr>
          <a:xfrm>
            <a:off x="557862" y="4363987"/>
            <a:ext cx="7021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còn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lại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=""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15" y="1424225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0761179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>
                <a:solidFill>
                  <a:srgbClr val="7D7D00"/>
                </a:solidFill>
                <a:latin typeface="Arial(Body)"/>
              </a:rPr>
              <a:t>         </a:t>
            </a:r>
            <a:r>
              <a:rPr lang="vi-VN" sz="2400" smtClean="0">
                <a:latin typeface="Arial(Body)"/>
              </a:rPr>
              <a:t>Ở </a:t>
            </a:r>
            <a:r>
              <a:rPr lang="vi-VN" sz="2400" dirty="0">
                <a:latin typeface="Arial(Body)"/>
              </a:rPr>
              <a:t>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452282" y="5553678"/>
            <a:ext cx="6789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Từ ngữ: </a:t>
            </a:r>
            <a:r>
              <a:rPr lang="vi-VN" sz="2800" dirty="0">
                <a:solidFill>
                  <a:srgbClr val="FF0000"/>
                </a:solidFill>
              </a:rPr>
              <a:t>ngã ba, ngã tư, điều khiển</a:t>
            </a:r>
            <a:r>
              <a:rPr lang="vi-VN" sz="2800">
                <a:solidFill>
                  <a:srgbClr val="FF0000"/>
                </a:solidFill>
              </a:rPr>
              <a:t>, </a:t>
            </a:r>
            <a:endParaRPr lang="en-US" sz="2800" smtClean="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                </a:t>
            </a:r>
            <a:r>
              <a:rPr lang="vi-VN" sz="2800" smtClean="0">
                <a:solidFill>
                  <a:srgbClr val="FF0000"/>
                </a:solidFill>
              </a:rPr>
              <a:t>tuân </a:t>
            </a:r>
            <a:r>
              <a:rPr lang="vi-VN" sz="2800" dirty="0">
                <a:solidFill>
                  <a:srgbClr val="FF0000"/>
                </a:solidFill>
              </a:rPr>
              <a:t>thủ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71492" y="3865989"/>
            <a:ext cx="5951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prstClr val="black"/>
                </a:solidFill>
                <a:latin typeface="Arial(Body)"/>
              </a:rPr>
              <a:t>   </a:t>
            </a:r>
            <a:r>
              <a:rPr lang="en-US" sz="2400" smtClean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2400" smtClean="0">
                <a:solidFill>
                  <a:prstClr val="black"/>
                </a:solidFill>
                <a:latin typeface="Arial(Body)"/>
              </a:rPr>
              <a:t>Tuân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47992" y="4924188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15" y="1424225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0761179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>
                <a:solidFill>
                  <a:srgbClr val="7D7D00"/>
                </a:solidFill>
                <a:latin typeface="Arial(Body)"/>
              </a:rPr>
              <a:t>         </a:t>
            </a:r>
            <a:r>
              <a:rPr lang="vi-VN" sz="2400" smtClean="0">
                <a:latin typeface="Arial(Body)"/>
              </a:rPr>
              <a:t>Ở </a:t>
            </a:r>
            <a:r>
              <a:rPr lang="vi-VN" sz="2400" dirty="0">
                <a:latin typeface="Arial(Body)"/>
              </a:rPr>
              <a:t>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 algn="just"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386757" y="5461796"/>
            <a:ext cx="6789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</a:rPr>
              <a:t>ngã ba</a:t>
            </a:r>
            <a:r>
              <a:rPr lang="en-US" sz="2800" smtClean="0">
                <a:solidFill>
                  <a:srgbClr val="FF0000"/>
                </a:solidFill>
              </a:rPr>
              <a:t>: chỗ giao nhau của 3 con đường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431" y="3429000"/>
            <a:ext cx="4304729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71492" y="3865989"/>
            <a:ext cx="6560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prstClr val="black"/>
                </a:solidFill>
                <a:latin typeface="Arial(Body)"/>
              </a:rPr>
              <a:t>   </a:t>
            </a:r>
            <a:r>
              <a:rPr lang="en-US" sz="2400" smtClean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2400" smtClean="0">
                <a:solidFill>
                  <a:prstClr val="black"/>
                </a:solidFill>
                <a:latin typeface="Arial(Body)"/>
              </a:rPr>
              <a:t>Tuân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47992" y="4748343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349781" y="5428315"/>
            <a:ext cx="6789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</a:rPr>
              <a:t>ngã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800" smtClean="0">
                <a:solidFill>
                  <a:srgbClr val="FF0000"/>
                </a:solidFill>
              </a:rPr>
              <a:t>: chỗ giao nhau của 4 con đường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494788" y="5507962"/>
            <a:ext cx="6789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điều khiển</a:t>
            </a:r>
            <a:r>
              <a:rPr lang="en-US" sz="2800" smtClean="0">
                <a:solidFill>
                  <a:srgbClr val="FF0000"/>
                </a:solidFill>
              </a:rPr>
              <a:t>: làm cho quá trình hoạt động diễn ra đúng quy tắc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494788" y="5518401"/>
            <a:ext cx="6789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Tuân thủ</a:t>
            </a:r>
            <a:r>
              <a:rPr lang="en-US" sz="2800" smtClean="0">
                <a:solidFill>
                  <a:srgbClr val="FF0000"/>
                </a:solidFill>
              </a:rPr>
              <a:t>: làm theo điều đã quy định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0" grpId="1"/>
      <p:bldP spid="13" grpId="0"/>
      <p:bldP spid="22" grpId="0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B2B8F52-3DDB-4DBC-A0F3-5972A649926B}"/>
              </a:ext>
            </a:extLst>
          </p:cNvPr>
          <p:cNvGrpSpPr/>
          <p:nvPr/>
        </p:nvGrpSpPr>
        <p:grpSpPr>
          <a:xfrm>
            <a:off x="4223207" y="253600"/>
            <a:ext cx="7490344" cy="584775"/>
            <a:chOff x="819807" y="900406"/>
            <a:chExt cx="7490344" cy="584775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4D4FE18-C6D9-4DFF-A63E-3A2C9ACA7DF6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C8AFF4C-FE1E-4A92-A44C-A4E1AF656A1B}"/>
                </a:ext>
              </a:extLst>
            </p:cNvPr>
            <p:cNvSpPr/>
            <p:nvPr/>
          </p:nvSpPr>
          <p:spPr>
            <a:xfrm>
              <a:off x="1720165" y="900406"/>
              <a:ext cx="65899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Trả lời câu hỏi</a:t>
              </a:r>
              <a:endParaRPr lang="en-US" sz="32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73E36EB-5136-44D4-B083-1E3131613598}"/>
              </a:ext>
            </a:extLst>
          </p:cNvPr>
          <p:cNvSpPr txBox="1"/>
          <p:nvPr/>
        </p:nvSpPr>
        <p:spPr>
          <a:xfrm>
            <a:off x="6753447" y="1819754"/>
            <a:ext cx="135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(Body)"/>
              </a:rPr>
              <a:t>b</a:t>
            </a:r>
            <a:r>
              <a:rPr lang="vi-VN" sz="2800">
                <a:solidFill>
                  <a:schemeClr val="bg1"/>
                </a:solidFill>
                <a:latin typeface="Arial (Body)"/>
              </a:rPr>
              <a:t>ư</a:t>
            </a:r>
            <a:r>
              <a:rPr lang="en-US" sz="2800">
                <a:solidFill>
                  <a:schemeClr val="bg1"/>
                </a:solidFill>
                <a:latin typeface="Arial (Body)"/>
              </a:rPr>
              <a:t>ớc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7572A2E-07A8-4F84-A032-131ED43101DC}"/>
              </a:ext>
            </a:extLst>
          </p:cNvPr>
          <p:cNvSpPr/>
          <p:nvPr/>
        </p:nvSpPr>
        <p:spPr>
          <a:xfrm>
            <a:off x="185846" y="4601421"/>
            <a:ext cx="7527940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>
                <a:latin typeface="Arial" pitchFamily="34" charset="0"/>
                <a:cs typeface="Arial" pitchFamily="34" charset="0"/>
              </a:rPr>
              <a:t>c</a:t>
            </a:r>
            <a:r>
              <a:rPr lang="vi-VN" sz="2800">
                <a:latin typeface="Arial" pitchFamily="34" charset="0"/>
                <a:cs typeface="Arial" pitchFamily="34" charset="0"/>
              </a:rPr>
              <a:t>. </a:t>
            </a:r>
            <a:r>
              <a:rPr lang="vi-VN" sz="2800"/>
              <a:t>Nếu không có đèn giao thông thì việc đi lại </a:t>
            </a:r>
            <a:r>
              <a:rPr lang="en-US" sz="2800" smtClean="0"/>
              <a:t> </a:t>
            </a:r>
          </a:p>
          <a:p>
            <a:pPr>
              <a:spcAft>
                <a:spcPts val="500"/>
              </a:spcAft>
            </a:pPr>
            <a:r>
              <a:rPr lang="en-US" sz="2800"/>
              <a:t> </a:t>
            </a:r>
            <a:r>
              <a:rPr lang="en-US" sz="2800" smtClean="0"/>
              <a:t>   </a:t>
            </a:r>
            <a:r>
              <a:rPr lang="vi-VN" sz="2800" smtClean="0"/>
              <a:t>ở </a:t>
            </a:r>
            <a:r>
              <a:rPr lang="vi-VN" sz="2800"/>
              <a:t>các đường phố</a:t>
            </a:r>
            <a:r>
              <a:rPr lang="en-US" sz="2800"/>
              <a:t> </a:t>
            </a:r>
            <a:r>
              <a:rPr lang="vi-VN" sz="2800"/>
              <a:t>sẽ như thế nào?</a:t>
            </a:r>
            <a:endParaRPr lang="en-US" sz="2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3AE2D3B-8A66-4D37-9F98-E5BC3B6825E5}"/>
              </a:ext>
            </a:extLst>
          </p:cNvPr>
          <p:cNvSpPr/>
          <p:nvPr/>
        </p:nvSpPr>
        <p:spPr>
          <a:xfrm>
            <a:off x="232738" y="1099283"/>
            <a:ext cx="58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800" dirty="0">
                <a:solidFill>
                  <a:prstClr val="black"/>
                </a:solidFill>
              </a:rPr>
              <a:t>Đèn giao thông có mấy màu?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9AC151-BC48-4335-9640-384609DB5BC4}"/>
              </a:ext>
            </a:extLst>
          </p:cNvPr>
          <p:cNvSpPr/>
          <p:nvPr/>
        </p:nvSpPr>
        <p:spPr>
          <a:xfrm>
            <a:off x="232736" y="2295368"/>
            <a:ext cx="8874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b. Mỗi màu của đèn giao thông báo hiệu điều gì? </a:t>
            </a:r>
            <a:endParaRPr lang="en-US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6B627AA-792B-4A01-BBD6-83C6D447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12" y="856942"/>
            <a:ext cx="1035487" cy="2534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C4DF64C-8000-4949-B1E7-E1CF2035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190" y="3429000"/>
            <a:ext cx="4707447" cy="3363408"/>
          </a:xfrm>
          <a:prstGeom prst="rect">
            <a:avLst/>
          </a:prstGeom>
        </p:spPr>
      </p:pic>
      <p:pic>
        <p:nvPicPr>
          <p:cNvPr id="23" name="Picture 22">
            <a:hlinkClick r:id="rId4"/>
            <a:extLst>
              <a:ext uri="{FF2B5EF4-FFF2-40B4-BE49-F238E27FC236}">
                <a16:creationId xmlns="" xmlns:a16="http://schemas.microsoft.com/office/drawing/2014/main" id="{B409C69A-C3F1-4EFE-8FAD-0FC343E08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5412BB-5903-408F-9691-A062A2CB8E86}"/>
              </a:ext>
            </a:extLst>
          </p:cNvPr>
          <p:cNvSpPr/>
          <p:nvPr/>
        </p:nvSpPr>
        <p:spPr>
          <a:xfrm>
            <a:off x="667104" y="1615503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Đèn giao </a:t>
            </a:r>
            <a:r>
              <a:rPr lang="vi-VN" sz="2400" dirty="0">
                <a:solidFill>
                  <a:srgbClr val="FF0000"/>
                </a:solidFill>
                <a:latin typeface="Arial (Body)"/>
              </a:rPr>
              <a:t>thông có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ba</a:t>
            </a:r>
            <a:r>
              <a:rPr lang="vi-VN" sz="2400" dirty="0">
                <a:solidFill>
                  <a:srgbClr val="FF0000"/>
                </a:solidFill>
                <a:latin typeface="Arial (Body)"/>
              </a:rPr>
              <a:t> màu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8C6CB5C-8C34-4A71-98AB-03F1300F2B71}"/>
              </a:ext>
            </a:extLst>
          </p:cNvPr>
          <p:cNvSpPr/>
          <p:nvPr/>
        </p:nvSpPr>
        <p:spPr>
          <a:xfrm>
            <a:off x="636698" y="2759960"/>
            <a:ext cx="6921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Arial(Body)"/>
              </a:rPr>
              <a:t>Đèn đỏ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 người đi đường và các phương tiện giao </a:t>
            </a:r>
            <a:r>
              <a:rPr lang="en-US" sz="2400" smtClean="0">
                <a:solidFill>
                  <a:srgbClr val="FF0000"/>
                </a:solidFill>
                <a:latin typeface="Arial(Body)"/>
              </a:rPr>
              <a:t>    </a:t>
            </a:r>
          </a:p>
          <a:p>
            <a:r>
              <a:rPr lang="en-US" sz="2400">
                <a:solidFill>
                  <a:srgbClr val="FF0000"/>
                </a:solidFill>
                <a:latin typeface="Arial(Body)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(Body)"/>
              </a:rPr>
              <a:t>             </a:t>
            </a:r>
            <a:r>
              <a:rPr lang="vi-VN" sz="2400" smtClean="0">
                <a:solidFill>
                  <a:srgbClr val="FF0000"/>
                </a:solidFill>
                <a:latin typeface="Arial(Body)"/>
              </a:rPr>
              <a:t>thông 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phải dừng </a:t>
            </a:r>
            <a:r>
              <a:rPr lang="vi-VN" sz="2400" smtClean="0">
                <a:solidFill>
                  <a:srgbClr val="FF0000"/>
                </a:solidFill>
                <a:latin typeface="Arial(Body)"/>
              </a:rPr>
              <a:t>lại </a:t>
            </a:r>
            <a:endParaRPr lang="en-US" sz="2400" smtClean="0">
              <a:solidFill>
                <a:srgbClr val="FF0000"/>
              </a:solidFill>
              <a:latin typeface="Arial(Body)"/>
            </a:endParaRPr>
          </a:p>
          <a:p>
            <a:r>
              <a:rPr lang="en-US" sz="2400">
                <a:solidFill>
                  <a:srgbClr val="FF0000"/>
                </a:solidFill>
                <a:latin typeface="Arial(Body)"/>
              </a:rPr>
              <a:t>Đ</a:t>
            </a:r>
            <a:r>
              <a:rPr lang="vi-VN" sz="2400" smtClean="0">
                <a:solidFill>
                  <a:srgbClr val="FF0000"/>
                </a:solidFill>
                <a:latin typeface="Arial(Body)"/>
              </a:rPr>
              <a:t>èn 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xanh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 được phép di </a:t>
            </a:r>
            <a:r>
              <a:rPr lang="vi-VN" sz="2400" smtClean="0">
                <a:solidFill>
                  <a:srgbClr val="FF0000"/>
                </a:solidFill>
                <a:latin typeface="Arial(Body)"/>
              </a:rPr>
              <a:t>chuyển</a:t>
            </a:r>
            <a:r>
              <a:rPr lang="en-US" sz="2400" smtClean="0">
                <a:solidFill>
                  <a:srgbClr val="FF0000"/>
                </a:solidFill>
                <a:latin typeface="Arial(Body)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(Body)"/>
              </a:rPr>
              <a:t>Đ</a:t>
            </a:r>
            <a:r>
              <a:rPr lang="en-US" sz="2400" smtClean="0">
                <a:solidFill>
                  <a:srgbClr val="FF0000"/>
                </a:solidFill>
                <a:latin typeface="Arial(Body)"/>
              </a:rPr>
              <a:t>è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 v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à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ng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 phải đi chậm lại 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rồi 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d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ừ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ng h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ẳ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n.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D26C8AD-7E5E-4CD0-BC6D-C6DB2105AED9}"/>
              </a:ext>
            </a:extLst>
          </p:cNvPr>
          <p:cNvSpPr/>
          <p:nvPr/>
        </p:nvSpPr>
        <p:spPr>
          <a:xfrm>
            <a:off x="642954" y="55262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Arial(Body)"/>
              </a:rPr>
              <a:t>Nếu không có đèn giao thông thì việc đi lại sẽ rất lộn xộn và nguy hiểm.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1235071" y="1194007"/>
            <a:ext cx="7634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</a:rPr>
              <a:t>Đèn giao thông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ED36E8D-F5A3-4308-BC71-B5E6872963B7}"/>
              </a:ext>
            </a:extLst>
          </p:cNvPr>
          <p:cNvGrpSpPr/>
          <p:nvPr/>
        </p:nvGrpSpPr>
        <p:grpSpPr>
          <a:xfrm>
            <a:off x="877203" y="576639"/>
            <a:ext cx="9357043" cy="599923"/>
            <a:chOff x="819807" y="900406"/>
            <a:chExt cx="9604187" cy="539511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B052B351-2C62-4D4E-BBE2-D39CA22958B9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55FA980-8A3A-483C-8D7A-B319D0C85583}"/>
                </a:ext>
              </a:extLst>
            </p:cNvPr>
            <p:cNvSpPr/>
            <p:nvPr/>
          </p:nvSpPr>
          <p:spPr>
            <a:xfrm>
              <a:off x="1720165" y="900406"/>
              <a:ext cx="8703829" cy="52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Viết vào vở câu trả lời cho câu hỏi a ở mục 3</a:t>
              </a:r>
            </a:p>
          </p:txBody>
        </p:sp>
      </p:grpSp>
      <p:pic>
        <p:nvPicPr>
          <p:cNvPr id="18" name="Picture 17">
            <a:hlinkClick r:id="rId4"/>
            <a:extLst>
              <a:ext uri="{FF2B5EF4-FFF2-40B4-BE49-F238E27FC236}">
                <a16:creationId xmlns="" xmlns:a16="http://schemas.microsoft.com/office/drawing/2014/main" id="{8D2D12C3-5A62-4FD0-99CD-2AE25C55A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3235568"/>
            <a:ext cx="11359661" cy="3376247"/>
          </a:xfrm>
          <a:prstGeom prst="rect">
            <a:avLst/>
          </a:prstGeom>
        </p:spPr>
      </p:pic>
      <p:pic>
        <p:nvPicPr>
          <p:cNvPr id="4" name="Hướng dẫn viết - 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3560" y="0"/>
            <a:ext cx="5829104" cy="38568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3802427" y="1170561"/>
            <a:ext cx="1086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</a:rPr>
              <a:t>(…).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3722440" y="1182284"/>
            <a:ext cx="1613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</a:rPr>
              <a:t> ba màu.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xmlns="" id="{5918B8C3-3A21-4C85-996D-E9975921BE36}"/>
              </a:ext>
            </a:extLst>
          </p:cNvPr>
          <p:cNvSpPr txBox="1"/>
          <p:nvPr/>
        </p:nvSpPr>
        <p:spPr>
          <a:xfrm>
            <a:off x="386862" y="5720602"/>
            <a:ext cx="871656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X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3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1103</TotalTime>
  <Words>955</Words>
  <Application>Microsoft Office PowerPoint</Application>
  <PresentationFormat>Custom</PresentationFormat>
  <Paragraphs>90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宋体</vt:lpstr>
      <vt:lpstr>等线</vt:lpstr>
      <vt:lpstr>Arial (Body)</vt:lpstr>
      <vt:lpstr>Arial(Body)</vt:lpstr>
      <vt:lpstr>HP001 4 hàng</vt:lpstr>
      <vt:lpstr>Times New Roman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Windows User</cp:lastModifiedBy>
  <cp:revision>443</cp:revision>
  <dcterms:created xsi:type="dcterms:W3CDTF">2020-10-19T12:51:54Z</dcterms:created>
  <dcterms:modified xsi:type="dcterms:W3CDTF">2022-03-10T10:51:15Z</dcterms:modified>
  <cp:category>Kết nối tri thức với cuộc sống</cp:category>
</cp:coreProperties>
</file>