
<file path=[Content_Types].xml><?xml version="1.0" encoding="utf-8"?>
<Types xmlns="http://schemas.openxmlformats.org/package/2006/content-types">
  <Default Extension="jpeg" ContentType="image/jpeg"/>
  <Default Extension="JPG" ContentType="image/.jpg"/>
  <Default Extension="png" ContentType="image/png"/>
  <Default Extension="mp3" ContentType="audio/mp3"/>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
  </p:notesMasterIdLst>
  <p:sldIdLst>
    <p:sldId id="281" r:id="rId3"/>
    <p:sldId id="526" r:id="rId5"/>
    <p:sldId id="527" r:id="rId6"/>
    <p:sldId id="479" r:id="rId7"/>
    <p:sldId id="512" r:id="rId8"/>
    <p:sldId id="513" r:id="rId9"/>
    <p:sldId id="528" r:id="rId10"/>
    <p:sldId id="529" r:id="rId11"/>
    <p:sldId id="532" r:id="rId12"/>
    <p:sldId id="533" r:id="rId13"/>
    <p:sldId id="534" r:id="rId14"/>
    <p:sldId id="535" r:id="rId15"/>
    <p:sldId id="536" r:id="rId16"/>
    <p:sldId id="537" r:id="rId17"/>
    <p:sldId id="538" r:id="rId18"/>
    <p:sldId id="539" r:id="rId19"/>
    <p:sldId id="540" r:id="rId20"/>
    <p:sldId id="541" r:id="rId21"/>
    <p:sldId id="542" r:id="rId22"/>
    <p:sldId id="543" r:id="rId23"/>
    <p:sldId id="544" r:id="rId24"/>
    <p:sldId id="545" r:id="rId25"/>
    <p:sldId id="547" r:id="rId26"/>
    <p:sldId id="548" r:id="rId27"/>
    <p:sldId id="525" r:id="rId28"/>
    <p:sldId id="549" r:id="rId29"/>
    <p:sldId id="550" r:id="rId30"/>
    <p:sldId id="552" r:id="rId31"/>
    <p:sldId id="553" r:id="rId32"/>
    <p:sldId id="554" r:id="rId33"/>
    <p:sldId id="555" r:id="rId34"/>
    <p:sldId id="556" r:id="rId35"/>
    <p:sldId id="290" r:id="rId36"/>
    <p:sldId id="291" r:id="rId37"/>
  </p:sldIdLst>
  <p:sldSz cx="12192000" cy="6858000"/>
  <p:notesSz cx="6858000" cy="9144000"/>
  <p:embeddedFontLst>
    <p:embeddedFont>
      <p:font typeface=".VnTimeH" panose="020B7200000000000000" pitchFamily="34" charset="0"/>
      <p:regular r:id="rId41"/>
      <p:bold r:id="rId42"/>
      <p:italic r:id="rId43"/>
      <p:boldItalic r:id="rId44"/>
    </p:embeddedFont>
    <p:embeddedFont>
      <p:font typeface=".VnTime" panose="020B7200000000000000" pitchFamily="34" charset="0"/>
      <p:regular r:id="rId45"/>
      <p:bold r:id="rId46"/>
      <p:italic r:id="rId47"/>
      <p:boldItalic r:id="rId48"/>
    </p:embeddedFont>
    <p:embeddedFont>
      <p:font typeface="VNI-Times" pitchFamily="2" charset="0"/>
      <p:regular r:id="rId49"/>
      <p:bold r:id="rId50"/>
      <p:italic r:id="rId51"/>
    </p:embeddedFont>
    <p:embeddedFont>
      <p:font typeface="Calibri" panose="020F0502020204030204" charset="0"/>
      <p:regular r:id="rId52"/>
      <p:bold r:id="rId53"/>
      <p:italic r:id="rId54"/>
      <p:boldItalic r:id="rId55"/>
    </p:embeddedFont>
    <p:embeddedFont>
      <p:font typeface="Calibri Light" panose="020F0302020204030204" charset="0"/>
      <p:regular r:id="rId56"/>
      <p:italic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66"/>
    <a:srgbClr val="6600FF"/>
    <a:srgbClr val="660033"/>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1203" autoAdjust="0"/>
  </p:normalViewPr>
  <p:slideViewPr>
    <p:cSldViewPr snapToGrid="0">
      <p:cViewPr>
        <p:scale>
          <a:sx n="74" d="100"/>
          <a:sy n="74" d="100"/>
        </p:scale>
        <p:origin x="-1830" y="-90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7" Type="http://schemas.openxmlformats.org/officeDocument/2006/relationships/font" Target="fonts/font17.fntdata"/><Relationship Id="rId56" Type="http://schemas.openxmlformats.org/officeDocument/2006/relationships/font" Target="fonts/font16.fntdata"/><Relationship Id="rId55" Type="http://schemas.openxmlformats.org/officeDocument/2006/relationships/font" Target="fonts/font15.fntdata"/><Relationship Id="rId54" Type="http://schemas.openxmlformats.org/officeDocument/2006/relationships/font" Target="fonts/font14.fntdata"/><Relationship Id="rId53" Type="http://schemas.openxmlformats.org/officeDocument/2006/relationships/font" Target="fonts/font13.fntdata"/><Relationship Id="rId52" Type="http://schemas.openxmlformats.org/officeDocument/2006/relationships/font" Target="fonts/font12.fntdata"/><Relationship Id="rId51" Type="http://schemas.openxmlformats.org/officeDocument/2006/relationships/font" Target="fonts/font11.fntdata"/><Relationship Id="rId50" Type="http://schemas.openxmlformats.org/officeDocument/2006/relationships/font" Target="fonts/font10.fntdata"/><Relationship Id="rId5" Type="http://schemas.openxmlformats.org/officeDocument/2006/relationships/slide" Target="slides/slide2.xml"/><Relationship Id="rId49" Type="http://schemas.openxmlformats.org/officeDocument/2006/relationships/font" Target="fonts/font9.fntdata"/><Relationship Id="rId48" Type="http://schemas.openxmlformats.org/officeDocument/2006/relationships/font" Target="fonts/font8.fntdata"/><Relationship Id="rId47" Type="http://schemas.openxmlformats.org/officeDocument/2006/relationships/font" Target="fonts/font7.fntdata"/><Relationship Id="rId46" Type="http://schemas.openxmlformats.org/officeDocument/2006/relationships/font" Target="fonts/font6.fntdata"/><Relationship Id="rId45" Type="http://schemas.openxmlformats.org/officeDocument/2006/relationships/font" Target="fonts/font5.fntdata"/><Relationship Id="rId44" Type="http://schemas.openxmlformats.org/officeDocument/2006/relationships/font" Target="fonts/font4.fntdata"/><Relationship Id="rId43" Type="http://schemas.openxmlformats.org/officeDocument/2006/relationships/font" Target="fonts/font3.fntdata"/><Relationship Id="rId42" Type="http://schemas.openxmlformats.org/officeDocument/2006/relationships/font" Target="fonts/font2.fntdata"/><Relationship Id="rId41" Type="http://schemas.openxmlformats.org/officeDocument/2006/relationships/font" Target="fonts/font1.fntdata"/><Relationship Id="rId40" Type="http://schemas.openxmlformats.org/officeDocument/2006/relationships/tableStyles" Target="tableStyles.xml"/><Relationship Id="rId4" Type="http://schemas.openxmlformats.org/officeDocument/2006/relationships/notesMaster" Target="notesMasters/notesMaster1.xml"/><Relationship Id="rId39" Type="http://schemas.openxmlformats.org/officeDocument/2006/relationships/viewProps" Target="viewProps.xml"/><Relationship Id="rId38" Type="http://schemas.openxmlformats.org/officeDocument/2006/relationships/presProps" Target="presProps.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0D5BE0-0F78-4251-8B26-C3637952B1C3}"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E775DA-6A11-4CB7-97CA-4B1C87D9F669}"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E775DA-6A11-4CB7-97CA-4B1C87D9F669}" type="slidenum">
              <a:rPr 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E775DA-6A11-4CB7-97CA-4B1C87D9F669}" type="slidenum">
              <a:rPr 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E775DA-6A11-4CB7-97CA-4B1C87D9F669}" type="slidenum">
              <a:rPr 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E775DA-6A11-4CB7-97CA-4B1C87D9F669}" type="slidenum">
              <a:rPr lang="en-US" smtClean="0"/>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E775DA-6A11-4CB7-97CA-4B1C87D9F669}" type="slidenum">
              <a:rPr lang="en-US" smtClean="0"/>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E775DA-6A11-4CB7-97CA-4B1C87D9F669}" type="slidenum">
              <a:rPr lang="en-US" smtClean="0"/>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E775DA-6A11-4CB7-97CA-4B1C87D9F669}" type="slidenum">
              <a:rPr lang="en-US" smtClean="0"/>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E775DA-6A11-4CB7-97CA-4B1C87D9F669}" type="slidenum">
              <a:rPr lang="en-US" smtClean="0"/>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E775DA-6A11-4CB7-97CA-4B1C87D9F669}"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E775DA-6A11-4CB7-97CA-4B1C87D9F669}"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E775DA-6A11-4CB7-97CA-4B1C87D9F669}"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E775DA-6A11-4CB7-97CA-4B1C87D9F669}"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E775DA-6A11-4CB7-97CA-4B1C87D9F669}"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E775DA-6A11-4CB7-97CA-4B1C87D9F669}"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E775DA-6A11-4CB7-97CA-4B1C87D9F669}"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E775DA-6A11-4CB7-97CA-4B1C87D9F669}"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E775DA-6A11-4CB7-97CA-4B1C87D9F669}"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5DF482EC-926D-4C5A-9790-48C7BDC6D9F0}"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B8B373-8D77-4B1D-89C4-87E4A3F9FEF4}"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5DF482EC-926D-4C5A-9790-48C7BDC6D9F0}"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B8B373-8D77-4B1D-89C4-87E4A3F9FEF4}"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5DF482EC-926D-4C5A-9790-48C7BDC6D9F0}"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B8B373-8D77-4B1D-89C4-87E4A3F9FEF4}"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5DF482EC-926D-4C5A-9790-48C7BDC6D9F0}"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B8B373-8D77-4B1D-89C4-87E4A3F9FEF4}"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5DF482EC-926D-4C5A-9790-48C7BDC6D9F0}"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B8B373-8D77-4B1D-89C4-87E4A3F9FEF4}"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5DF482EC-926D-4C5A-9790-48C7BDC6D9F0}"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B8B373-8D77-4B1D-89C4-87E4A3F9FEF4}"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5DF482EC-926D-4C5A-9790-48C7BDC6D9F0}"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B8B373-8D77-4B1D-89C4-87E4A3F9FEF4}"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5DF482EC-926D-4C5A-9790-48C7BDC6D9F0}"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B8B373-8D77-4B1D-89C4-87E4A3F9FEF4}"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F482EC-926D-4C5A-9790-48C7BDC6D9F0}"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B8B373-8D77-4B1D-89C4-87E4A3F9FEF4}"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5DF482EC-926D-4C5A-9790-48C7BDC6D9F0}"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B8B373-8D77-4B1D-89C4-87E4A3F9FEF4}"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5DF482EC-926D-4C5A-9790-48C7BDC6D9F0}"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B8B373-8D77-4B1D-89C4-87E4A3F9FEF4}"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F482EC-926D-4C5A-9790-48C7BDC6D9F0}"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B8B373-8D77-4B1D-89C4-87E4A3F9FEF4}"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2.xml"/><Relationship Id="rId4" Type="http://schemas.openxmlformats.org/officeDocument/2006/relationships/image" Target="../media/image2.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4.xml"/><Relationship Id="rId7" Type="http://schemas.openxmlformats.org/officeDocument/2006/relationships/slideLayout" Target="../slideLayouts/slideLayout2.xml"/><Relationship Id="rId6" Type="http://schemas.openxmlformats.org/officeDocument/2006/relationships/image" Target="../media/image2.png"/><Relationship Id="rId5" Type="http://schemas.microsoft.com/office/2007/relationships/media" Target="../media/media8.mp3"/><Relationship Id="rId4" Type="http://schemas.openxmlformats.org/officeDocument/2006/relationships/audio" Target="../media/media8.mp3"/><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2.xml"/><Relationship Id="rId6" Type="http://schemas.openxmlformats.org/officeDocument/2006/relationships/image" Target="../media/image2.png"/><Relationship Id="rId5" Type="http://schemas.microsoft.com/office/2007/relationships/media" Target="../media/media9.mp3"/><Relationship Id="rId4" Type="http://schemas.openxmlformats.org/officeDocument/2006/relationships/audio" Target="../media/media9.mp3"/><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6.xml"/><Relationship Id="rId7" Type="http://schemas.openxmlformats.org/officeDocument/2006/relationships/slideLayout" Target="../slideLayouts/slideLayout2.xml"/><Relationship Id="rId6" Type="http://schemas.openxmlformats.org/officeDocument/2006/relationships/image" Target="../media/image2.png"/><Relationship Id="rId5" Type="http://schemas.microsoft.com/office/2007/relationships/media" Target="../media/media10.mp3"/><Relationship Id="rId4" Type="http://schemas.openxmlformats.org/officeDocument/2006/relationships/audio" Target="../media/media10.mp3"/><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7.xml"/><Relationship Id="rId7" Type="http://schemas.openxmlformats.org/officeDocument/2006/relationships/slideLayout" Target="../slideLayouts/slideLayout2.xml"/><Relationship Id="rId6" Type="http://schemas.openxmlformats.org/officeDocument/2006/relationships/image" Target="../media/image2.png"/><Relationship Id="rId5" Type="http://schemas.microsoft.com/office/2007/relationships/media" Target="../media/media11.mp3"/><Relationship Id="rId4" Type="http://schemas.openxmlformats.org/officeDocument/2006/relationships/audio" Target="../media/media11.mp3"/><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8.xml"/><Relationship Id="rId7" Type="http://schemas.openxmlformats.org/officeDocument/2006/relationships/slideLayout" Target="../slideLayouts/slideLayout2.xml"/><Relationship Id="rId6" Type="http://schemas.openxmlformats.org/officeDocument/2006/relationships/image" Target="../media/image2.png"/><Relationship Id="rId5" Type="http://schemas.microsoft.com/office/2007/relationships/media" Target="../media/media12.mp3"/><Relationship Id="rId4" Type="http://schemas.openxmlformats.org/officeDocument/2006/relationships/audio" Target="../media/media12.mp3"/><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9.xml"/><Relationship Id="rId7" Type="http://schemas.openxmlformats.org/officeDocument/2006/relationships/slideLayout" Target="../slideLayouts/slideLayout2.xml"/><Relationship Id="rId6" Type="http://schemas.openxmlformats.org/officeDocument/2006/relationships/image" Target="../media/image2.png"/><Relationship Id="rId5" Type="http://schemas.microsoft.com/office/2007/relationships/media" Target="../media/media13.mp3"/><Relationship Id="rId4" Type="http://schemas.openxmlformats.org/officeDocument/2006/relationships/audio" Target="../media/media13.mp3"/><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10.xml"/><Relationship Id="rId7" Type="http://schemas.openxmlformats.org/officeDocument/2006/relationships/slideLayout" Target="../slideLayouts/slideLayout2.xml"/><Relationship Id="rId6" Type="http://schemas.openxmlformats.org/officeDocument/2006/relationships/image" Target="../media/image2.png"/><Relationship Id="rId5" Type="http://schemas.microsoft.com/office/2007/relationships/media" Target="../media/media14.mp3"/><Relationship Id="rId4" Type="http://schemas.openxmlformats.org/officeDocument/2006/relationships/audio" Target="../media/media14.mp3"/><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11.xml"/><Relationship Id="rId7" Type="http://schemas.openxmlformats.org/officeDocument/2006/relationships/slideLayout" Target="../slideLayouts/slideLayout2.xml"/><Relationship Id="rId6" Type="http://schemas.openxmlformats.org/officeDocument/2006/relationships/image" Target="../media/image2.png"/><Relationship Id="rId5" Type="http://schemas.microsoft.com/office/2007/relationships/media" Target="../media/media15.mp3"/><Relationship Id="rId4" Type="http://schemas.openxmlformats.org/officeDocument/2006/relationships/audio" Target="../media/media15.mp3"/><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2.xml"/><Relationship Id="rId7" Type="http://schemas.openxmlformats.org/officeDocument/2006/relationships/slideLayout" Target="../slideLayouts/slideLayout2.xml"/><Relationship Id="rId6" Type="http://schemas.openxmlformats.org/officeDocument/2006/relationships/image" Target="../media/image2.png"/><Relationship Id="rId5" Type="http://schemas.microsoft.com/office/2007/relationships/media" Target="../media/media16.mp3"/><Relationship Id="rId4" Type="http://schemas.openxmlformats.org/officeDocument/2006/relationships/audio" Target="../media/media16.mp3"/><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3.xml"/><Relationship Id="rId7" Type="http://schemas.openxmlformats.org/officeDocument/2006/relationships/slideLayout" Target="../slideLayouts/slideLayout2.xml"/><Relationship Id="rId6" Type="http://schemas.openxmlformats.org/officeDocument/2006/relationships/image" Target="../media/image2.png"/><Relationship Id="rId5" Type="http://schemas.microsoft.com/office/2007/relationships/media" Target="../media/media17.mp3"/><Relationship Id="rId4" Type="http://schemas.openxmlformats.org/officeDocument/2006/relationships/audio" Target="../media/media17.mp3"/><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media" Target="../media/media2.mp3"/><Relationship Id="rId3" Type="http://schemas.openxmlformats.org/officeDocument/2006/relationships/audio" Target="../media/media2.mp3"/><Relationship Id="rId2" Type="http://schemas.openxmlformats.org/officeDocument/2006/relationships/image" Target="../media/image4.jpeg"/><Relationship Id="rId1" Type="http://schemas.openxmlformats.org/officeDocument/2006/relationships/image" Target="../media/image3.jpeg"/></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14.xml"/><Relationship Id="rId7" Type="http://schemas.openxmlformats.org/officeDocument/2006/relationships/slideLayout" Target="../slideLayouts/slideLayout2.xml"/><Relationship Id="rId6" Type="http://schemas.openxmlformats.org/officeDocument/2006/relationships/image" Target="../media/image2.png"/><Relationship Id="rId5" Type="http://schemas.microsoft.com/office/2007/relationships/media" Target="../media/media18.mp3"/><Relationship Id="rId4" Type="http://schemas.openxmlformats.org/officeDocument/2006/relationships/audio" Target="../media/media18.mp3"/><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15.xml"/><Relationship Id="rId7" Type="http://schemas.openxmlformats.org/officeDocument/2006/relationships/slideLayout" Target="../slideLayouts/slideLayout2.xml"/><Relationship Id="rId6" Type="http://schemas.openxmlformats.org/officeDocument/2006/relationships/image" Target="../media/image2.png"/><Relationship Id="rId5" Type="http://schemas.microsoft.com/office/2007/relationships/media" Target="../media/media19.mp3"/><Relationship Id="rId4" Type="http://schemas.openxmlformats.org/officeDocument/2006/relationships/audio" Target="../media/media19.mp3"/><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6.xml"/><Relationship Id="rId7" Type="http://schemas.openxmlformats.org/officeDocument/2006/relationships/slideLayout" Target="../slideLayouts/slideLayout2.xml"/><Relationship Id="rId6" Type="http://schemas.openxmlformats.org/officeDocument/2006/relationships/image" Target="../media/image2.png"/><Relationship Id="rId5" Type="http://schemas.microsoft.com/office/2007/relationships/media" Target="../media/media5.mp3"/><Relationship Id="rId4" Type="http://schemas.openxmlformats.org/officeDocument/2006/relationships/audio" Target="../media/media5.mp3"/><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slides/_rels/slide23.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2.png"/><Relationship Id="rId7" Type="http://schemas.microsoft.com/office/2007/relationships/media" Target="../media/media5.mp3"/><Relationship Id="rId6" Type="http://schemas.openxmlformats.org/officeDocument/2006/relationships/audio" Target="../media/media5.mp3"/><Relationship Id="rId5" Type="http://schemas.openxmlformats.org/officeDocument/2006/relationships/image" Target="../media/image22.png"/><Relationship Id="rId4" Type="http://schemas.openxmlformats.org/officeDocument/2006/relationships/image" Target="../media/image21.png"/><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jpeg"/></Relationships>
</file>

<file path=ppt/slides/_rels/slide24.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2.png"/><Relationship Id="rId6" Type="http://schemas.microsoft.com/office/2007/relationships/media" Target="../media/media5.mp3"/><Relationship Id="rId5" Type="http://schemas.openxmlformats.org/officeDocument/2006/relationships/audio" Target="../media/media5.mp3"/><Relationship Id="rId4" Type="http://schemas.openxmlformats.org/officeDocument/2006/relationships/image" Target="../media/image22.png"/><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jpeg"/></Relationships>
</file>

<file path=ppt/slides/_rels/slide25.xml.rels><?xml version="1.0" encoding="UTF-8" standalone="yes"?>
<Relationships xmlns="http://schemas.openxmlformats.org/package/2006/relationships"><Relationship Id="rId8" Type="http://schemas.openxmlformats.org/officeDocument/2006/relationships/notesSlide" Target="../notesSlides/notesSlide17.xml"/><Relationship Id="rId7"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png"/><Relationship Id="rId3" Type="http://schemas.microsoft.com/office/2007/relationships/media" Target="../media/media5.mp3"/><Relationship Id="rId2" Type="http://schemas.openxmlformats.org/officeDocument/2006/relationships/audio" Target="../media/media5.mp3"/><Relationship Id="rId1" Type="http://schemas.openxmlformats.org/officeDocument/2006/relationships/image" Target="../media/image23.jpeg"/></Relationships>
</file>

<file path=ppt/slides/_rels/slide2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slide" Target="slide31.xml"/><Relationship Id="rId4" Type="http://schemas.openxmlformats.org/officeDocument/2006/relationships/slide" Target="slide29.xml"/><Relationship Id="rId3" Type="http://schemas.openxmlformats.org/officeDocument/2006/relationships/image" Target="../media/image27.png"/><Relationship Id="rId2" Type="http://schemas.openxmlformats.org/officeDocument/2006/relationships/slide" Target="slide27.xml"/><Relationship Id="rId1" Type="http://schemas.openxmlformats.org/officeDocument/2006/relationships/image" Target="../media/image26.png"/></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9.png"/><Relationship Id="rId2" Type="http://schemas.openxmlformats.org/officeDocument/2006/relationships/slide" Target="slide28.xml"/><Relationship Id="rId1" Type="http://schemas.openxmlformats.org/officeDocument/2006/relationships/image" Target="../media/image28.jpeg"/></Relationships>
</file>

<file path=ppt/slides/_rels/slide28.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31.png"/><Relationship Id="rId7" Type="http://schemas.openxmlformats.org/officeDocument/2006/relationships/slide" Target="slide26.xml"/><Relationship Id="rId6" Type="http://schemas.openxmlformats.org/officeDocument/2006/relationships/image" Target="../media/image2.png"/><Relationship Id="rId5" Type="http://schemas.microsoft.com/office/2007/relationships/media" Target="../media/media11.mp3"/><Relationship Id="rId4" Type="http://schemas.openxmlformats.org/officeDocument/2006/relationships/audio" Target="../media/media11.mp3"/><Relationship Id="rId3" Type="http://schemas.openxmlformats.org/officeDocument/2006/relationships/image" Target="../media/image27.png"/><Relationship Id="rId2" Type="http://schemas.openxmlformats.org/officeDocument/2006/relationships/image" Target="../media/image30.jpeg"/><Relationship Id="rId1" Type="http://schemas.openxmlformats.org/officeDocument/2006/relationships/image" Target="../media/image26.png"/></Relationships>
</file>

<file path=ppt/slides/_rels/slide29.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slide" Target="slide30.xml"/><Relationship Id="rId4" Type="http://schemas.openxmlformats.org/officeDocument/2006/relationships/image" Target="../media/image2.png"/><Relationship Id="rId3" Type="http://schemas.microsoft.com/office/2007/relationships/media" Target="../media/media20.mp3"/><Relationship Id="rId2" Type="http://schemas.openxmlformats.org/officeDocument/2006/relationships/audio" Target="../media/media20.mp3"/><Relationship Id="rId1" Type="http://schemas.openxmlformats.org/officeDocument/2006/relationships/image" Target="../media/image28.jpeg"/></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media" Target="../media/media3.mp3"/><Relationship Id="rId3" Type="http://schemas.openxmlformats.org/officeDocument/2006/relationships/audio" Target="../media/media3.mp3"/><Relationship Id="rId2" Type="http://schemas.openxmlformats.org/officeDocument/2006/relationships/image" Target="../media/image4.jpeg"/><Relationship Id="rId1" Type="http://schemas.openxmlformats.org/officeDocument/2006/relationships/image" Target="../media/image5.jpeg"/></Relationships>
</file>

<file path=ppt/slides/_rels/slide30.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31.png"/><Relationship Id="rId7" Type="http://schemas.openxmlformats.org/officeDocument/2006/relationships/slide" Target="slide26.xml"/><Relationship Id="rId6" Type="http://schemas.openxmlformats.org/officeDocument/2006/relationships/image" Target="../media/image2.png"/><Relationship Id="rId5" Type="http://schemas.microsoft.com/office/2007/relationships/media" Target="../media/media8.mp3"/><Relationship Id="rId4" Type="http://schemas.openxmlformats.org/officeDocument/2006/relationships/audio" Target="../media/media8.mp3"/><Relationship Id="rId3" Type="http://schemas.openxmlformats.org/officeDocument/2006/relationships/image" Target="../media/image27.png"/><Relationship Id="rId2" Type="http://schemas.openxmlformats.org/officeDocument/2006/relationships/image" Target="../media/image30.jpeg"/><Relationship Id="rId1" Type="http://schemas.openxmlformats.org/officeDocument/2006/relationships/image" Target="../media/image26.png"/></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9.png"/><Relationship Id="rId2" Type="http://schemas.openxmlformats.org/officeDocument/2006/relationships/slide" Target="slide32.xml"/><Relationship Id="rId1" Type="http://schemas.openxmlformats.org/officeDocument/2006/relationships/image" Target="../media/image28.jpeg"/></Relationships>
</file>

<file path=ppt/slides/_rels/slide3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png"/><Relationship Id="rId3" Type="http://schemas.openxmlformats.org/officeDocument/2006/relationships/slide" Target="slide33.xml"/><Relationship Id="rId2" Type="http://schemas.openxmlformats.org/officeDocument/2006/relationships/image" Target="../media/image30.jpeg"/><Relationship Id="rId1" Type="http://schemas.openxmlformats.org/officeDocument/2006/relationships/image" Target="../media/image26.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4.jpeg"/></Relationships>
</file>

<file path=ppt/slides/_rels/slide3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8.png"/><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jpeg"/></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8.png"/><Relationship Id="rId4" Type="http://schemas.microsoft.com/office/2007/relationships/media" Target="../media/media4.mp4"/><Relationship Id="rId3" Type="http://schemas.openxmlformats.org/officeDocument/2006/relationships/video" Target="../media/media4.mp4"/><Relationship Id="rId2" Type="http://schemas.openxmlformats.org/officeDocument/2006/relationships/image" Target="../media/image7.jpeg"/><Relationship Id="rId1" Type="http://schemas.openxmlformats.org/officeDocument/2006/relationships/image" Target="../media/image6.jpe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xml"/><Relationship Id="rId2" Type="http://schemas.openxmlformats.org/officeDocument/2006/relationships/image" Target="../media/image10.jpeg"/><Relationship Id="rId1"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2.jpeg"/><Relationship Id="rId1" Type="http://schemas.openxmlformats.org/officeDocument/2006/relationships/image" Target="../media/image11.jpeg"/></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microsoft.com/office/2007/relationships/media" Target="../media/media6.mp3"/><Relationship Id="rId6" Type="http://schemas.openxmlformats.org/officeDocument/2006/relationships/audio" Target="../media/media6.mp3"/><Relationship Id="rId5" Type="http://schemas.openxmlformats.org/officeDocument/2006/relationships/image" Target="../media/image2.png"/><Relationship Id="rId4" Type="http://schemas.microsoft.com/office/2007/relationships/media" Target="../media/media5.mp3"/><Relationship Id="rId3" Type="http://schemas.openxmlformats.org/officeDocument/2006/relationships/audio" Target="../media/media5.mp3"/><Relationship Id="rId2" Type="http://schemas.openxmlformats.org/officeDocument/2006/relationships/image" Target="../media/image13.png"/><Relationship Id="rId1"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4.png"/><Relationship Id="rId1" Type="http://schemas.openxmlformats.org/officeDocument/2006/relationships/image" Target="../media/image6.jpeg"/></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2.xml"/><Relationship Id="rId6" Type="http://schemas.openxmlformats.org/officeDocument/2006/relationships/image" Target="../media/image2.png"/><Relationship Id="rId5" Type="http://schemas.microsoft.com/office/2007/relationships/media" Target="../media/media7.mp3"/><Relationship Id="rId4" Type="http://schemas.openxmlformats.org/officeDocument/2006/relationships/audio" Target="../media/media7.mp3"/><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pic>
        <p:nvPicPr>
          <p:cNvPr id="5" name="nhac tap chung xuat s - Part">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1122304" y="4987953"/>
            <a:ext cx="609600" cy="609600"/>
          </a:xfrm>
          <a:prstGeom prst="rect">
            <a:avLst/>
          </a:prstGeom>
        </p:spPr>
      </p:pic>
      <p:sp>
        <p:nvSpPr>
          <p:cNvPr id="3" name="Rectangle 2"/>
          <p:cNvSpPr/>
          <p:nvPr/>
        </p:nvSpPr>
        <p:spPr>
          <a:xfrm>
            <a:off x="715157" y="134911"/>
            <a:ext cx="7408061" cy="1200329"/>
          </a:xfrm>
          <a:prstGeom prst="rect">
            <a:avLst/>
          </a:prstGeom>
        </p:spPr>
        <p:txBody>
          <a:bodyPr wrap="square">
            <a:prstTxWarp prst="textWave2">
              <a:avLst/>
            </a:prstTxWarp>
            <a:spAutoFit/>
          </a:bodyPr>
          <a:lstStyle/>
          <a:p>
            <a:r>
              <a:rPr lang="en-US" sz="3600" b="1" i="1">
                <a:ln w="6600">
                  <a:solidFill>
                    <a:schemeClr val="accent2"/>
                  </a:solidFill>
                  <a:prstDash val="solid"/>
                </a:ln>
                <a:solidFill>
                  <a:srgbClr val="FFFFFF"/>
                </a:solidFill>
                <a:effectLst>
                  <a:outerShdw dist="38100" dir="2700000" algn="tl" rotWithShape="0">
                    <a:schemeClr val="accent2"/>
                  </a:outerShdw>
                </a:effectLst>
              </a:rPr>
              <a:t>Chào mừng quý thầy cô và các bạn học sinh </a:t>
            </a:r>
            <a:r>
              <a:rPr lang="en-US" sz="3600" b="1" i="1" smtClean="0">
                <a:ln w="6600">
                  <a:solidFill>
                    <a:schemeClr val="accent2"/>
                  </a:solidFill>
                  <a:prstDash val="solid"/>
                </a:ln>
                <a:solidFill>
                  <a:srgbClr val="FFFFFF"/>
                </a:solidFill>
                <a:effectLst>
                  <a:outerShdw dist="38100" dir="2700000" algn="tl" rotWithShape="0">
                    <a:schemeClr val="accent2"/>
                  </a:outerShdw>
                </a:effectLst>
              </a:rPr>
              <a:t>đến với môn </a:t>
            </a:r>
            <a:r>
              <a:rPr lang="en-US" sz="3600" b="1" i="1">
                <a:ln w="6600">
                  <a:solidFill>
                    <a:schemeClr val="accent2"/>
                  </a:solidFill>
                  <a:prstDash val="solid"/>
                </a:ln>
                <a:solidFill>
                  <a:srgbClr val="FFFFFF"/>
                </a:solidFill>
                <a:effectLst>
                  <a:outerShdw dist="38100" dir="2700000" algn="tl" rotWithShape="0">
                    <a:schemeClr val="accent2"/>
                  </a:outerShdw>
                </a:effectLst>
              </a:rPr>
              <a:t>âm </a:t>
            </a:r>
            <a:r>
              <a:rPr lang="en-US" sz="3600" b="1" i="1" smtClean="0">
                <a:ln w="6600">
                  <a:solidFill>
                    <a:schemeClr val="accent2"/>
                  </a:solidFill>
                  <a:prstDash val="solid"/>
                </a:ln>
                <a:solidFill>
                  <a:srgbClr val="FFFFFF"/>
                </a:solidFill>
                <a:effectLst>
                  <a:outerShdw dist="38100" dir="2700000" algn="tl" rotWithShape="0">
                    <a:schemeClr val="accent2"/>
                  </a:outerShdw>
                </a:effectLst>
              </a:rPr>
              <a:t>nhạc</a:t>
            </a:r>
            <a:endParaRPr lang="en-US" sz="3600" b="1">
              <a:ln w="6600">
                <a:solidFill>
                  <a:schemeClr val="accent2"/>
                </a:solidFill>
                <a:prstDash val="solid"/>
              </a:ln>
              <a:solidFill>
                <a:srgbClr val="FFFFFF"/>
              </a:solidFill>
              <a:effectLst>
                <a:outerShdw dist="38100" dir="2700000" algn="tl" rotWithShape="0">
                  <a:schemeClr val="accent2"/>
                </a:outerShdw>
              </a:effectLst>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66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8466" y="2248526"/>
            <a:ext cx="8244590" cy="4901782"/>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913866" y="723662"/>
            <a:ext cx="727025" cy="1551481"/>
          </a:xfrm>
          <a:prstGeom prst="rect">
            <a:avLst/>
          </a:prstGeom>
        </p:spPr>
      </p:pic>
      <p:sp>
        <p:nvSpPr>
          <p:cNvPr id="11" name="Rectangle 10"/>
          <p:cNvSpPr/>
          <p:nvPr/>
        </p:nvSpPr>
        <p:spPr>
          <a:xfrm>
            <a:off x="2473377" y="3743229"/>
            <a:ext cx="8244590" cy="646331"/>
          </a:xfrm>
          <a:prstGeom prst="rect">
            <a:avLst/>
          </a:prstGeom>
        </p:spPr>
        <p:txBody>
          <a:bodyPr wrap="square">
            <a:spAutoFit/>
          </a:bodyPr>
          <a:lstStyle/>
          <a:p>
            <a:r>
              <a:rPr lang="en-US" sz="3600" b="1" i="1">
                <a:solidFill>
                  <a:srgbClr val="FF0000"/>
                </a:solidFill>
                <a:latin typeface="Times New Roman" panose="02020603050405020304" pitchFamily="18" charset="0"/>
                <a:cs typeface="Times New Roman" panose="02020603050405020304" pitchFamily="18" charset="0"/>
              </a:rPr>
              <a:t>CÂU 2:</a:t>
            </a:r>
            <a:r>
              <a:rPr lang="en-US" sz="3600" i="1">
                <a:solidFill>
                  <a:srgbClr val="212529"/>
                </a:solidFill>
                <a:latin typeface="Times New Roman" panose="02020603050405020304" pitchFamily="18" charset="0"/>
                <a:cs typeface="Times New Roman" panose="02020603050405020304" pitchFamily="18" charset="0"/>
              </a:rPr>
              <a:t> </a:t>
            </a:r>
            <a:r>
              <a:rPr lang="vi-VN" sz="3600" i="1">
                <a:solidFill>
                  <a:srgbClr val="212529"/>
                </a:solidFill>
                <a:latin typeface="Times New Roman" panose="02020603050405020304" pitchFamily="18" charset="0"/>
                <a:cs typeface="Times New Roman" panose="02020603050405020304" pitchFamily="18" charset="0"/>
              </a:rPr>
              <a:t>Đón gió đâu về mà đu đưa đu đưa </a:t>
            </a:r>
            <a:endParaRPr lang="en-US" sz="3600" i="1">
              <a:solidFill>
                <a:srgbClr val="212529"/>
              </a:solidFill>
              <a:latin typeface="Times New Roman" panose="02020603050405020304" pitchFamily="18" charset="0"/>
              <a:cs typeface="Times New Roman" panose="02020603050405020304" pitchFamily="18" charset="0"/>
            </a:endParaRPr>
          </a:p>
        </p:txBody>
      </p:sp>
      <p:pic>
        <p:nvPicPr>
          <p:cNvPr id="2" name="2">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5986072" y="5248046"/>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0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8466" y="2248526"/>
            <a:ext cx="8244590" cy="4901782"/>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913866" y="723662"/>
            <a:ext cx="727025" cy="1551481"/>
          </a:xfrm>
          <a:prstGeom prst="rect">
            <a:avLst/>
          </a:prstGeom>
        </p:spPr>
      </p:pic>
      <p:sp>
        <p:nvSpPr>
          <p:cNvPr id="5" name="Rectangle 4"/>
          <p:cNvSpPr/>
          <p:nvPr/>
        </p:nvSpPr>
        <p:spPr>
          <a:xfrm>
            <a:off x="2578309" y="3499088"/>
            <a:ext cx="8214610" cy="1200329"/>
          </a:xfrm>
          <a:prstGeom prst="rect">
            <a:avLst/>
          </a:prstGeom>
        </p:spPr>
        <p:txBody>
          <a:bodyPr wrap="square">
            <a:spAutoFit/>
          </a:bodyPr>
          <a:lstStyle/>
          <a:p>
            <a:r>
              <a:rPr lang="en-US" sz="3600" b="1" i="1">
                <a:solidFill>
                  <a:srgbClr val="FF0000"/>
                </a:solidFill>
                <a:latin typeface="Times New Roman" panose="02020603050405020304" pitchFamily="18" charset="0"/>
                <a:cs typeface="Times New Roman" panose="02020603050405020304" pitchFamily="18" charset="0"/>
              </a:rPr>
              <a:t>CÂU </a:t>
            </a:r>
            <a:r>
              <a:rPr lang="en-US" sz="3600" b="1" i="1" smtClean="0">
                <a:solidFill>
                  <a:srgbClr val="FF0000"/>
                </a:solidFill>
                <a:latin typeface="Times New Roman" panose="02020603050405020304" pitchFamily="18" charset="0"/>
                <a:cs typeface="Times New Roman" panose="02020603050405020304" pitchFamily="18" charset="0"/>
              </a:rPr>
              <a:t>1+2:</a:t>
            </a:r>
            <a:r>
              <a:rPr lang="en-US" sz="3600" b="1" i="1" smtClean="0">
                <a:solidFill>
                  <a:srgbClr val="212529"/>
                </a:solidFill>
                <a:latin typeface="Times New Roman" panose="02020603050405020304" pitchFamily="18" charset="0"/>
                <a:cs typeface="Times New Roman" panose="02020603050405020304" pitchFamily="18" charset="0"/>
              </a:rPr>
              <a:t> </a:t>
            </a:r>
            <a:r>
              <a:rPr lang="vi-VN" sz="3600" i="1">
                <a:solidFill>
                  <a:srgbClr val="212529"/>
                </a:solidFill>
                <a:latin typeface="Times New Roman" panose="02020603050405020304" pitchFamily="18" charset="0"/>
                <a:cs typeface="Times New Roman" panose="02020603050405020304" pitchFamily="18" charset="0"/>
              </a:rPr>
              <a:t>Bên lăng Bác Hồ có đôi khóm tre </a:t>
            </a:r>
            <a:r>
              <a:rPr lang="vi-VN" sz="3600" i="1" smtClean="0">
                <a:solidFill>
                  <a:srgbClr val="212529"/>
                </a:solidFill>
                <a:latin typeface="Times New Roman" panose="02020603050405020304" pitchFamily="18" charset="0"/>
                <a:cs typeface="Times New Roman" panose="02020603050405020304" pitchFamily="18" charset="0"/>
              </a:rPr>
              <a:t>ngà</a:t>
            </a:r>
            <a:r>
              <a:rPr lang="en-US" sz="3600" i="1" smtClean="0">
                <a:solidFill>
                  <a:srgbClr val="212529"/>
                </a:solidFill>
                <a:latin typeface="Times New Roman" panose="02020603050405020304" pitchFamily="18" charset="0"/>
                <a:cs typeface="Times New Roman" panose="02020603050405020304" pitchFamily="18" charset="0"/>
              </a:rPr>
              <a:t>. </a:t>
            </a:r>
            <a:r>
              <a:rPr lang="vi-VN" sz="3600" i="1" smtClean="0">
                <a:solidFill>
                  <a:srgbClr val="212529"/>
                </a:solidFill>
                <a:latin typeface="Times New Roman" panose="02020603050405020304" pitchFamily="18" charset="0"/>
                <a:cs typeface="Times New Roman" panose="02020603050405020304" pitchFamily="18" charset="0"/>
              </a:rPr>
              <a:t>Đón </a:t>
            </a:r>
            <a:r>
              <a:rPr lang="vi-VN" sz="3600" i="1">
                <a:solidFill>
                  <a:srgbClr val="212529"/>
                </a:solidFill>
                <a:latin typeface="Times New Roman" panose="02020603050405020304" pitchFamily="18" charset="0"/>
                <a:cs typeface="Times New Roman" panose="02020603050405020304" pitchFamily="18" charset="0"/>
              </a:rPr>
              <a:t>gió đâu về mà đu đưa đu đưa </a:t>
            </a:r>
            <a:endParaRPr lang="en-US" sz="3600" i="1">
              <a:solidFill>
                <a:srgbClr val="212529"/>
              </a:solidFill>
              <a:latin typeface="Times New Roman" panose="02020603050405020304" pitchFamily="18" charset="0"/>
              <a:cs typeface="Times New Roman" panose="02020603050405020304" pitchFamily="18" charset="0"/>
            </a:endParaRPr>
          </a:p>
        </p:txBody>
      </p:sp>
      <p:pic>
        <p:nvPicPr>
          <p:cNvPr id="2" name="C1+2">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5851161" y="5147873"/>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7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8466" y="2248526"/>
            <a:ext cx="8244590" cy="4901782"/>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913866" y="723662"/>
            <a:ext cx="727025" cy="1551481"/>
          </a:xfrm>
          <a:prstGeom prst="rect">
            <a:avLst/>
          </a:prstGeom>
        </p:spPr>
      </p:pic>
      <p:sp>
        <p:nvSpPr>
          <p:cNvPr id="2" name="Rectangle 1"/>
          <p:cNvSpPr/>
          <p:nvPr/>
        </p:nvSpPr>
        <p:spPr>
          <a:xfrm>
            <a:off x="2459651" y="3507619"/>
            <a:ext cx="8498159" cy="1323439"/>
          </a:xfrm>
          <a:prstGeom prst="rect">
            <a:avLst/>
          </a:prstGeom>
        </p:spPr>
        <p:txBody>
          <a:bodyPr wrap="square">
            <a:spAutoFit/>
          </a:bodyPr>
          <a:lstStyle/>
          <a:p>
            <a:r>
              <a:rPr lang="en-US" sz="4000" b="1" i="1">
                <a:solidFill>
                  <a:srgbClr val="FF0000"/>
                </a:solidFill>
                <a:latin typeface="Times New Roman" panose="02020603050405020304" pitchFamily="18" charset="0"/>
                <a:cs typeface="Times New Roman" panose="02020603050405020304" pitchFamily="18" charset="0"/>
              </a:rPr>
              <a:t>CÂU 3:</a:t>
            </a:r>
            <a:r>
              <a:rPr lang="en-US" sz="4000" i="1">
                <a:solidFill>
                  <a:srgbClr val="212529"/>
                </a:solidFill>
                <a:latin typeface="Times New Roman" panose="02020603050405020304" pitchFamily="18" charset="0"/>
                <a:cs typeface="Times New Roman" panose="02020603050405020304" pitchFamily="18" charset="0"/>
              </a:rPr>
              <a:t> </a:t>
            </a:r>
            <a:r>
              <a:rPr lang="vi-VN" sz="4000" i="1">
                <a:solidFill>
                  <a:srgbClr val="212529"/>
                </a:solidFill>
                <a:latin typeface="Times New Roman" panose="02020603050405020304" pitchFamily="18" charset="0"/>
                <a:cs typeface="Times New Roman" panose="02020603050405020304" pitchFamily="18" charset="0"/>
              </a:rPr>
              <a:t>Đón nắng đâu về mà thêu hoa</a:t>
            </a:r>
            <a:r>
              <a:rPr lang="en-US" sz="4000" i="1">
                <a:solidFill>
                  <a:srgbClr val="212529"/>
                </a:solidFill>
                <a:latin typeface="Times New Roman" panose="02020603050405020304" pitchFamily="18" charset="0"/>
                <a:cs typeface="Times New Roman" panose="02020603050405020304" pitchFamily="18" charset="0"/>
              </a:rPr>
              <a:t>, </a:t>
            </a:r>
            <a:r>
              <a:rPr lang="vi-VN" sz="4000" i="1">
                <a:solidFill>
                  <a:srgbClr val="212529"/>
                </a:solidFill>
                <a:latin typeface="Times New Roman" panose="02020603050405020304" pitchFamily="18" charset="0"/>
                <a:cs typeface="Times New Roman" panose="02020603050405020304" pitchFamily="18" charset="0"/>
              </a:rPr>
              <a:t>thêu hoa</a:t>
            </a:r>
            <a:r>
              <a:rPr lang="en-US" sz="4000" i="1">
                <a:solidFill>
                  <a:srgbClr val="212529"/>
                </a:solidFill>
                <a:latin typeface="Times New Roman" panose="02020603050405020304" pitchFamily="18" charset="0"/>
                <a:cs typeface="Times New Roman" panose="02020603050405020304" pitchFamily="18" charset="0"/>
              </a:rPr>
              <a:t>.</a:t>
            </a:r>
            <a:endParaRPr lang="en-US" sz="4000" i="1">
              <a:solidFill>
                <a:srgbClr val="212529"/>
              </a:solidFill>
              <a:latin typeface="Times New Roman" panose="02020603050405020304" pitchFamily="18" charset="0"/>
              <a:cs typeface="Times New Roman" panose="02020603050405020304" pitchFamily="18" charset="0"/>
            </a:endParaRPr>
          </a:p>
        </p:txBody>
      </p:sp>
      <p:pic>
        <p:nvPicPr>
          <p:cNvPr id="3" name="3">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6155961" y="5785351"/>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90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8008" y="2261834"/>
            <a:ext cx="8244590" cy="4901782"/>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913866" y="723662"/>
            <a:ext cx="727025" cy="1551481"/>
          </a:xfrm>
          <a:prstGeom prst="rect">
            <a:avLst/>
          </a:prstGeom>
        </p:spPr>
      </p:pic>
      <p:sp>
        <p:nvSpPr>
          <p:cNvPr id="4" name="Rectangle 3"/>
          <p:cNvSpPr/>
          <p:nvPr/>
        </p:nvSpPr>
        <p:spPr>
          <a:xfrm>
            <a:off x="2913866" y="3512396"/>
            <a:ext cx="7648732" cy="1200329"/>
          </a:xfrm>
          <a:prstGeom prst="rect">
            <a:avLst/>
          </a:prstGeom>
        </p:spPr>
        <p:txBody>
          <a:bodyPr wrap="square">
            <a:spAutoFit/>
          </a:bodyPr>
          <a:lstStyle/>
          <a:p>
            <a:r>
              <a:rPr lang="en-US" sz="3600" b="1" i="1">
                <a:solidFill>
                  <a:srgbClr val="FF0000"/>
                </a:solidFill>
                <a:latin typeface="Times New Roman" panose="02020603050405020304" pitchFamily="18" charset="0"/>
                <a:cs typeface="Times New Roman" panose="02020603050405020304" pitchFamily="18" charset="0"/>
              </a:rPr>
              <a:t>CÂU 4:</a:t>
            </a:r>
            <a:r>
              <a:rPr lang="en-US" sz="3600" i="1">
                <a:solidFill>
                  <a:srgbClr val="212529"/>
                </a:solidFill>
                <a:latin typeface="Times New Roman" panose="02020603050405020304" pitchFamily="18" charset="0"/>
                <a:cs typeface="Times New Roman" panose="02020603050405020304" pitchFamily="18" charset="0"/>
              </a:rPr>
              <a:t> </a:t>
            </a:r>
            <a:r>
              <a:rPr lang="vi-VN" sz="3600" i="1">
                <a:solidFill>
                  <a:srgbClr val="212529"/>
                </a:solidFill>
                <a:latin typeface="Times New Roman" panose="02020603050405020304" pitchFamily="18" charset="0"/>
                <a:cs typeface="Times New Roman" panose="02020603050405020304" pitchFamily="18" charset="0"/>
              </a:rPr>
              <a:t>Rất trong là tiếng chim, tiếng chim chuyền ngây thơ</a:t>
            </a:r>
            <a:r>
              <a:rPr lang="en-US" sz="3600" i="1">
                <a:solidFill>
                  <a:srgbClr val="212529"/>
                </a:solidFill>
                <a:latin typeface="Times New Roman" panose="02020603050405020304" pitchFamily="18" charset="0"/>
                <a:cs typeface="Times New Roman" panose="02020603050405020304" pitchFamily="18" charset="0"/>
              </a:rPr>
              <a:t>.</a:t>
            </a:r>
            <a:endParaRPr lang="en-US" sz="3600" i="1">
              <a:solidFill>
                <a:srgbClr val="212529"/>
              </a:solidFill>
              <a:latin typeface="Times New Roman" panose="02020603050405020304" pitchFamily="18" charset="0"/>
              <a:cs typeface="Times New Roman" panose="02020603050405020304" pitchFamily="18" charset="0"/>
            </a:endParaRPr>
          </a:p>
        </p:txBody>
      </p:sp>
      <p:pic>
        <p:nvPicPr>
          <p:cNvPr id="5" name="4">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5830703" y="5162862"/>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1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8008" y="2261834"/>
            <a:ext cx="8244590" cy="4901782"/>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913866" y="723662"/>
            <a:ext cx="727025" cy="1551481"/>
          </a:xfrm>
          <a:prstGeom prst="rect">
            <a:avLst/>
          </a:prstGeom>
        </p:spPr>
      </p:pic>
      <p:sp>
        <p:nvSpPr>
          <p:cNvPr id="4" name="Rectangle 3"/>
          <p:cNvSpPr/>
          <p:nvPr/>
        </p:nvSpPr>
        <p:spPr>
          <a:xfrm>
            <a:off x="2515614" y="3512396"/>
            <a:ext cx="7849378" cy="1754326"/>
          </a:xfrm>
          <a:prstGeom prst="rect">
            <a:avLst/>
          </a:prstGeom>
        </p:spPr>
        <p:txBody>
          <a:bodyPr wrap="square">
            <a:spAutoFit/>
          </a:bodyPr>
          <a:lstStyle/>
          <a:p>
            <a:r>
              <a:rPr lang="en-US" sz="3600" b="1" i="1">
                <a:solidFill>
                  <a:srgbClr val="FF0000"/>
                </a:solidFill>
                <a:latin typeface="Times New Roman" panose="02020603050405020304" pitchFamily="18" charset="0"/>
                <a:cs typeface="Times New Roman" panose="02020603050405020304" pitchFamily="18" charset="0"/>
              </a:rPr>
              <a:t>CÂU </a:t>
            </a:r>
            <a:r>
              <a:rPr lang="en-US" sz="3600" b="1" i="1" smtClean="0">
                <a:solidFill>
                  <a:srgbClr val="FF0000"/>
                </a:solidFill>
                <a:latin typeface="Times New Roman" panose="02020603050405020304" pitchFamily="18" charset="0"/>
                <a:cs typeface="Times New Roman" panose="02020603050405020304" pitchFamily="18" charset="0"/>
              </a:rPr>
              <a:t>3+4:</a:t>
            </a:r>
            <a:r>
              <a:rPr lang="vi-VN" sz="3600" i="1" smtClean="0">
                <a:solidFill>
                  <a:srgbClr val="212529"/>
                </a:solidFill>
                <a:latin typeface="Times New Roman" panose="02020603050405020304" pitchFamily="18" charset="0"/>
                <a:cs typeface="Times New Roman" panose="02020603050405020304" pitchFamily="18" charset="0"/>
              </a:rPr>
              <a:t> </a:t>
            </a:r>
            <a:r>
              <a:rPr lang="vi-VN" sz="3600" i="1">
                <a:solidFill>
                  <a:srgbClr val="212529"/>
                </a:solidFill>
                <a:latin typeface="Times New Roman" panose="02020603050405020304" pitchFamily="18" charset="0"/>
                <a:cs typeface="Times New Roman" panose="02020603050405020304" pitchFamily="18" charset="0"/>
              </a:rPr>
              <a:t>Đón nắng đâu về mà thêu hoa</a:t>
            </a:r>
            <a:r>
              <a:rPr lang="en-US" sz="3600" i="1">
                <a:solidFill>
                  <a:srgbClr val="212529"/>
                </a:solidFill>
                <a:latin typeface="Times New Roman" panose="02020603050405020304" pitchFamily="18" charset="0"/>
                <a:cs typeface="Times New Roman" panose="02020603050405020304" pitchFamily="18" charset="0"/>
              </a:rPr>
              <a:t>, </a:t>
            </a:r>
            <a:r>
              <a:rPr lang="vi-VN" sz="3600" i="1">
                <a:solidFill>
                  <a:srgbClr val="212529"/>
                </a:solidFill>
                <a:latin typeface="Times New Roman" panose="02020603050405020304" pitchFamily="18" charset="0"/>
                <a:cs typeface="Times New Roman" panose="02020603050405020304" pitchFamily="18" charset="0"/>
              </a:rPr>
              <a:t>thêu hoa</a:t>
            </a:r>
            <a:r>
              <a:rPr lang="en-US" sz="3600" i="1">
                <a:solidFill>
                  <a:srgbClr val="212529"/>
                </a:solidFill>
                <a:latin typeface="Times New Roman" panose="02020603050405020304" pitchFamily="18" charset="0"/>
                <a:cs typeface="Times New Roman" panose="02020603050405020304" pitchFamily="18" charset="0"/>
              </a:rPr>
              <a:t>.</a:t>
            </a:r>
            <a:r>
              <a:rPr lang="en-US" sz="3600" i="1" smtClean="0">
                <a:solidFill>
                  <a:srgbClr val="212529"/>
                </a:solidFill>
                <a:latin typeface="Times New Roman" panose="02020603050405020304" pitchFamily="18" charset="0"/>
                <a:cs typeface="Times New Roman" panose="02020603050405020304" pitchFamily="18" charset="0"/>
              </a:rPr>
              <a:t> </a:t>
            </a:r>
            <a:r>
              <a:rPr lang="vi-VN" sz="3600" i="1">
                <a:solidFill>
                  <a:srgbClr val="212529"/>
                </a:solidFill>
                <a:latin typeface="Times New Roman" panose="02020603050405020304" pitchFamily="18" charset="0"/>
                <a:cs typeface="Times New Roman" panose="02020603050405020304" pitchFamily="18" charset="0"/>
              </a:rPr>
              <a:t>Rất trong là tiếng chim, tiếng chim chuyền ngây thơ</a:t>
            </a:r>
            <a:r>
              <a:rPr lang="en-US" sz="3600" i="1">
                <a:solidFill>
                  <a:srgbClr val="212529"/>
                </a:solidFill>
                <a:latin typeface="Times New Roman" panose="02020603050405020304" pitchFamily="18" charset="0"/>
                <a:cs typeface="Times New Roman" panose="02020603050405020304" pitchFamily="18" charset="0"/>
              </a:rPr>
              <a:t>.</a:t>
            </a:r>
            <a:endParaRPr lang="en-US" sz="3600" i="1">
              <a:solidFill>
                <a:srgbClr val="212529"/>
              </a:solidFill>
              <a:latin typeface="Times New Roman" panose="02020603050405020304" pitchFamily="18" charset="0"/>
              <a:cs typeface="Times New Roman" panose="02020603050405020304" pitchFamily="18" charset="0"/>
            </a:endParaRPr>
          </a:p>
        </p:txBody>
      </p:sp>
      <p:pic>
        <p:nvPicPr>
          <p:cNvPr id="2" name="C3+4">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6135503" y="6047282"/>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9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8008" y="2261834"/>
            <a:ext cx="8244590" cy="4901782"/>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913866" y="723662"/>
            <a:ext cx="727025" cy="1551481"/>
          </a:xfrm>
          <a:prstGeom prst="rect">
            <a:avLst/>
          </a:prstGeom>
        </p:spPr>
      </p:pic>
      <p:sp>
        <p:nvSpPr>
          <p:cNvPr id="3" name="Rectangle 2"/>
          <p:cNvSpPr/>
          <p:nvPr/>
        </p:nvSpPr>
        <p:spPr>
          <a:xfrm>
            <a:off x="2913866" y="3158620"/>
            <a:ext cx="7250243" cy="1815882"/>
          </a:xfrm>
          <a:prstGeom prst="rect">
            <a:avLst/>
          </a:prstGeom>
        </p:spPr>
        <p:txBody>
          <a:bodyPr wrap="square">
            <a:spAutoFit/>
          </a:bodyPr>
          <a:lstStyle/>
          <a:p>
            <a:r>
              <a:rPr lang="en-US" sz="2800" b="1" i="1">
                <a:solidFill>
                  <a:srgbClr val="FF0000"/>
                </a:solidFill>
                <a:latin typeface="Times New Roman" panose="02020603050405020304" pitchFamily="18" charset="0"/>
                <a:cs typeface="Times New Roman" panose="02020603050405020304" pitchFamily="18" charset="0"/>
              </a:rPr>
              <a:t>CÂU </a:t>
            </a:r>
            <a:r>
              <a:rPr lang="en-US" sz="2800" b="1" i="1" smtClean="0">
                <a:solidFill>
                  <a:srgbClr val="FF0000"/>
                </a:solidFill>
                <a:latin typeface="Times New Roman" panose="02020603050405020304" pitchFamily="18" charset="0"/>
                <a:cs typeface="Times New Roman" panose="02020603050405020304" pitchFamily="18" charset="0"/>
              </a:rPr>
              <a:t>1+2+3+4:</a:t>
            </a:r>
            <a:r>
              <a:rPr lang="en-US" sz="2800" b="1" i="1" smtClean="0">
                <a:solidFill>
                  <a:srgbClr val="212529"/>
                </a:solidFill>
                <a:latin typeface="Times New Roman" panose="02020603050405020304" pitchFamily="18" charset="0"/>
                <a:cs typeface="Times New Roman" panose="02020603050405020304" pitchFamily="18" charset="0"/>
              </a:rPr>
              <a:t> </a:t>
            </a:r>
            <a:r>
              <a:rPr lang="vi-VN" sz="2800" i="1">
                <a:solidFill>
                  <a:srgbClr val="212529"/>
                </a:solidFill>
                <a:latin typeface="Times New Roman" panose="02020603050405020304" pitchFamily="18" charset="0"/>
                <a:cs typeface="Times New Roman" panose="02020603050405020304" pitchFamily="18" charset="0"/>
              </a:rPr>
              <a:t>Bên lăng Bác Hồ có đôi khóm tre </a:t>
            </a:r>
            <a:r>
              <a:rPr lang="vi-VN" sz="2800" i="1" smtClean="0">
                <a:solidFill>
                  <a:srgbClr val="212529"/>
                </a:solidFill>
                <a:latin typeface="Times New Roman" panose="02020603050405020304" pitchFamily="18" charset="0"/>
                <a:cs typeface="Times New Roman" panose="02020603050405020304" pitchFamily="18" charset="0"/>
              </a:rPr>
              <a:t>ngà</a:t>
            </a:r>
            <a:r>
              <a:rPr lang="en-US" sz="2800" i="1" smtClean="0">
                <a:solidFill>
                  <a:srgbClr val="212529"/>
                </a:solidFill>
                <a:latin typeface="Times New Roman" panose="02020603050405020304" pitchFamily="18" charset="0"/>
                <a:cs typeface="Times New Roman" panose="02020603050405020304" pitchFamily="18" charset="0"/>
              </a:rPr>
              <a:t>. </a:t>
            </a:r>
            <a:r>
              <a:rPr lang="vi-VN" sz="2800" i="1">
                <a:solidFill>
                  <a:srgbClr val="212529"/>
                </a:solidFill>
                <a:latin typeface="Times New Roman" panose="02020603050405020304" pitchFamily="18" charset="0"/>
                <a:cs typeface="Times New Roman" panose="02020603050405020304" pitchFamily="18" charset="0"/>
              </a:rPr>
              <a:t>Đón gió đâu về mà đu đưa đu </a:t>
            </a:r>
            <a:r>
              <a:rPr lang="vi-VN" sz="2800" i="1" smtClean="0">
                <a:solidFill>
                  <a:srgbClr val="212529"/>
                </a:solidFill>
                <a:latin typeface="Times New Roman" panose="02020603050405020304" pitchFamily="18" charset="0"/>
                <a:cs typeface="Times New Roman" panose="02020603050405020304" pitchFamily="18" charset="0"/>
              </a:rPr>
              <a:t>đưa</a:t>
            </a:r>
            <a:r>
              <a:rPr lang="en-US" sz="2800" i="1" smtClean="0">
                <a:solidFill>
                  <a:srgbClr val="212529"/>
                </a:solidFill>
                <a:latin typeface="Times New Roman" panose="02020603050405020304" pitchFamily="18" charset="0"/>
                <a:cs typeface="Times New Roman" panose="02020603050405020304" pitchFamily="18" charset="0"/>
              </a:rPr>
              <a:t>. </a:t>
            </a:r>
            <a:r>
              <a:rPr lang="vi-VN" sz="2800" i="1">
                <a:solidFill>
                  <a:srgbClr val="212529"/>
                </a:solidFill>
                <a:latin typeface="Times New Roman" panose="02020603050405020304" pitchFamily="18" charset="0"/>
                <a:cs typeface="Times New Roman" panose="02020603050405020304" pitchFamily="18" charset="0"/>
              </a:rPr>
              <a:t>Đón nắng đâu về mà thêu hoa</a:t>
            </a:r>
            <a:r>
              <a:rPr lang="en-US" sz="2800" i="1">
                <a:solidFill>
                  <a:srgbClr val="212529"/>
                </a:solidFill>
                <a:latin typeface="Times New Roman" panose="02020603050405020304" pitchFamily="18" charset="0"/>
                <a:cs typeface="Times New Roman" panose="02020603050405020304" pitchFamily="18" charset="0"/>
              </a:rPr>
              <a:t>, </a:t>
            </a:r>
            <a:r>
              <a:rPr lang="vi-VN" sz="2800" i="1">
                <a:solidFill>
                  <a:srgbClr val="212529"/>
                </a:solidFill>
                <a:latin typeface="Times New Roman" panose="02020603050405020304" pitchFamily="18" charset="0"/>
                <a:cs typeface="Times New Roman" panose="02020603050405020304" pitchFamily="18" charset="0"/>
              </a:rPr>
              <a:t>thêu hoa</a:t>
            </a:r>
            <a:r>
              <a:rPr lang="en-US" sz="2800" i="1" smtClean="0">
                <a:solidFill>
                  <a:srgbClr val="212529"/>
                </a:solidFill>
                <a:latin typeface="Times New Roman" panose="02020603050405020304" pitchFamily="18" charset="0"/>
                <a:cs typeface="Times New Roman" panose="02020603050405020304" pitchFamily="18" charset="0"/>
              </a:rPr>
              <a:t>. </a:t>
            </a:r>
            <a:r>
              <a:rPr lang="vi-VN" sz="2800" i="1" smtClean="0">
                <a:solidFill>
                  <a:srgbClr val="212529"/>
                </a:solidFill>
                <a:latin typeface="Times New Roman" panose="02020603050405020304" pitchFamily="18" charset="0"/>
                <a:cs typeface="Times New Roman" panose="02020603050405020304" pitchFamily="18" charset="0"/>
              </a:rPr>
              <a:t>Rất </a:t>
            </a:r>
            <a:r>
              <a:rPr lang="vi-VN" sz="2800" i="1">
                <a:solidFill>
                  <a:srgbClr val="212529"/>
                </a:solidFill>
                <a:latin typeface="Times New Roman" panose="02020603050405020304" pitchFamily="18" charset="0"/>
                <a:cs typeface="Times New Roman" panose="02020603050405020304" pitchFamily="18" charset="0"/>
              </a:rPr>
              <a:t>trong là tiếng chim, tiếng chim chuyền ngây thơ</a:t>
            </a:r>
            <a:r>
              <a:rPr lang="en-US" sz="2800" i="1">
                <a:solidFill>
                  <a:srgbClr val="212529"/>
                </a:solidFill>
                <a:latin typeface="Times New Roman" panose="02020603050405020304" pitchFamily="18" charset="0"/>
                <a:cs typeface="Times New Roman" panose="02020603050405020304" pitchFamily="18" charset="0"/>
              </a:rPr>
              <a:t>.</a:t>
            </a:r>
            <a:endParaRPr lang="en-US" sz="2800" i="1">
              <a:solidFill>
                <a:srgbClr val="212529"/>
              </a:solidFill>
              <a:latin typeface="Times New Roman" panose="02020603050405020304" pitchFamily="18" charset="0"/>
              <a:cs typeface="Times New Roman" panose="02020603050405020304" pitchFamily="18" charset="0"/>
            </a:endParaRPr>
          </a:p>
        </p:txBody>
      </p:sp>
      <p:pic>
        <p:nvPicPr>
          <p:cNvPr id="5" name="C1+2+3+4">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5671278" y="6017302"/>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17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8008" y="2261834"/>
            <a:ext cx="8244590" cy="4901782"/>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913866" y="723662"/>
            <a:ext cx="727025" cy="1551481"/>
          </a:xfrm>
          <a:prstGeom prst="rect">
            <a:avLst/>
          </a:prstGeom>
        </p:spPr>
      </p:pic>
      <p:sp>
        <p:nvSpPr>
          <p:cNvPr id="2" name="Rectangle 1"/>
          <p:cNvSpPr/>
          <p:nvPr/>
        </p:nvSpPr>
        <p:spPr>
          <a:xfrm>
            <a:off x="2913866" y="3512396"/>
            <a:ext cx="7055370" cy="1200329"/>
          </a:xfrm>
          <a:prstGeom prst="rect">
            <a:avLst/>
          </a:prstGeom>
        </p:spPr>
        <p:txBody>
          <a:bodyPr wrap="square">
            <a:spAutoFit/>
          </a:bodyPr>
          <a:lstStyle/>
          <a:p>
            <a:r>
              <a:rPr lang="en-US" sz="3600" b="1" i="1">
                <a:solidFill>
                  <a:srgbClr val="FF0000"/>
                </a:solidFill>
                <a:latin typeface="Times New Roman" panose="02020603050405020304" pitchFamily="18" charset="0"/>
                <a:cs typeface="Times New Roman" panose="02020603050405020304" pitchFamily="18" charset="0"/>
              </a:rPr>
              <a:t>CÂU 5:</a:t>
            </a:r>
            <a:r>
              <a:rPr lang="vi-VN" sz="3600" i="1">
                <a:solidFill>
                  <a:srgbClr val="212529"/>
                </a:solidFill>
                <a:latin typeface="Times New Roman" panose="02020603050405020304" pitchFamily="18" charset="0"/>
                <a:cs typeface="Times New Roman" panose="02020603050405020304" pitchFamily="18" charset="0"/>
              </a:rPr>
              <a:t>Rất xanh tiếng sáo diều,tiếng sáo trời ngân nga</a:t>
            </a:r>
            <a:r>
              <a:rPr lang="en-US" sz="3600" i="1" smtClean="0">
                <a:solidFill>
                  <a:srgbClr val="212529"/>
                </a:solidFill>
                <a:latin typeface="Times New Roman" panose="02020603050405020304" pitchFamily="18" charset="0"/>
                <a:cs typeface="Times New Roman" panose="02020603050405020304" pitchFamily="18" charset="0"/>
              </a:rPr>
              <a:t>.</a:t>
            </a:r>
            <a:endParaRPr lang="en-US" sz="3600" i="1">
              <a:solidFill>
                <a:srgbClr val="212529"/>
              </a:solidFill>
              <a:latin typeface="Times New Roman" panose="02020603050405020304" pitchFamily="18" charset="0"/>
              <a:cs typeface="Times New Roman" panose="02020603050405020304" pitchFamily="18" charset="0"/>
            </a:endParaRPr>
          </a:p>
        </p:txBody>
      </p:sp>
      <p:pic>
        <p:nvPicPr>
          <p:cNvPr id="4" name="5">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5641299" y="563337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7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8008" y="2261834"/>
            <a:ext cx="8244590" cy="4901782"/>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913866" y="723662"/>
            <a:ext cx="727025" cy="1551481"/>
          </a:xfrm>
          <a:prstGeom prst="rect">
            <a:avLst/>
          </a:prstGeom>
        </p:spPr>
      </p:pic>
      <p:sp>
        <p:nvSpPr>
          <p:cNvPr id="3" name="Rectangle 2"/>
          <p:cNvSpPr/>
          <p:nvPr/>
        </p:nvSpPr>
        <p:spPr>
          <a:xfrm>
            <a:off x="3050309" y="3512396"/>
            <a:ext cx="7047594" cy="1200329"/>
          </a:xfrm>
          <a:prstGeom prst="rect">
            <a:avLst/>
          </a:prstGeom>
        </p:spPr>
        <p:txBody>
          <a:bodyPr wrap="square">
            <a:spAutoFit/>
          </a:bodyPr>
          <a:lstStyle/>
          <a:p>
            <a:r>
              <a:rPr lang="en-US" sz="3600" b="1" i="1">
                <a:solidFill>
                  <a:srgbClr val="FF0000"/>
                </a:solidFill>
                <a:latin typeface="Times New Roman" panose="02020603050405020304" pitchFamily="18" charset="0"/>
                <a:cs typeface="Times New Roman" panose="02020603050405020304" pitchFamily="18" charset="0"/>
              </a:rPr>
              <a:t>CÂU 6:</a:t>
            </a:r>
            <a:r>
              <a:rPr lang="en-US" sz="3600" i="1">
                <a:solidFill>
                  <a:srgbClr val="212529"/>
                </a:solidFill>
                <a:latin typeface="Times New Roman" panose="02020603050405020304" pitchFamily="18" charset="0"/>
                <a:cs typeface="Times New Roman" panose="02020603050405020304" pitchFamily="18" charset="0"/>
              </a:rPr>
              <a:t> </a:t>
            </a:r>
            <a:r>
              <a:rPr lang="vi-VN" sz="3600" i="1">
                <a:solidFill>
                  <a:srgbClr val="212529"/>
                </a:solidFill>
                <a:latin typeface="Times New Roman" panose="02020603050405020304" pitchFamily="18" charset="0"/>
                <a:cs typeface="Times New Roman" panose="02020603050405020304" pitchFamily="18" charset="0"/>
              </a:rPr>
              <a:t>Một khoảng trời quê hương thân yêu về Bác</a:t>
            </a:r>
            <a:r>
              <a:rPr lang="en-US" sz="3600" i="1">
                <a:solidFill>
                  <a:srgbClr val="212529"/>
                </a:solidFill>
                <a:latin typeface="Times New Roman" panose="02020603050405020304" pitchFamily="18" charset="0"/>
                <a:cs typeface="Times New Roman" panose="02020603050405020304" pitchFamily="18" charset="0"/>
              </a:rPr>
              <a:t>.</a:t>
            </a:r>
            <a:r>
              <a:rPr lang="vi-VN" sz="3600" i="1">
                <a:solidFill>
                  <a:srgbClr val="212529"/>
                </a:solidFill>
                <a:latin typeface="Times New Roman" panose="02020603050405020304" pitchFamily="18" charset="0"/>
                <a:cs typeface="Times New Roman" panose="02020603050405020304" pitchFamily="18" charset="0"/>
              </a:rPr>
              <a:t> </a:t>
            </a:r>
            <a:endParaRPr lang="en-US" sz="3600" i="1">
              <a:solidFill>
                <a:srgbClr val="212529"/>
              </a:solidFill>
              <a:latin typeface="Times New Roman" panose="02020603050405020304" pitchFamily="18" charset="0"/>
              <a:cs typeface="Times New Roman" panose="02020603050405020304" pitchFamily="18" charset="0"/>
            </a:endParaRPr>
          </a:p>
        </p:txBody>
      </p:sp>
      <p:pic>
        <p:nvPicPr>
          <p:cNvPr id="4" name="6">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6574106" y="440792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5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8008" y="2261834"/>
            <a:ext cx="8244590" cy="4901782"/>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913866" y="723662"/>
            <a:ext cx="727025" cy="1551481"/>
          </a:xfrm>
          <a:prstGeom prst="rect">
            <a:avLst/>
          </a:prstGeom>
        </p:spPr>
      </p:pic>
      <p:sp>
        <p:nvSpPr>
          <p:cNvPr id="3" name="Rectangle 2"/>
          <p:cNvSpPr/>
          <p:nvPr/>
        </p:nvSpPr>
        <p:spPr>
          <a:xfrm>
            <a:off x="2623586" y="3399732"/>
            <a:ext cx="7939012" cy="1754326"/>
          </a:xfrm>
          <a:prstGeom prst="rect">
            <a:avLst/>
          </a:prstGeom>
        </p:spPr>
        <p:txBody>
          <a:bodyPr wrap="square">
            <a:spAutoFit/>
          </a:bodyPr>
          <a:lstStyle/>
          <a:p>
            <a:r>
              <a:rPr lang="en-US" sz="3600" b="1" i="1">
                <a:solidFill>
                  <a:srgbClr val="FF0000"/>
                </a:solidFill>
                <a:latin typeface="Times New Roman" panose="02020603050405020304" pitchFamily="18" charset="0"/>
                <a:cs typeface="Times New Roman" panose="02020603050405020304" pitchFamily="18" charset="0"/>
              </a:rPr>
              <a:t>CÂU </a:t>
            </a:r>
            <a:r>
              <a:rPr lang="en-US" sz="3600" b="1" i="1" smtClean="0">
                <a:solidFill>
                  <a:srgbClr val="FF0000"/>
                </a:solidFill>
                <a:latin typeface="Times New Roman" panose="02020603050405020304" pitchFamily="18" charset="0"/>
                <a:cs typeface="Times New Roman" panose="02020603050405020304" pitchFamily="18" charset="0"/>
              </a:rPr>
              <a:t>5+6:</a:t>
            </a:r>
            <a:r>
              <a:rPr lang="vi-VN" sz="3600" i="1">
                <a:solidFill>
                  <a:srgbClr val="212529"/>
                </a:solidFill>
                <a:latin typeface="Times New Roman" panose="02020603050405020304" pitchFamily="18" charset="0"/>
                <a:cs typeface="Times New Roman" panose="02020603050405020304" pitchFamily="18" charset="0"/>
              </a:rPr>
              <a:t>Rất xanh tiếng sáo diều,tiếng sáo trời ngân nga </a:t>
            </a:r>
            <a:r>
              <a:rPr lang="vi-VN" sz="3600" i="1" smtClean="0">
                <a:solidFill>
                  <a:srgbClr val="212529"/>
                </a:solidFill>
                <a:latin typeface="Times New Roman" panose="02020603050405020304" pitchFamily="18" charset="0"/>
                <a:cs typeface="Times New Roman" panose="02020603050405020304" pitchFamily="18" charset="0"/>
              </a:rPr>
              <a:t>Một </a:t>
            </a:r>
            <a:r>
              <a:rPr lang="vi-VN" sz="3600" i="1">
                <a:solidFill>
                  <a:srgbClr val="212529"/>
                </a:solidFill>
                <a:latin typeface="Times New Roman" panose="02020603050405020304" pitchFamily="18" charset="0"/>
                <a:cs typeface="Times New Roman" panose="02020603050405020304" pitchFamily="18" charset="0"/>
              </a:rPr>
              <a:t>khoảng trời quê hương thân yêu về Bác</a:t>
            </a:r>
            <a:r>
              <a:rPr lang="en-US" sz="3600" i="1">
                <a:solidFill>
                  <a:srgbClr val="212529"/>
                </a:solidFill>
                <a:latin typeface="Times New Roman" panose="02020603050405020304" pitchFamily="18" charset="0"/>
                <a:cs typeface="Times New Roman" panose="02020603050405020304" pitchFamily="18" charset="0"/>
              </a:rPr>
              <a:t>.</a:t>
            </a:r>
            <a:r>
              <a:rPr lang="vi-VN" sz="3600" i="1">
                <a:solidFill>
                  <a:srgbClr val="212529"/>
                </a:solidFill>
                <a:latin typeface="Times New Roman" panose="02020603050405020304" pitchFamily="18" charset="0"/>
                <a:cs typeface="Times New Roman" panose="02020603050405020304" pitchFamily="18" charset="0"/>
              </a:rPr>
              <a:t> </a:t>
            </a:r>
            <a:endParaRPr lang="en-US" sz="3600" i="1">
              <a:solidFill>
                <a:srgbClr val="212529"/>
              </a:solidFill>
              <a:latin typeface="Times New Roman" panose="02020603050405020304" pitchFamily="18" charset="0"/>
              <a:cs typeface="Times New Roman" panose="02020603050405020304" pitchFamily="18" charset="0"/>
            </a:endParaRPr>
          </a:p>
        </p:txBody>
      </p:sp>
      <p:pic>
        <p:nvPicPr>
          <p:cNvPr id="2" name="C5+6">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6593092" y="5154058"/>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8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8008" y="2261834"/>
            <a:ext cx="8244590" cy="4901782"/>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913866" y="723662"/>
            <a:ext cx="727025" cy="1551481"/>
          </a:xfrm>
          <a:prstGeom prst="rect">
            <a:avLst/>
          </a:prstGeom>
        </p:spPr>
      </p:pic>
      <p:sp>
        <p:nvSpPr>
          <p:cNvPr id="2" name="Rectangle 1"/>
          <p:cNvSpPr/>
          <p:nvPr/>
        </p:nvSpPr>
        <p:spPr>
          <a:xfrm>
            <a:off x="3363178" y="3565218"/>
            <a:ext cx="6154249" cy="769441"/>
          </a:xfrm>
          <a:prstGeom prst="rect">
            <a:avLst/>
          </a:prstGeom>
        </p:spPr>
        <p:txBody>
          <a:bodyPr wrap="none">
            <a:spAutoFit/>
          </a:bodyPr>
          <a:lstStyle/>
          <a:p>
            <a:r>
              <a:rPr lang="en-US" sz="4400" b="1" i="1">
                <a:solidFill>
                  <a:srgbClr val="FF0000"/>
                </a:solidFill>
                <a:latin typeface="Times New Roman" panose="02020603050405020304" pitchFamily="18" charset="0"/>
                <a:cs typeface="Times New Roman" panose="02020603050405020304" pitchFamily="18" charset="0"/>
              </a:rPr>
              <a:t>CÂU 7:</a:t>
            </a:r>
            <a:r>
              <a:rPr lang="en-US" sz="4400" i="1">
                <a:solidFill>
                  <a:srgbClr val="212529"/>
                </a:solidFill>
                <a:latin typeface="Times New Roman" panose="02020603050405020304" pitchFamily="18" charset="0"/>
                <a:cs typeface="Times New Roman" panose="02020603050405020304" pitchFamily="18" charset="0"/>
              </a:rPr>
              <a:t> C</a:t>
            </a:r>
            <a:r>
              <a:rPr lang="vi-VN" sz="4400" i="1">
                <a:solidFill>
                  <a:srgbClr val="212529"/>
                </a:solidFill>
                <a:latin typeface="Times New Roman" panose="02020603050405020304" pitchFamily="18" charset="0"/>
                <a:cs typeface="Times New Roman" panose="02020603050405020304" pitchFamily="18" charset="0"/>
              </a:rPr>
              <a:t>ho em về ca hát</a:t>
            </a:r>
            <a:r>
              <a:rPr lang="en-US" sz="4400" i="1">
                <a:solidFill>
                  <a:srgbClr val="212529"/>
                </a:solidFill>
                <a:latin typeface="Times New Roman" panose="02020603050405020304" pitchFamily="18" charset="0"/>
                <a:cs typeface="Times New Roman" panose="02020603050405020304" pitchFamily="18" charset="0"/>
              </a:rPr>
              <a:t>.</a:t>
            </a:r>
            <a:endParaRPr lang="en-US" sz="4400" i="1">
              <a:solidFill>
                <a:srgbClr val="212529"/>
              </a:solidFill>
              <a:latin typeface="Times New Roman" panose="02020603050405020304" pitchFamily="18" charset="0"/>
              <a:cs typeface="Times New Roman" panose="02020603050405020304" pitchFamily="18" charset="0"/>
            </a:endParaRPr>
          </a:p>
        </p:txBody>
      </p:sp>
      <p:pic>
        <p:nvPicPr>
          <p:cNvPr id="4" name="7">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5656289" y="5818463"/>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9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4" name="Picture 2" descr="Kết quả hình ảnh cho học sinh múa hát ở tây nguyê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5153" y="835441"/>
            <a:ext cx="5531371" cy="462097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161642" y="5709021"/>
            <a:ext cx="4358392" cy="954107"/>
          </a:xfrm>
          <a:prstGeom prst="rect">
            <a:avLst/>
          </a:prstGeom>
          <a:noFill/>
        </p:spPr>
        <p:txBody>
          <a:bodyPr wrap="square" rtlCol="0">
            <a:spAutoFit/>
          </a:bodyPr>
          <a:lstStyle/>
          <a:p>
            <a:r>
              <a:rPr lang="en-US" sz="2800" i="1" smtClean="0">
                <a:solidFill>
                  <a:schemeClr val="bg1"/>
                </a:solidFill>
              </a:rPr>
              <a:t>- Hỏi câu giai điệu và bức trang là của bài hát nào</a:t>
            </a:r>
            <a:endParaRPr lang="en-US" sz="2400" i="1">
              <a:solidFill>
                <a:schemeClr val="bg1"/>
              </a:solidFill>
            </a:endParaRPr>
          </a:p>
        </p:txBody>
      </p:sp>
      <p:pic>
        <p:nvPicPr>
          <p:cNvPr id="7" name="1">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2201055" y="1655163"/>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96"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8008" y="2261834"/>
            <a:ext cx="8244590" cy="4901782"/>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913866" y="723662"/>
            <a:ext cx="727025" cy="1551481"/>
          </a:xfrm>
          <a:prstGeom prst="rect">
            <a:avLst/>
          </a:prstGeom>
        </p:spPr>
      </p:pic>
      <p:sp>
        <p:nvSpPr>
          <p:cNvPr id="3" name="Rectangle 2"/>
          <p:cNvSpPr/>
          <p:nvPr/>
        </p:nvSpPr>
        <p:spPr>
          <a:xfrm>
            <a:off x="2913866" y="3565218"/>
            <a:ext cx="6822573" cy="769441"/>
          </a:xfrm>
          <a:prstGeom prst="rect">
            <a:avLst/>
          </a:prstGeom>
        </p:spPr>
        <p:txBody>
          <a:bodyPr wrap="none">
            <a:spAutoFit/>
          </a:bodyPr>
          <a:lstStyle/>
          <a:p>
            <a:r>
              <a:rPr lang="en-US" sz="4400" b="1" i="1">
                <a:solidFill>
                  <a:srgbClr val="FF0000"/>
                </a:solidFill>
                <a:latin typeface="Times New Roman" panose="02020603050405020304" pitchFamily="18" charset="0"/>
                <a:cs typeface="Times New Roman" panose="02020603050405020304" pitchFamily="18" charset="0"/>
              </a:rPr>
              <a:t>CÂU 8:</a:t>
            </a:r>
            <a:r>
              <a:rPr lang="vi-VN" sz="4400" b="1" i="1">
                <a:solidFill>
                  <a:srgbClr val="FF0000"/>
                </a:solidFill>
                <a:latin typeface="Times New Roman" panose="02020603050405020304" pitchFamily="18" charset="0"/>
                <a:cs typeface="Times New Roman" panose="02020603050405020304" pitchFamily="18" charset="0"/>
              </a:rPr>
              <a:t> </a:t>
            </a:r>
            <a:r>
              <a:rPr lang="en-US" sz="4400" i="1">
                <a:solidFill>
                  <a:srgbClr val="212529"/>
                </a:solidFill>
                <a:latin typeface="Times New Roman" panose="02020603050405020304" pitchFamily="18" charset="0"/>
                <a:cs typeface="Times New Roman" panose="02020603050405020304" pitchFamily="18" charset="0"/>
              </a:rPr>
              <a:t>D</a:t>
            </a:r>
            <a:r>
              <a:rPr lang="vi-VN" sz="4400" i="1">
                <a:solidFill>
                  <a:srgbClr val="212529"/>
                </a:solidFill>
                <a:latin typeface="Times New Roman" panose="02020603050405020304" pitchFamily="18" charset="0"/>
                <a:cs typeface="Times New Roman" panose="02020603050405020304" pitchFamily="18" charset="0"/>
              </a:rPr>
              <a:t>ưới mái tóc tre ngà</a:t>
            </a:r>
            <a:endParaRPr lang="en-US" sz="4400"/>
          </a:p>
        </p:txBody>
      </p:sp>
      <p:pic>
        <p:nvPicPr>
          <p:cNvPr id="4" name="8">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5715552" y="6191347"/>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0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8008" y="2261834"/>
            <a:ext cx="8244590" cy="4901782"/>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913866" y="723662"/>
            <a:ext cx="727025" cy="1551481"/>
          </a:xfrm>
          <a:prstGeom prst="rect">
            <a:avLst/>
          </a:prstGeom>
        </p:spPr>
      </p:pic>
      <p:sp>
        <p:nvSpPr>
          <p:cNvPr id="2" name="Rectangle 1"/>
          <p:cNvSpPr/>
          <p:nvPr/>
        </p:nvSpPr>
        <p:spPr>
          <a:xfrm>
            <a:off x="3048000" y="3389286"/>
            <a:ext cx="7514598" cy="1323439"/>
          </a:xfrm>
          <a:prstGeom prst="rect">
            <a:avLst/>
          </a:prstGeom>
        </p:spPr>
        <p:txBody>
          <a:bodyPr wrap="square">
            <a:spAutoFit/>
          </a:bodyPr>
          <a:lstStyle/>
          <a:p>
            <a:r>
              <a:rPr lang="en-US" sz="4000" b="1" i="1">
                <a:solidFill>
                  <a:srgbClr val="FF0000"/>
                </a:solidFill>
                <a:latin typeface="Times New Roman" panose="02020603050405020304" pitchFamily="18" charset="0"/>
                <a:cs typeface="Times New Roman" panose="02020603050405020304" pitchFamily="18" charset="0"/>
              </a:rPr>
              <a:t>CÂU </a:t>
            </a:r>
            <a:r>
              <a:rPr lang="en-US" sz="4000" b="1" i="1" smtClean="0">
                <a:solidFill>
                  <a:srgbClr val="FF0000"/>
                </a:solidFill>
                <a:latin typeface="Times New Roman" panose="02020603050405020304" pitchFamily="18" charset="0"/>
                <a:cs typeface="Times New Roman" panose="02020603050405020304" pitchFamily="18" charset="0"/>
              </a:rPr>
              <a:t>7+8:</a:t>
            </a:r>
            <a:r>
              <a:rPr lang="en-US" sz="4000" i="1" smtClean="0">
                <a:solidFill>
                  <a:srgbClr val="212529"/>
                </a:solidFill>
                <a:latin typeface="Times New Roman" panose="02020603050405020304" pitchFamily="18" charset="0"/>
                <a:cs typeface="Times New Roman" panose="02020603050405020304" pitchFamily="18" charset="0"/>
              </a:rPr>
              <a:t> </a:t>
            </a:r>
            <a:r>
              <a:rPr lang="en-US" sz="4000" i="1">
                <a:solidFill>
                  <a:srgbClr val="212529"/>
                </a:solidFill>
                <a:latin typeface="Times New Roman" panose="02020603050405020304" pitchFamily="18" charset="0"/>
                <a:cs typeface="Times New Roman" panose="02020603050405020304" pitchFamily="18" charset="0"/>
              </a:rPr>
              <a:t>C</a:t>
            </a:r>
            <a:r>
              <a:rPr lang="vi-VN" sz="4000" i="1">
                <a:solidFill>
                  <a:srgbClr val="212529"/>
                </a:solidFill>
                <a:latin typeface="Times New Roman" panose="02020603050405020304" pitchFamily="18" charset="0"/>
                <a:cs typeface="Times New Roman" panose="02020603050405020304" pitchFamily="18" charset="0"/>
              </a:rPr>
              <a:t>ho em về ca hát</a:t>
            </a:r>
            <a:r>
              <a:rPr lang="en-US" sz="4000" i="1" smtClean="0">
                <a:solidFill>
                  <a:srgbClr val="212529"/>
                </a:solidFill>
                <a:latin typeface="Times New Roman" panose="02020603050405020304" pitchFamily="18" charset="0"/>
                <a:cs typeface="Times New Roman" panose="02020603050405020304" pitchFamily="18" charset="0"/>
              </a:rPr>
              <a:t>.</a:t>
            </a:r>
            <a:r>
              <a:rPr lang="vi-VN" sz="4000" b="1" i="1" smtClean="0">
                <a:solidFill>
                  <a:srgbClr val="FF0000"/>
                </a:solidFill>
                <a:latin typeface="Times New Roman" panose="02020603050405020304" pitchFamily="18" charset="0"/>
                <a:cs typeface="Times New Roman" panose="02020603050405020304" pitchFamily="18" charset="0"/>
              </a:rPr>
              <a:t> </a:t>
            </a:r>
            <a:r>
              <a:rPr lang="en-US" sz="4000" i="1">
                <a:solidFill>
                  <a:srgbClr val="212529"/>
                </a:solidFill>
                <a:latin typeface="Times New Roman" panose="02020603050405020304" pitchFamily="18" charset="0"/>
                <a:cs typeface="Times New Roman" panose="02020603050405020304" pitchFamily="18" charset="0"/>
              </a:rPr>
              <a:t>D</a:t>
            </a:r>
            <a:r>
              <a:rPr lang="vi-VN" sz="4000" i="1">
                <a:solidFill>
                  <a:srgbClr val="212529"/>
                </a:solidFill>
                <a:latin typeface="Times New Roman" panose="02020603050405020304" pitchFamily="18" charset="0"/>
                <a:cs typeface="Times New Roman" panose="02020603050405020304" pitchFamily="18" charset="0"/>
              </a:rPr>
              <a:t>ưới mái tóc tre ngà</a:t>
            </a:r>
            <a:endParaRPr lang="en-US" sz="4000"/>
          </a:p>
        </p:txBody>
      </p:sp>
      <p:pic>
        <p:nvPicPr>
          <p:cNvPr id="4" name="C7+8">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5830703" y="5946097"/>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1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8008" y="2261834"/>
            <a:ext cx="8244590" cy="4901782"/>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913866" y="723662"/>
            <a:ext cx="727025" cy="1551481"/>
          </a:xfrm>
          <a:prstGeom prst="rect">
            <a:avLst/>
          </a:prstGeom>
        </p:spPr>
      </p:pic>
      <p:sp>
        <p:nvSpPr>
          <p:cNvPr id="3" name="Rectangle 2"/>
          <p:cNvSpPr/>
          <p:nvPr/>
        </p:nvSpPr>
        <p:spPr>
          <a:xfrm>
            <a:off x="2557849" y="3665585"/>
            <a:ext cx="8004749" cy="2308324"/>
          </a:xfrm>
          <a:prstGeom prst="rect">
            <a:avLst/>
          </a:prstGeom>
        </p:spPr>
        <p:txBody>
          <a:bodyPr wrap="square">
            <a:spAutoFit/>
          </a:bodyPr>
          <a:lstStyle/>
          <a:p>
            <a:r>
              <a:rPr lang="en-US" sz="2400" i="1" smtClean="0">
                <a:solidFill>
                  <a:srgbClr val="212529"/>
                </a:solidFill>
                <a:latin typeface="Times New Roman" panose="02020603050405020304" pitchFamily="18" charset="0"/>
                <a:cs typeface="Times New Roman" panose="02020603050405020304" pitchFamily="18" charset="0"/>
              </a:rPr>
              <a:t>- </a:t>
            </a:r>
            <a:r>
              <a:rPr lang="vi-VN" sz="2400" i="1" smtClean="0">
                <a:solidFill>
                  <a:srgbClr val="212529"/>
                </a:solidFill>
                <a:latin typeface="Times New Roman" panose="02020603050405020304" pitchFamily="18" charset="0"/>
                <a:cs typeface="Times New Roman" panose="02020603050405020304" pitchFamily="18" charset="0"/>
              </a:rPr>
              <a:t>Bên </a:t>
            </a:r>
            <a:r>
              <a:rPr lang="vi-VN" sz="2400" i="1">
                <a:solidFill>
                  <a:srgbClr val="212529"/>
                </a:solidFill>
                <a:latin typeface="Times New Roman" panose="02020603050405020304" pitchFamily="18" charset="0"/>
                <a:cs typeface="Times New Roman" panose="02020603050405020304" pitchFamily="18" charset="0"/>
              </a:rPr>
              <a:t>lăng Bác Hồ có đôi khóm tre </a:t>
            </a:r>
            <a:r>
              <a:rPr lang="vi-VN" sz="2400" i="1" smtClean="0">
                <a:solidFill>
                  <a:srgbClr val="212529"/>
                </a:solidFill>
                <a:latin typeface="Times New Roman" panose="02020603050405020304" pitchFamily="18" charset="0"/>
                <a:cs typeface="Times New Roman" panose="02020603050405020304" pitchFamily="18" charset="0"/>
              </a:rPr>
              <a:t>ngà</a:t>
            </a:r>
            <a:r>
              <a:rPr lang="en-US" sz="2400" i="1" smtClean="0">
                <a:solidFill>
                  <a:srgbClr val="212529"/>
                </a:solidFill>
                <a:latin typeface="Times New Roman" panose="02020603050405020304" pitchFamily="18" charset="0"/>
                <a:cs typeface="Times New Roman" panose="02020603050405020304" pitchFamily="18" charset="0"/>
              </a:rPr>
              <a:t>. </a:t>
            </a:r>
            <a:r>
              <a:rPr lang="vi-VN" sz="2400" i="1">
                <a:solidFill>
                  <a:srgbClr val="212529"/>
                </a:solidFill>
                <a:latin typeface="Times New Roman" panose="02020603050405020304" pitchFamily="18" charset="0"/>
                <a:cs typeface="Times New Roman" panose="02020603050405020304" pitchFamily="18" charset="0"/>
              </a:rPr>
              <a:t>Đón gió đâu </a:t>
            </a:r>
            <a:r>
              <a:rPr lang="vi-VN" sz="2400" i="1" smtClean="0">
                <a:solidFill>
                  <a:srgbClr val="212529"/>
                </a:solidFill>
                <a:latin typeface="Times New Roman" panose="02020603050405020304" pitchFamily="18" charset="0"/>
                <a:cs typeface="Times New Roman" panose="02020603050405020304" pitchFamily="18" charset="0"/>
              </a:rPr>
              <a:t>về</a:t>
            </a:r>
            <a:r>
              <a:rPr lang="en-US" sz="2400" i="1" smtClean="0">
                <a:solidFill>
                  <a:srgbClr val="212529"/>
                </a:solidFill>
                <a:latin typeface="Times New Roman" panose="02020603050405020304" pitchFamily="18" charset="0"/>
                <a:cs typeface="Times New Roman" panose="02020603050405020304" pitchFamily="18" charset="0"/>
              </a:rPr>
              <a:t> </a:t>
            </a:r>
            <a:r>
              <a:rPr lang="vi-VN" sz="2400" i="1" smtClean="0">
                <a:solidFill>
                  <a:srgbClr val="212529"/>
                </a:solidFill>
                <a:latin typeface="Times New Roman" panose="02020603050405020304" pitchFamily="18" charset="0"/>
                <a:cs typeface="Times New Roman" panose="02020603050405020304" pitchFamily="18" charset="0"/>
              </a:rPr>
              <a:t>mà </a:t>
            </a:r>
            <a:r>
              <a:rPr lang="vi-VN" sz="2400" i="1">
                <a:solidFill>
                  <a:srgbClr val="212529"/>
                </a:solidFill>
                <a:latin typeface="Times New Roman" panose="02020603050405020304" pitchFamily="18" charset="0"/>
                <a:cs typeface="Times New Roman" panose="02020603050405020304" pitchFamily="18" charset="0"/>
              </a:rPr>
              <a:t>đu đưa đu </a:t>
            </a:r>
            <a:r>
              <a:rPr lang="vi-VN" sz="2400" i="1" smtClean="0">
                <a:solidFill>
                  <a:srgbClr val="212529"/>
                </a:solidFill>
                <a:latin typeface="Times New Roman" panose="02020603050405020304" pitchFamily="18" charset="0"/>
                <a:cs typeface="Times New Roman" panose="02020603050405020304" pitchFamily="18" charset="0"/>
              </a:rPr>
              <a:t>đưa</a:t>
            </a:r>
            <a:r>
              <a:rPr lang="en-US" sz="2400" i="1" smtClean="0">
                <a:solidFill>
                  <a:srgbClr val="212529"/>
                </a:solidFill>
                <a:latin typeface="Times New Roman" panose="02020603050405020304" pitchFamily="18" charset="0"/>
                <a:cs typeface="Times New Roman" panose="02020603050405020304" pitchFamily="18" charset="0"/>
              </a:rPr>
              <a:t>. </a:t>
            </a:r>
            <a:r>
              <a:rPr lang="vi-VN" sz="2400" i="1">
                <a:solidFill>
                  <a:srgbClr val="212529"/>
                </a:solidFill>
                <a:latin typeface="Times New Roman" panose="02020603050405020304" pitchFamily="18" charset="0"/>
                <a:cs typeface="Times New Roman" panose="02020603050405020304" pitchFamily="18" charset="0"/>
              </a:rPr>
              <a:t>Đón nắng đâu về mà thêu hoa</a:t>
            </a:r>
            <a:r>
              <a:rPr lang="en-US" sz="2400" i="1">
                <a:solidFill>
                  <a:srgbClr val="212529"/>
                </a:solidFill>
                <a:latin typeface="Times New Roman" panose="02020603050405020304" pitchFamily="18" charset="0"/>
                <a:cs typeface="Times New Roman" panose="02020603050405020304" pitchFamily="18" charset="0"/>
              </a:rPr>
              <a:t>, </a:t>
            </a:r>
            <a:r>
              <a:rPr lang="vi-VN" sz="2400" i="1">
                <a:solidFill>
                  <a:srgbClr val="212529"/>
                </a:solidFill>
                <a:latin typeface="Times New Roman" panose="02020603050405020304" pitchFamily="18" charset="0"/>
                <a:cs typeface="Times New Roman" panose="02020603050405020304" pitchFamily="18" charset="0"/>
              </a:rPr>
              <a:t>thêu hoa</a:t>
            </a:r>
            <a:r>
              <a:rPr lang="en-US" sz="2400" i="1" smtClean="0">
                <a:solidFill>
                  <a:srgbClr val="212529"/>
                </a:solidFill>
                <a:latin typeface="Times New Roman" panose="02020603050405020304" pitchFamily="18" charset="0"/>
                <a:cs typeface="Times New Roman" panose="02020603050405020304" pitchFamily="18" charset="0"/>
              </a:rPr>
              <a:t>. </a:t>
            </a:r>
            <a:r>
              <a:rPr lang="vi-VN" sz="2400" i="1" smtClean="0">
                <a:solidFill>
                  <a:srgbClr val="212529"/>
                </a:solidFill>
                <a:latin typeface="Times New Roman" panose="02020603050405020304" pitchFamily="18" charset="0"/>
                <a:cs typeface="Times New Roman" panose="02020603050405020304" pitchFamily="18" charset="0"/>
              </a:rPr>
              <a:t>Rất </a:t>
            </a:r>
            <a:r>
              <a:rPr lang="vi-VN" sz="2400" i="1">
                <a:solidFill>
                  <a:srgbClr val="212529"/>
                </a:solidFill>
                <a:latin typeface="Times New Roman" panose="02020603050405020304" pitchFamily="18" charset="0"/>
                <a:cs typeface="Times New Roman" panose="02020603050405020304" pitchFamily="18" charset="0"/>
              </a:rPr>
              <a:t>trong là tiếng chim, tiếng chim chuyền ngây </a:t>
            </a:r>
            <a:r>
              <a:rPr lang="vi-VN" sz="2400" i="1" smtClean="0">
                <a:solidFill>
                  <a:srgbClr val="212529"/>
                </a:solidFill>
                <a:latin typeface="Times New Roman" panose="02020603050405020304" pitchFamily="18" charset="0"/>
                <a:cs typeface="Times New Roman" panose="02020603050405020304" pitchFamily="18" charset="0"/>
              </a:rPr>
              <a:t>thơ</a:t>
            </a:r>
            <a:r>
              <a:rPr lang="en-US" sz="2400" i="1" smtClean="0">
                <a:solidFill>
                  <a:srgbClr val="212529"/>
                </a:solidFill>
                <a:latin typeface="Times New Roman" panose="02020603050405020304" pitchFamily="18" charset="0"/>
                <a:cs typeface="Times New Roman" panose="02020603050405020304" pitchFamily="18" charset="0"/>
              </a:rPr>
              <a:t>. </a:t>
            </a:r>
            <a:r>
              <a:rPr lang="vi-VN" sz="2400" i="1" smtClean="0">
                <a:solidFill>
                  <a:srgbClr val="212529"/>
                </a:solidFill>
                <a:latin typeface="Times New Roman" panose="02020603050405020304" pitchFamily="18" charset="0"/>
                <a:cs typeface="Times New Roman" panose="02020603050405020304" pitchFamily="18" charset="0"/>
              </a:rPr>
              <a:t>Rất xanh tiếng sáo diều,tiếng sáo trời ngân nga</a:t>
            </a:r>
            <a:r>
              <a:rPr lang="en-US" sz="2400" i="1" smtClean="0">
                <a:solidFill>
                  <a:srgbClr val="212529"/>
                </a:solidFill>
                <a:latin typeface="Times New Roman" panose="02020603050405020304" pitchFamily="18" charset="0"/>
                <a:cs typeface="Times New Roman" panose="02020603050405020304" pitchFamily="18" charset="0"/>
              </a:rPr>
              <a:t>. </a:t>
            </a:r>
            <a:r>
              <a:rPr lang="vi-VN" sz="2400" i="1" smtClean="0">
                <a:solidFill>
                  <a:srgbClr val="212529"/>
                </a:solidFill>
                <a:latin typeface="Times New Roman" panose="02020603050405020304" pitchFamily="18" charset="0"/>
                <a:cs typeface="Times New Roman" panose="02020603050405020304" pitchFamily="18" charset="0"/>
              </a:rPr>
              <a:t>Một </a:t>
            </a:r>
            <a:r>
              <a:rPr lang="vi-VN" sz="2400" i="1">
                <a:solidFill>
                  <a:srgbClr val="212529"/>
                </a:solidFill>
                <a:latin typeface="Times New Roman" panose="02020603050405020304" pitchFamily="18" charset="0"/>
                <a:cs typeface="Times New Roman" panose="02020603050405020304" pitchFamily="18" charset="0"/>
              </a:rPr>
              <a:t>khoảng trời quê hương thân yêu về </a:t>
            </a:r>
            <a:r>
              <a:rPr lang="vi-VN" sz="2400" i="1" smtClean="0">
                <a:solidFill>
                  <a:srgbClr val="212529"/>
                </a:solidFill>
                <a:latin typeface="Times New Roman" panose="02020603050405020304" pitchFamily="18" charset="0"/>
                <a:cs typeface="Times New Roman" panose="02020603050405020304" pitchFamily="18" charset="0"/>
              </a:rPr>
              <a:t>Bác</a:t>
            </a:r>
            <a:r>
              <a:rPr lang="en-US" sz="2400" i="1" smtClean="0">
                <a:solidFill>
                  <a:srgbClr val="212529"/>
                </a:solidFill>
                <a:latin typeface="Times New Roman" panose="02020603050405020304" pitchFamily="18" charset="0"/>
                <a:cs typeface="Times New Roman" panose="02020603050405020304" pitchFamily="18" charset="0"/>
              </a:rPr>
              <a:t>. C</a:t>
            </a:r>
            <a:r>
              <a:rPr lang="vi-VN" sz="2400" i="1" smtClean="0">
                <a:solidFill>
                  <a:srgbClr val="212529"/>
                </a:solidFill>
                <a:latin typeface="Times New Roman" panose="02020603050405020304" pitchFamily="18" charset="0"/>
                <a:cs typeface="Times New Roman" panose="02020603050405020304" pitchFamily="18" charset="0"/>
              </a:rPr>
              <a:t>ho </a:t>
            </a:r>
            <a:r>
              <a:rPr lang="vi-VN" sz="2400" i="1">
                <a:solidFill>
                  <a:srgbClr val="212529"/>
                </a:solidFill>
                <a:latin typeface="Times New Roman" panose="02020603050405020304" pitchFamily="18" charset="0"/>
                <a:cs typeface="Times New Roman" panose="02020603050405020304" pitchFamily="18" charset="0"/>
              </a:rPr>
              <a:t>em về ca </a:t>
            </a:r>
            <a:r>
              <a:rPr lang="vi-VN" sz="2400" i="1" smtClean="0">
                <a:solidFill>
                  <a:srgbClr val="212529"/>
                </a:solidFill>
                <a:latin typeface="Times New Roman" panose="02020603050405020304" pitchFamily="18" charset="0"/>
                <a:cs typeface="Times New Roman" panose="02020603050405020304" pitchFamily="18" charset="0"/>
              </a:rPr>
              <a:t>hát</a:t>
            </a:r>
            <a:r>
              <a:rPr lang="en-US" sz="2400" i="1" smtClean="0">
                <a:solidFill>
                  <a:srgbClr val="212529"/>
                </a:solidFill>
                <a:latin typeface="Times New Roman" panose="02020603050405020304" pitchFamily="18" charset="0"/>
                <a:cs typeface="Times New Roman" panose="02020603050405020304" pitchFamily="18" charset="0"/>
              </a:rPr>
              <a:t>, d</a:t>
            </a:r>
            <a:r>
              <a:rPr lang="vi-VN" sz="2400" i="1" smtClean="0">
                <a:solidFill>
                  <a:srgbClr val="212529"/>
                </a:solidFill>
                <a:latin typeface="Times New Roman" panose="02020603050405020304" pitchFamily="18" charset="0"/>
                <a:cs typeface="Times New Roman" panose="02020603050405020304" pitchFamily="18" charset="0"/>
              </a:rPr>
              <a:t>ưới </a:t>
            </a:r>
            <a:r>
              <a:rPr lang="vi-VN" sz="2400" i="1">
                <a:solidFill>
                  <a:srgbClr val="212529"/>
                </a:solidFill>
                <a:latin typeface="Times New Roman" panose="02020603050405020304" pitchFamily="18" charset="0"/>
                <a:cs typeface="Times New Roman" panose="02020603050405020304" pitchFamily="18" charset="0"/>
              </a:rPr>
              <a:t>mái tóc tre ngà</a:t>
            </a:r>
            <a:br>
              <a:rPr lang="vi-VN" sz="2400"/>
            </a:br>
            <a:endParaRPr lang="en-US" sz="2400"/>
          </a:p>
        </p:txBody>
      </p:sp>
      <p:sp>
        <p:nvSpPr>
          <p:cNvPr id="5" name="Rectangle 4"/>
          <p:cNvSpPr/>
          <p:nvPr/>
        </p:nvSpPr>
        <p:spPr>
          <a:xfrm>
            <a:off x="2674787" y="2561576"/>
            <a:ext cx="7531030" cy="954107"/>
          </a:xfrm>
          <a:prstGeom prst="rect">
            <a:avLst/>
          </a:prstGeom>
        </p:spPr>
        <p:txBody>
          <a:bodyPr wrap="square">
            <a:spAutoFit/>
          </a:bodyPr>
          <a:lstStyle/>
          <a:p>
            <a:r>
              <a:rPr lang="en-US" sz="2800" b="1" i="1">
                <a:solidFill>
                  <a:srgbClr val="FF0000"/>
                </a:solidFill>
                <a:latin typeface="Times New Roman" panose="02020603050405020304" pitchFamily="18" charset="0"/>
                <a:cs typeface="Times New Roman" panose="02020603050405020304" pitchFamily="18" charset="0"/>
              </a:rPr>
              <a:t>- HD HS hát cả bài vài lần để đúng giai </a:t>
            </a:r>
            <a:r>
              <a:rPr lang="en-US" sz="2800" b="1" i="1" smtClean="0">
                <a:solidFill>
                  <a:srgbClr val="FF0000"/>
                </a:solidFill>
                <a:latin typeface="Times New Roman" panose="02020603050405020304" pitchFamily="18" charset="0"/>
                <a:cs typeface="Times New Roman" panose="02020603050405020304" pitchFamily="18" charset="0"/>
              </a:rPr>
              <a:t>điệu, sắc thái tha thiết, sửa sai cho HS</a:t>
            </a:r>
            <a:endParaRPr lang="en-US" sz="2800" b="1" i="1">
              <a:solidFill>
                <a:srgbClr val="FF0000"/>
              </a:solidFill>
              <a:latin typeface="Times New Roman" panose="02020603050405020304" pitchFamily="18" charset="0"/>
              <a:cs typeface="Times New Roman" panose="02020603050405020304" pitchFamily="18" charset="0"/>
            </a:endParaRPr>
          </a:p>
        </p:txBody>
      </p:sp>
      <p:pic>
        <p:nvPicPr>
          <p:cNvPr id="7" name="tre ng 1 lan">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5830702" y="5654362"/>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137"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4631961" y="852446"/>
            <a:ext cx="6688611" cy="523220"/>
          </a:xfrm>
          <a:prstGeom prst="rect">
            <a:avLst/>
          </a:prstGeom>
          <a:noFill/>
        </p:spPr>
        <p:txBody>
          <a:bodyPr wrap="square" rtlCol="0">
            <a:spAutoFit/>
          </a:bodyPr>
          <a:lstStyle/>
          <a:p>
            <a:r>
              <a:rPr lang="en-US" sz="2800" i="1" smtClean="0">
                <a:solidFill>
                  <a:srgbClr val="000066"/>
                </a:solidFill>
              </a:rPr>
              <a:t>- HD HS hát với các hình thức: Tổ, cá nhân…</a:t>
            </a:r>
            <a:endParaRPr lang="en-US" sz="2800" i="1">
              <a:solidFill>
                <a:srgbClr val="000066"/>
              </a:solidFill>
            </a:endParaRPr>
          </a:p>
        </p:txBody>
      </p:sp>
      <p:sp>
        <p:nvSpPr>
          <p:cNvPr id="6" name="TextBox 5"/>
          <p:cNvSpPr txBox="1"/>
          <p:nvPr/>
        </p:nvSpPr>
        <p:spPr>
          <a:xfrm>
            <a:off x="3282845" y="91857"/>
            <a:ext cx="6520722" cy="584775"/>
          </a:xfrm>
          <a:prstGeom prst="rect">
            <a:avLst/>
          </a:prstGeom>
          <a:noFill/>
        </p:spPr>
        <p:txBody>
          <a:bodyPr wrap="square" rtlCol="0">
            <a:spAutoFit/>
          </a:bodyPr>
          <a:lstStyle/>
          <a:p>
            <a:r>
              <a:rPr lang="en-US" sz="3200" b="1" smtClean="0">
                <a:solidFill>
                  <a:srgbClr val="FF0000"/>
                </a:solidFill>
              </a:rPr>
              <a:t>4. HĐ VẬN DỤNG SÁNG TẠO</a:t>
            </a:r>
            <a:endParaRPr lang="en-US" sz="3200" b="1">
              <a:solidFill>
                <a:srgbClr val="FF0000"/>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6302" y="2949314"/>
            <a:ext cx="5306518" cy="3200401"/>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2948" y="5441430"/>
            <a:ext cx="4009872" cy="141657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37884" y="1798820"/>
            <a:ext cx="1094282" cy="1150494"/>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755973" y="2165123"/>
            <a:ext cx="1229538" cy="1425068"/>
          </a:xfrm>
          <a:prstGeom prst="rect">
            <a:avLst/>
          </a:prstGeom>
        </p:spPr>
      </p:pic>
      <p:pic>
        <p:nvPicPr>
          <p:cNvPr id="11" name="tre ng 1 lan">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a:stretch>
            <a:fillRect/>
          </a:stretch>
        </p:blipFill>
        <p:spPr>
          <a:xfrm>
            <a:off x="6543206" y="1764467"/>
            <a:ext cx="1223725"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137"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3719263" y="163737"/>
            <a:ext cx="5861154" cy="1815882"/>
          </a:xfrm>
          <a:prstGeom prst="rect">
            <a:avLst/>
          </a:prstGeom>
          <a:noFill/>
        </p:spPr>
        <p:txBody>
          <a:bodyPr wrap="square" rtlCol="0">
            <a:spAutoFit/>
          </a:bodyPr>
          <a:lstStyle/>
          <a:p>
            <a:pPr marL="457200" indent="-457200">
              <a:buFontTx/>
              <a:buChar char="-"/>
            </a:pPr>
            <a:r>
              <a:rPr lang="en-US" sz="2800" i="1" smtClean="0">
                <a:solidFill>
                  <a:srgbClr val="000066"/>
                </a:solidFill>
              </a:rPr>
              <a:t>HD HS hát với các hình thức:</a:t>
            </a:r>
            <a:endParaRPr lang="en-US" sz="2800" i="1" smtClean="0">
              <a:solidFill>
                <a:srgbClr val="000066"/>
              </a:solidFill>
            </a:endParaRPr>
          </a:p>
          <a:p>
            <a:pPr marL="457200" indent="-457200">
              <a:buFontTx/>
              <a:buChar char="-"/>
            </a:pPr>
            <a:r>
              <a:rPr lang="en-US" sz="2800" i="1" smtClean="0">
                <a:solidFill>
                  <a:srgbClr val="000066"/>
                </a:solidFill>
              </a:rPr>
              <a:t>Song ca: Từ Bên lăng Bác…thêu hoa</a:t>
            </a:r>
            <a:endParaRPr lang="en-US" sz="2800" i="1" smtClean="0">
              <a:solidFill>
                <a:srgbClr val="000066"/>
              </a:solidFill>
            </a:endParaRPr>
          </a:p>
          <a:p>
            <a:pPr marL="457200" indent="-457200">
              <a:buFontTx/>
              <a:buChar char="-"/>
            </a:pPr>
            <a:r>
              <a:rPr lang="en-US" sz="2800" i="1" smtClean="0">
                <a:solidFill>
                  <a:srgbClr val="000066"/>
                </a:solidFill>
              </a:rPr>
              <a:t>Đồng ca: Rất trong…tre ngà </a:t>
            </a:r>
            <a:endParaRPr lang="en-US" sz="2800" i="1" smtClean="0">
              <a:solidFill>
                <a:srgbClr val="000066"/>
              </a:solidFill>
            </a:endParaRPr>
          </a:p>
          <a:p>
            <a:endParaRPr lang="en-US" sz="2800" i="1">
              <a:solidFill>
                <a:srgbClr val="000066"/>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91528" y="2964304"/>
            <a:ext cx="5111646" cy="3200401"/>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1886" y="5321509"/>
            <a:ext cx="4009872" cy="141657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37884" y="1537746"/>
            <a:ext cx="1225104" cy="1425068"/>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718670" y="2250280"/>
            <a:ext cx="1283704" cy="1425068"/>
          </a:xfrm>
          <a:prstGeom prst="rect">
            <a:avLst/>
          </a:prstGeom>
        </p:spPr>
      </p:pic>
      <p:pic>
        <p:nvPicPr>
          <p:cNvPr id="11" name="tre ng 1 lan">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6040240" y="1916536"/>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137"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3441781" y="990201"/>
            <a:ext cx="6218895" cy="523220"/>
          </a:xfrm>
          <a:prstGeom prst="rect">
            <a:avLst/>
          </a:prstGeom>
          <a:noFill/>
        </p:spPr>
        <p:txBody>
          <a:bodyPr wrap="square" rtlCol="0">
            <a:spAutoFit/>
          </a:bodyPr>
          <a:lstStyle/>
          <a:p>
            <a:r>
              <a:rPr lang="en-US" sz="2800" b="1" i="1" smtClean="0">
                <a:solidFill>
                  <a:srgbClr val="000066"/>
                </a:solidFill>
              </a:rPr>
              <a:t>-GV HD HS hát gõ đệm theo nhịp </a:t>
            </a:r>
            <a:endParaRPr lang="en-US" sz="2800" b="1" i="1">
              <a:solidFill>
                <a:srgbClr val="000066"/>
              </a:solidFill>
            </a:endParaRPr>
          </a:p>
        </p:txBody>
      </p:sp>
      <p:pic>
        <p:nvPicPr>
          <p:cNvPr id="9" name="tre ng 1 lan">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592987" y="6248400"/>
            <a:ext cx="609600" cy="609600"/>
          </a:xfrm>
          <a:prstGeom prst="rect">
            <a:avLst/>
          </a:prstGeom>
        </p:spPr>
      </p:pic>
      <p:sp>
        <p:nvSpPr>
          <p:cNvPr id="3" name="Rectangle 2"/>
          <p:cNvSpPr/>
          <p:nvPr/>
        </p:nvSpPr>
        <p:spPr>
          <a:xfrm>
            <a:off x="943429" y="1239153"/>
            <a:ext cx="10130971" cy="7848302"/>
          </a:xfrm>
          <a:prstGeom prst="rect">
            <a:avLst/>
          </a:prstGeom>
        </p:spPr>
        <p:txBody>
          <a:bodyPr wrap="square">
            <a:spAutoFit/>
          </a:bodyPr>
          <a:lstStyle/>
          <a:p>
            <a:pPr>
              <a:lnSpc>
                <a:spcPct val="300000"/>
              </a:lnSpc>
            </a:pPr>
            <a:r>
              <a:rPr lang="en-US" sz="2400" i="1" smtClean="0">
                <a:solidFill>
                  <a:srgbClr val="FF0000"/>
                </a:solidFill>
                <a:latin typeface="+mj-lt"/>
              </a:rPr>
              <a:t>       </a:t>
            </a:r>
            <a:r>
              <a:rPr lang="vi-VN" sz="2400" i="1" smtClean="0">
                <a:solidFill>
                  <a:srgbClr val="FF0000"/>
                </a:solidFill>
                <a:latin typeface="+mj-lt"/>
              </a:rPr>
              <a:t>Bên l</a:t>
            </a:r>
            <a:r>
              <a:rPr lang="en-US" sz="2400" i="1">
                <a:solidFill>
                  <a:srgbClr val="FF0000"/>
                </a:solidFill>
                <a:latin typeface="+mj-lt"/>
              </a:rPr>
              <a:t>ă</a:t>
            </a:r>
            <a:r>
              <a:rPr lang="vi-VN" sz="2400" i="1" smtClean="0">
                <a:solidFill>
                  <a:srgbClr val="FF0000"/>
                </a:solidFill>
                <a:latin typeface="+mj-lt"/>
              </a:rPr>
              <a:t>ng </a:t>
            </a:r>
            <a:r>
              <a:rPr lang="vi-VN" sz="2400" i="1">
                <a:solidFill>
                  <a:srgbClr val="FF0000"/>
                </a:solidFill>
                <a:latin typeface="+mj-lt"/>
              </a:rPr>
              <a:t>Bác Hồ có đôi khóm tre </a:t>
            </a:r>
            <a:r>
              <a:rPr lang="vi-VN" sz="2400" i="1" smtClean="0">
                <a:solidFill>
                  <a:srgbClr val="FF0000"/>
                </a:solidFill>
                <a:latin typeface="+mj-lt"/>
              </a:rPr>
              <a:t>ngà.</a:t>
            </a:r>
            <a:r>
              <a:rPr lang="en-US" sz="2400" i="1" smtClean="0">
                <a:solidFill>
                  <a:srgbClr val="FF0000"/>
                </a:solidFill>
                <a:latin typeface="+mj-lt"/>
              </a:rPr>
              <a:t> </a:t>
            </a:r>
            <a:r>
              <a:rPr lang="vi-VN" sz="2400" i="1" smtClean="0">
                <a:solidFill>
                  <a:srgbClr val="FF0000"/>
                </a:solidFill>
                <a:latin typeface="+mj-lt"/>
              </a:rPr>
              <a:t>Đón </a:t>
            </a:r>
            <a:r>
              <a:rPr lang="vi-VN" sz="2400" i="1">
                <a:solidFill>
                  <a:srgbClr val="FF0000"/>
                </a:solidFill>
                <a:latin typeface="+mj-lt"/>
              </a:rPr>
              <a:t>gió đâu </a:t>
            </a:r>
            <a:r>
              <a:rPr lang="en-US" sz="2400" i="1" smtClean="0">
                <a:solidFill>
                  <a:srgbClr val="FF0000"/>
                </a:solidFill>
                <a:latin typeface="+mj-lt"/>
              </a:rPr>
              <a:t> </a:t>
            </a:r>
            <a:r>
              <a:rPr lang="vi-VN" sz="2400" i="1" smtClean="0">
                <a:solidFill>
                  <a:srgbClr val="FF0000"/>
                </a:solidFill>
                <a:latin typeface="+mj-lt"/>
              </a:rPr>
              <a:t>về </a:t>
            </a:r>
            <a:r>
              <a:rPr lang="en-US" sz="2400" i="1" smtClean="0">
                <a:solidFill>
                  <a:srgbClr val="FF0000"/>
                </a:solidFill>
                <a:latin typeface="+mj-lt"/>
              </a:rPr>
              <a:t> </a:t>
            </a:r>
            <a:r>
              <a:rPr lang="vi-VN" sz="2400" i="1" smtClean="0">
                <a:solidFill>
                  <a:srgbClr val="FF0000"/>
                </a:solidFill>
                <a:latin typeface="+mj-lt"/>
              </a:rPr>
              <a:t>mà đu</a:t>
            </a:r>
            <a:r>
              <a:rPr lang="en-US" sz="2400" i="1" smtClean="0">
                <a:solidFill>
                  <a:srgbClr val="FF0000"/>
                </a:solidFill>
                <a:latin typeface="+mj-lt"/>
              </a:rPr>
              <a:t> </a:t>
            </a:r>
            <a:r>
              <a:rPr lang="vi-VN" sz="2400" i="1" smtClean="0">
                <a:solidFill>
                  <a:srgbClr val="FF0000"/>
                </a:solidFill>
                <a:latin typeface="+mj-lt"/>
              </a:rPr>
              <a:t> đưa</a:t>
            </a:r>
            <a:r>
              <a:rPr lang="en-US" sz="2400" i="1" smtClean="0">
                <a:solidFill>
                  <a:srgbClr val="FF0000"/>
                </a:solidFill>
                <a:latin typeface="+mj-lt"/>
              </a:rPr>
              <a:t> </a:t>
            </a:r>
            <a:r>
              <a:rPr lang="vi-VN" sz="2400" i="1" smtClean="0">
                <a:solidFill>
                  <a:srgbClr val="FF0000"/>
                </a:solidFill>
                <a:latin typeface="+mj-lt"/>
              </a:rPr>
              <a:t> </a:t>
            </a:r>
            <a:r>
              <a:rPr lang="vi-VN" sz="2400" i="1">
                <a:solidFill>
                  <a:srgbClr val="FF0000"/>
                </a:solidFill>
                <a:latin typeface="+mj-lt"/>
              </a:rPr>
              <a:t>đu đưa . </a:t>
            </a:r>
            <a:r>
              <a:rPr lang="vi-VN" sz="2400" i="1" smtClean="0">
                <a:solidFill>
                  <a:srgbClr val="FF0000"/>
                </a:solidFill>
                <a:latin typeface="+mj-lt"/>
              </a:rPr>
              <a:t>Đón </a:t>
            </a:r>
            <a:r>
              <a:rPr lang="vi-VN" sz="2400" i="1">
                <a:solidFill>
                  <a:srgbClr val="FF0000"/>
                </a:solidFill>
                <a:latin typeface="+mj-lt"/>
              </a:rPr>
              <a:t>nắng đâu về mà thêu </a:t>
            </a:r>
            <a:r>
              <a:rPr lang="vi-VN" sz="2400" i="1" smtClean="0">
                <a:solidFill>
                  <a:srgbClr val="FF0000"/>
                </a:solidFill>
                <a:latin typeface="+mj-lt"/>
              </a:rPr>
              <a:t>hoa, </a:t>
            </a:r>
            <a:r>
              <a:rPr lang="vi-VN" sz="2400" i="1">
                <a:solidFill>
                  <a:srgbClr val="FF0000"/>
                </a:solidFill>
                <a:latin typeface="+mj-lt"/>
              </a:rPr>
              <a:t>thêu hoa . </a:t>
            </a:r>
            <a:r>
              <a:rPr lang="en-US" sz="2400" i="1" smtClean="0">
                <a:solidFill>
                  <a:srgbClr val="FF0000"/>
                </a:solidFill>
                <a:latin typeface="+mj-lt"/>
              </a:rPr>
              <a:t>    </a:t>
            </a:r>
            <a:r>
              <a:rPr lang="vi-VN" sz="2400" i="1" smtClean="0">
                <a:solidFill>
                  <a:srgbClr val="FF0000"/>
                </a:solidFill>
                <a:latin typeface="+mj-lt"/>
              </a:rPr>
              <a:t>Rất </a:t>
            </a:r>
            <a:r>
              <a:rPr lang="en-US" sz="2400" i="1" smtClean="0">
                <a:solidFill>
                  <a:srgbClr val="FF0000"/>
                </a:solidFill>
                <a:latin typeface="+mj-lt"/>
              </a:rPr>
              <a:t>tr</a:t>
            </a:r>
            <a:r>
              <a:rPr lang="vi-VN" sz="2400" i="1" smtClean="0">
                <a:solidFill>
                  <a:srgbClr val="FF0000"/>
                </a:solidFill>
                <a:latin typeface="+mj-lt"/>
              </a:rPr>
              <a:t>ong </a:t>
            </a:r>
            <a:r>
              <a:rPr lang="vi-VN" sz="2400" i="1">
                <a:solidFill>
                  <a:srgbClr val="FF0000"/>
                </a:solidFill>
                <a:latin typeface="+mj-lt"/>
              </a:rPr>
              <a:t>là tiếng chim , tiếng chim chuyền ngây </a:t>
            </a:r>
            <a:r>
              <a:rPr lang="vi-VN" sz="2400" i="1" smtClean="0">
                <a:solidFill>
                  <a:srgbClr val="FF0000"/>
                </a:solidFill>
                <a:latin typeface="+mj-lt"/>
              </a:rPr>
              <a:t>thơ. Rất </a:t>
            </a:r>
            <a:r>
              <a:rPr lang="vi-VN" sz="2400" i="1">
                <a:solidFill>
                  <a:srgbClr val="FF0000"/>
                </a:solidFill>
                <a:latin typeface="+mj-lt"/>
              </a:rPr>
              <a:t>xanh tiếng sáo </a:t>
            </a:r>
            <a:r>
              <a:rPr lang="vi-VN" sz="2400" i="1" smtClean="0">
                <a:solidFill>
                  <a:srgbClr val="FF0000"/>
                </a:solidFill>
                <a:latin typeface="+mj-lt"/>
              </a:rPr>
              <a:t>diều, </a:t>
            </a:r>
            <a:r>
              <a:rPr lang="vi-VN" sz="2400" i="1">
                <a:solidFill>
                  <a:srgbClr val="FF0000"/>
                </a:solidFill>
                <a:latin typeface="+mj-lt"/>
              </a:rPr>
              <a:t>tiếng </a:t>
            </a:r>
            <a:r>
              <a:rPr lang="vi-VN" sz="2400" i="1" smtClean="0">
                <a:solidFill>
                  <a:srgbClr val="FF0000"/>
                </a:solidFill>
                <a:latin typeface="+mj-lt"/>
              </a:rPr>
              <a:t>sáo trời </a:t>
            </a:r>
            <a:r>
              <a:rPr lang="vi-VN" sz="2400" i="1">
                <a:solidFill>
                  <a:srgbClr val="FF0000"/>
                </a:solidFill>
                <a:latin typeface="+mj-lt"/>
              </a:rPr>
              <a:t>ngân </a:t>
            </a:r>
            <a:r>
              <a:rPr lang="vi-VN" sz="2400" i="1" smtClean="0">
                <a:solidFill>
                  <a:srgbClr val="FF0000"/>
                </a:solidFill>
                <a:latin typeface="+mj-lt"/>
              </a:rPr>
              <a:t>nga.</a:t>
            </a:r>
            <a:r>
              <a:rPr lang="en-US" sz="2400" i="1" smtClean="0">
                <a:solidFill>
                  <a:srgbClr val="FF0000"/>
                </a:solidFill>
                <a:latin typeface="+mj-lt"/>
              </a:rPr>
              <a:t>  </a:t>
            </a:r>
            <a:r>
              <a:rPr lang="vi-VN" sz="2400" i="1" smtClean="0">
                <a:solidFill>
                  <a:srgbClr val="FF0000"/>
                </a:solidFill>
                <a:latin typeface="+mj-lt"/>
              </a:rPr>
              <a:t> </a:t>
            </a:r>
            <a:r>
              <a:rPr lang="en-US" sz="2400" i="1" smtClean="0">
                <a:solidFill>
                  <a:srgbClr val="FF0000"/>
                </a:solidFill>
                <a:latin typeface="+mj-lt"/>
              </a:rPr>
              <a:t>  </a:t>
            </a:r>
            <a:r>
              <a:rPr lang="vi-VN" sz="2400" i="1" smtClean="0">
                <a:solidFill>
                  <a:srgbClr val="FF0000"/>
                </a:solidFill>
                <a:latin typeface="+mj-lt"/>
              </a:rPr>
              <a:t>Một </a:t>
            </a:r>
            <a:r>
              <a:rPr lang="vi-VN" sz="2400" i="1">
                <a:solidFill>
                  <a:srgbClr val="FF0000"/>
                </a:solidFill>
                <a:latin typeface="+mj-lt"/>
              </a:rPr>
              <a:t>khoảng trời quê hương thân yêu về bên Bác , cho em về ca </a:t>
            </a:r>
            <a:r>
              <a:rPr lang="vi-VN" sz="2400" i="1" smtClean="0">
                <a:solidFill>
                  <a:srgbClr val="FF0000"/>
                </a:solidFill>
                <a:latin typeface="+mj-lt"/>
              </a:rPr>
              <a:t>há</a:t>
            </a:r>
            <a:r>
              <a:rPr lang="en-US" sz="2400" i="1">
                <a:solidFill>
                  <a:srgbClr val="FF0000"/>
                </a:solidFill>
                <a:latin typeface="+mj-lt"/>
              </a:rPr>
              <a:t>t</a:t>
            </a:r>
            <a:r>
              <a:rPr lang="vi-VN" sz="2400" i="1" smtClean="0">
                <a:solidFill>
                  <a:srgbClr val="FF0000"/>
                </a:solidFill>
                <a:latin typeface="+mj-lt"/>
              </a:rPr>
              <a:t> </a:t>
            </a:r>
            <a:r>
              <a:rPr lang="en-US" sz="2400" i="1" smtClean="0">
                <a:solidFill>
                  <a:srgbClr val="FF0000"/>
                </a:solidFill>
                <a:latin typeface="+mj-lt"/>
              </a:rPr>
              <a:t>       </a:t>
            </a:r>
            <a:r>
              <a:rPr lang="vi-VN" sz="2400" i="1" smtClean="0">
                <a:solidFill>
                  <a:srgbClr val="FF0000"/>
                </a:solidFill>
                <a:latin typeface="+mj-lt"/>
              </a:rPr>
              <a:t>dưới mái</a:t>
            </a:r>
            <a:r>
              <a:rPr lang="en-US" sz="2400" i="1" smtClean="0">
                <a:solidFill>
                  <a:srgbClr val="FF0000"/>
                </a:solidFill>
                <a:latin typeface="+mj-lt"/>
              </a:rPr>
              <a:t> </a:t>
            </a:r>
            <a:r>
              <a:rPr lang="vi-VN" sz="2400" i="1" smtClean="0">
                <a:solidFill>
                  <a:srgbClr val="FF0000"/>
                </a:solidFill>
                <a:latin typeface="+mj-lt"/>
              </a:rPr>
              <a:t> tóc </a:t>
            </a:r>
            <a:r>
              <a:rPr lang="en-US" sz="2400" i="1" smtClean="0">
                <a:solidFill>
                  <a:srgbClr val="FF0000"/>
                </a:solidFill>
                <a:latin typeface="+mj-lt"/>
              </a:rPr>
              <a:t> </a:t>
            </a:r>
            <a:r>
              <a:rPr lang="vi-VN" sz="2400" i="1" smtClean="0">
                <a:solidFill>
                  <a:srgbClr val="FF0000"/>
                </a:solidFill>
                <a:latin typeface="+mj-lt"/>
              </a:rPr>
              <a:t>tre ngà .</a:t>
            </a:r>
            <a:br>
              <a:rPr lang="vi-VN" sz="2400" i="1" smtClean="0">
                <a:solidFill>
                  <a:srgbClr val="FF0000"/>
                </a:solidFill>
                <a:latin typeface="+mj-lt"/>
              </a:rPr>
            </a:br>
            <a:br>
              <a:rPr lang="vi-VN" sz="2400" smtClean="0">
                <a:latin typeface="+mj-lt"/>
              </a:rPr>
            </a:br>
            <a:endParaRPr lang="en-US" sz="2400">
              <a:latin typeface="+mj-lt"/>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5662" y="2130285"/>
            <a:ext cx="590976" cy="719298"/>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22062" y="2291717"/>
            <a:ext cx="659237" cy="596767"/>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58140" y="2296874"/>
            <a:ext cx="659237" cy="596767"/>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05450" y="2282360"/>
            <a:ext cx="659237" cy="596767"/>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52760" y="2220224"/>
            <a:ext cx="659237" cy="596767"/>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44509" y="2298275"/>
            <a:ext cx="659237" cy="596767"/>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15021" y="2265570"/>
            <a:ext cx="659237" cy="596767"/>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32517" y="3293616"/>
            <a:ext cx="659237" cy="596767"/>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64042" y="3413200"/>
            <a:ext cx="659237" cy="596767"/>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14090" y="3362318"/>
            <a:ext cx="659237" cy="596767"/>
          </a:xfrm>
          <a:prstGeom prst="rect">
            <a:avLst/>
          </a:prstGeom>
        </p:spPr>
      </p:pic>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1913" y="3336894"/>
            <a:ext cx="659237" cy="596767"/>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56373" y="4449520"/>
            <a:ext cx="659237" cy="596767"/>
          </a:xfrm>
          <a:prstGeom prst="rect">
            <a:avLst/>
          </a:prstGeom>
        </p:spPr>
      </p:pic>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88164" y="4432920"/>
            <a:ext cx="659237" cy="596767"/>
          </a:xfrm>
          <a:prstGeom prst="rect">
            <a:avLst/>
          </a:prstGeom>
        </p:spPr>
      </p:pic>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74576" y="3344281"/>
            <a:ext cx="659237" cy="596767"/>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92578" y="3336895"/>
            <a:ext cx="659237" cy="596767"/>
          </a:xfrm>
          <a:prstGeom prst="rect">
            <a:avLst/>
          </a:prstGeom>
        </p:spPr>
      </p:pic>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46213" y="3323237"/>
            <a:ext cx="659237" cy="596767"/>
          </a:xfrm>
          <a:prstGeom prst="rect">
            <a:avLst/>
          </a:prstGeom>
        </p:spPr>
      </p:pic>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08914" y="3303315"/>
            <a:ext cx="659237" cy="596767"/>
          </a:xfrm>
          <a:prstGeom prst="rect">
            <a:avLst/>
          </a:prstGeom>
        </p:spPr>
      </p:pic>
      <p:pic>
        <p:nvPicPr>
          <p:cNvPr id="27" name="Pictur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41781" y="5416089"/>
            <a:ext cx="659237" cy="596767"/>
          </a:xfrm>
          <a:prstGeom prst="rect">
            <a:avLst/>
          </a:prstGeom>
        </p:spPr>
      </p:pic>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17424" y="5429892"/>
            <a:ext cx="659237" cy="596767"/>
          </a:xfrm>
          <a:prstGeom prst="rect">
            <a:avLst/>
          </a:prstGeom>
        </p:spPr>
      </p:pic>
      <p:pic>
        <p:nvPicPr>
          <p:cNvPr id="29" name="Picture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39847" y="4348768"/>
            <a:ext cx="659237" cy="596767"/>
          </a:xfrm>
          <a:prstGeom prst="rect">
            <a:avLst/>
          </a:prstGeom>
        </p:spPr>
      </p:pic>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56970" y="4449520"/>
            <a:ext cx="659237" cy="596767"/>
          </a:xfrm>
          <a:prstGeom prst="rect">
            <a:avLst/>
          </a:prstGeom>
        </p:spPr>
      </p:pic>
      <p:pic>
        <p:nvPicPr>
          <p:cNvPr id="31" name="Picture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51519" y="4447080"/>
            <a:ext cx="659237" cy="596767"/>
          </a:xfrm>
          <a:prstGeom prst="rect">
            <a:avLst/>
          </a:prstGeom>
        </p:spPr>
      </p:pic>
      <p:pic>
        <p:nvPicPr>
          <p:cNvPr id="32" name="Pictur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69817" y="4394830"/>
            <a:ext cx="659237" cy="596767"/>
          </a:xfrm>
          <a:prstGeom prst="rect">
            <a:avLst/>
          </a:prstGeom>
        </p:spPr>
      </p:pic>
      <p:pic>
        <p:nvPicPr>
          <p:cNvPr id="33" name="Picture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23348" y="5583435"/>
            <a:ext cx="659237" cy="596767"/>
          </a:xfrm>
          <a:prstGeom prst="rect">
            <a:avLst/>
          </a:prstGeom>
        </p:spPr>
      </p:pic>
      <p:pic>
        <p:nvPicPr>
          <p:cNvPr id="34" name="Picture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11689" y="5590378"/>
            <a:ext cx="659237" cy="596767"/>
          </a:xfrm>
          <a:prstGeom prst="rect">
            <a:avLst/>
          </a:prstGeom>
        </p:spPr>
      </p:pic>
      <p:pic>
        <p:nvPicPr>
          <p:cNvPr id="35" name="Picture 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79455" y="5515007"/>
            <a:ext cx="659237" cy="596767"/>
          </a:xfrm>
          <a:prstGeom prst="rect">
            <a:avLst/>
          </a:prstGeom>
        </p:spPr>
      </p:pic>
      <p:pic>
        <p:nvPicPr>
          <p:cNvPr id="36" name="Picture 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10618" y="5403653"/>
            <a:ext cx="659237" cy="596767"/>
          </a:xfrm>
          <a:prstGeom prst="rect">
            <a:avLst/>
          </a:prstGeom>
        </p:spPr>
      </p:pic>
      <p:pic>
        <p:nvPicPr>
          <p:cNvPr id="37" name="Picture 3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49832" y="2298274"/>
            <a:ext cx="659237" cy="596767"/>
          </a:xfrm>
          <a:prstGeom prst="rect">
            <a:avLst/>
          </a:prstGeom>
        </p:spPr>
      </p:pic>
      <p:pic>
        <p:nvPicPr>
          <p:cNvPr id="38" name="Picture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67150" y="2290351"/>
            <a:ext cx="659237" cy="596767"/>
          </a:xfrm>
          <a:prstGeom prst="rect">
            <a:avLst/>
          </a:prstGeom>
        </p:spPr>
      </p:pic>
      <p:pic>
        <p:nvPicPr>
          <p:cNvPr id="39" name="Picture 3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71345" y="4442370"/>
            <a:ext cx="659237" cy="596767"/>
          </a:xfrm>
          <a:prstGeom prst="rect">
            <a:avLst/>
          </a:prstGeom>
        </p:spPr>
      </p:pic>
      <p:pic>
        <p:nvPicPr>
          <p:cNvPr id="40" name="Picture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84686" y="5596398"/>
            <a:ext cx="659237" cy="596767"/>
          </a:xfrm>
          <a:prstGeom prst="rect">
            <a:avLst/>
          </a:prstGeom>
        </p:spPr>
      </p:pic>
      <p:pic>
        <p:nvPicPr>
          <p:cNvPr id="41" name="Picture 4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86588" y="5515006"/>
            <a:ext cx="659237" cy="596767"/>
          </a:xfrm>
          <a:prstGeom prst="rect">
            <a:avLst/>
          </a:prstGeom>
        </p:spPr>
      </p:pic>
      <p:pic>
        <p:nvPicPr>
          <p:cNvPr id="42" name="Picture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19963" y="5536459"/>
            <a:ext cx="659237" cy="596767"/>
          </a:xfrm>
          <a:prstGeom prst="rect">
            <a:avLst/>
          </a:prstGeom>
        </p:spPr>
      </p:pic>
      <p:pic>
        <p:nvPicPr>
          <p:cNvPr id="43" name="Picture 4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69278" y="5518538"/>
            <a:ext cx="659237" cy="596767"/>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137"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4" name="Picture 3">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8071" y="3582649"/>
            <a:ext cx="2118485" cy="3275351"/>
          </a:xfrm>
          <a:prstGeom prst="rect">
            <a:avLst/>
          </a:prstGeom>
        </p:spPr>
      </p:pic>
      <p:pic>
        <p:nvPicPr>
          <p:cNvPr id="5" name="Picture 4">
            <a:hlinkClick r:id="rId4"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6556" y="3582648"/>
            <a:ext cx="2118486" cy="3226631"/>
          </a:xfrm>
          <a:prstGeom prst="rect">
            <a:avLst/>
          </a:prstGeom>
        </p:spPr>
      </p:pic>
      <p:pic>
        <p:nvPicPr>
          <p:cNvPr id="6" name="Picture 5">
            <a:hlinkClick r:id="rId5"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75041" y="3582648"/>
            <a:ext cx="2118486" cy="3275352"/>
          </a:xfrm>
          <a:prstGeom prst="rect">
            <a:avLst/>
          </a:prstGeom>
        </p:spPr>
      </p:pic>
      <p:sp>
        <p:nvSpPr>
          <p:cNvPr id="8" name="TextBox 7"/>
          <p:cNvSpPr txBox="1"/>
          <p:nvPr/>
        </p:nvSpPr>
        <p:spPr>
          <a:xfrm rot="20665559">
            <a:off x="1631492" y="333279"/>
            <a:ext cx="2613159" cy="954107"/>
          </a:xfrm>
          <a:prstGeom prst="rect">
            <a:avLst/>
          </a:prstGeom>
          <a:noFill/>
        </p:spPr>
        <p:txBody>
          <a:bodyPr wrap="square" rtlCol="0">
            <a:spAutoFit/>
          </a:bodyPr>
          <a:lstStyle/>
          <a:p>
            <a:r>
              <a:rPr lang="en-US" sz="2800" b="1" smtClean="0">
                <a:solidFill>
                  <a:srgbClr val="FF0000"/>
                </a:solidFill>
              </a:rPr>
              <a:t>TRÒ CHƠI: MỞ CỬA THĂM BÁC</a:t>
            </a:r>
            <a:endParaRPr lang="en-US" sz="2800" b="1">
              <a:solidFill>
                <a:srgbClr val="FF0000"/>
              </a:solidFill>
            </a:endParaRPr>
          </a:p>
        </p:txBody>
      </p:sp>
      <p:sp>
        <p:nvSpPr>
          <p:cNvPr id="9" name="TextBox 8"/>
          <p:cNvSpPr txBox="1"/>
          <p:nvPr/>
        </p:nvSpPr>
        <p:spPr>
          <a:xfrm>
            <a:off x="8234284" y="0"/>
            <a:ext cx="3852471" cy="830997"/>
          </a:xfrm>
          <a:prstGeom prst="rect">
            <a:avLst/>
          </a:prstGeom>
          <a:noFill/>
        </p:spPr>
        <p:txBody>
          <a:bodyPr wrap="square" rtlCol="0">
            <a:spAutoFit/>
          </a:bodyPr>
          <a:lstStyle/>
          <a:p>
            <a:r>
              <a:rPr lang="en-US" smtClean="0"/>
              <a:t>- </a:t>
            </a:r>
            <a:r>
              <a:rPr lang="en-US" sz="2400" i="1" smtClean="0">
                <a:solidFill>
                  <a:srgbClr val="000066"/>
                </a:solidFill>
              </a:rPr>
              <a:t>Hãy trả lời các câu hỏi sau để cánh cửa mở ra</a:t>
            </a:r>
            <a:endParaRPr lang="en-US" sz="2400" i="1">
              <a:solidFill>
                <a:srgbClr val="000066"/>
              </a:solidFill>
            </a:endParaRPr>
          </a:p>
        </p:txBody>
      </p:sp>
      <p:sp>
        <p:nvSpPr>
          <p:cNvPr id="10" name="TextBox 9"/>
          <p:cNvSpPr txBox="1"/>
          <p:nvPr/>
        </p:nvSpPr>
        <p:spPr>
          <a:xfrm>
            <a:off x="3122823" y="4596357"/>
            <a:ext cx="1933733" cy="769441"/>
          </a:xfrm>
          <a:prstGeom prst="rect">
            <a:avLst/>
          </a:prstGeom>
          <a:noFill/>
        </p:spPr>
        <p:txBody>
          <a:bodyPr wrap="square" rtlCol="0">
            <a:spAutoFit/>
          </a:bodyPr>
          <a:lstStyle/>
          <a:p>
            <a:r>
              <a:rPr lang="en-US" sz="4400" b="1" smtClean="0">
                <a:solidFill>
                  <a:srgbClr val="FFFF00"/>
                </a:solidFill>
              </a:rPr>
              <a:t>CÂU 1</a:t>
            </a:r>
            <a:endParaRPr lang="en-US" sz="4400" b="1">
              <a:solidFill>
                <a:srgbClr val="FFFF00"/>
              </a:solidFill>
            </a:endParaRPr>
          </a:p>
        </p:txBody>
      </p:sp>
      <p:sp>
        <p:nvSpPr>
          <p:cNvPr id="13" name="TextBox 12"/>
          <p:cNvSpPr txBox="1"/>
          <p:nvPr/>
        </p:nvSpPr>
        <p:spPr>
          <a:xfrm>
            <a:off x="5333685" y="4596357"/>
            <a:ext cx="1933733" cy="769441"/>
          </a:xfrm>
          <a:prstGeom prst="rect">
            <a:avLst/>
          </a:prstGeom>
          <a:noFill/>
        </p:spPr>
        <p:txBody>
          <a:bodyPr wrap="square" rtlCol="0">
            <a:spAutoFit/>
          </a:bodyPr>
          <a:lstStyle/>
          <a:p>
            <a:r>
              <a:rPr lang="en-US" sz="4400" b="1" smtClean="0">
                <a:solidFill>
                  <a:srgbClr val="FFFF00"/>
                </a:solidFill>
              </a:rPr>
              <a:t>CÂU 2</a:t>
            </a:r>
            <a:endParaRPr lang="en-US" sz="4400" b="1">
              <a:solidFill>
                <a:srgbClr val="FFFF00"/>
              </a:solidFill>
            </a:endParaRPr>
          </a:p>
        </p:txBody>
      </p:sp>
      <p:sp>
        <p:nvSpPr>
          <p:cNvPr id="14" name="TextBox 13"/>
          <p:cNvSpPr txBox="1"/>
          <p:nvPr/>
        </p:nvSpPr>
        <p:spPr>
          <a:xfrm>
            <a:off x="7452171" y="4596357"/>
            <a:ext cx="1933733" cy="769441"/>
          </a:xfrm>
          <a:prstGeom prst="rect">
            <a:avLst/>
          </a:prstGeom>
          <a:noFill/>
        </p:spPr>
        <p:txBody>
          <a:bodyPr wrap="square" rtlCol="0">
            <a:spAutoFit/>
          </a:bodyPr>
          <a:lstStyle/>
          <a:p>
            <a:r>
              <a:rPr lang="en-US" sz="4400" b="1" smtClean="0">
                <a:solidFill>
                  <a:srgbClr val="FFFF00"/>
                </a:solidFill>
              </a:rPr>
              <a:t>CÂU 3</a:t>
            </a:r>
            <a:endParaRPr lang="en-US" sz="4400" b="1">
              <a:solidFill>
                <a:srgbClr val="FFFF00"/>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79881" y="164891"/>
            <a:ext cx="7974767" cy="1384995"/>
          </a:xfrm>
          <a:prstGeom prst="rect">
            <a:avLst/>
          </a:prstGeom>
          <a:noFill/>
        </p:spPr>
        <p:txBody>
          <a:bodyPr wrap="square" rtlCol="0">
            <a:spAutoFit/>
          </a:bodyPr>
          <a:lstStyle/>
          <a:p>
            <a:r>
              <a:rPr lang="en-US" sz="2800" b="1" smtClean="0">
                <a:solidFill>
                  <a:srgbClr val="FF0000"/>
                </a:solidFill>
              </a:rPr>
              <a:t>CÂU 1:</a:t>
            </a:r>
            <a:r>
              <a:rPr lang="en-US" sz="2800" smtClean="0"/>
              <a:t> </a:t>
            </a:r>
            <a:r>
              <a:rPr lang="en-US" sz="2800" i="1" smtClean="0">
                <a:solidFill>
                  <a:srgbClr val="6600FF"/>
                </a:solidFill>
              </a:rPr>
              <a:t>Em hãy cho 2 chú chim này biết trong bài hát </a:t>
            </a:r>
            <a:r>
              <a:rPr lang="en-US" sz="2800" b="1" i="1" smtClean="0">
                <a:solidFill>
                  <a:srgbClr val="000066"/>
                </a:solidFill>
              </a:rPr>
              <a:t>Tiếng chim nghe như thế nào?</a:t>
            </a:r>
            <a:r>
              <a:rPr lang="en-US" sz="2800" i="1" smtClean="0">
                <a:solidFill>
                  <a:srgbClr val="6600FF"/>
                </a:solidFill>
              </a:rPr>
              <a:t> hãy nghe giai điệu câu hát đó và cho biết là </a:t>
            </a:r>
            <a:r>
              <a:rPr lang="en-US" sz="2800" b="1" i="1" smtClean="0">
                <a:solidFill>
                  <a:srgbClr val="000066"/>
                </a:solidFill>
              </a:rPr>
              <a:t>câu hát mấy trong bài</a:t>
            </a:r>
            <a:endParaRPr lang="en-US" sz="2800" b="1" i="1">
              <a:solidFill>
                <a:srgbClr val="000066"/>
              </a:solidFill>
            </a:endParaRPr>
          </a:p>
        </p:txBody>
      </p:sp>
      <p:pic>
        <p:nvPicPr>
          <p:cNvPr id="7" name="Picture 6">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12895"/>
            <a:ext cx="1753849" cy="1640174"/>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7761666" y="0"/>
            <a:ext cx="4245455" cy="954107"/>
          </a:xfrm>
          <a:prstGeom prst="rect">
            <a:avLst/>
          </a:prstGeom>
          <a:noFill/>
        </p:spPr>
        <p:txBody>
          <a:bodyPr wrap="square" rtlCol="0">
            <a:spAutoFit/>
          </a:bodyPr>
          <a:lstStyle/>
          <a:p>
            <a:r>
              <a:rPr lang="en-US" sz="2800" b="1" smtClean="0">
                <a:solidFill>
                  <a:srgbClr val="000066"/>
                </a:solidFill>
              </a:rPr>
              <a:t>ĐÁP ÁN CÂU 1</a:t>
            </a:r>
            <a:r>
              <a:rPr lang="en-US" sz="2800" b="1" smtClean="0">
                <a:solidFill>
                  <a:srgbClr val="FF0000"/>
                </a:solidFill>
              </a:rPr>
              <a:t>: Là </a:t>
            </a:r>
            <a:r>
              <a:rPr lang="en-US" sz="2800" b="1" smtClean="0">
                <a:solidFill>
                  <a:srgbClr val="000066"/>
                </a:solidFill>
              </a:rPr>
              <a:t>câu 4</a:t>
            </a:r>
            <a:r>
              <a:rPr lang="en-US" sz="2800" b="1" smtClean="0">
                <a:solidFill>
                  <a:srgbClr val="FF0000"/>
                </a:solidFill>
              </a:rPr>
              <a:t> trong bài, hãy hát lại câu 4</a:t>
            </a:r>
            <a:endParaRPr lang="en-US" sz="2800" b="1" smtClean="0">
              <a:solidFill>
                <a:srgbClr val="FF0000"/>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3061" y="2668250"/>
            <a:ext cx="6610664" cy="4094500"/>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6715" y="2668250"/>
            <a:ext cx="2308485" cy="4094500"/>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200" y="2668250"/>
            <a:ext cx="2248525" cy="4094500"/>
          </a:xfrm>
          <a:prstGeom prst="rect">
            <a:avLst/>
          </a:prstGeom>
        </p:spPr>
      </p:pic>
      <p:pic>
        <p:nvPicPr>
          <p:cNvPr id="3" name="4">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2343461" y="896779"/>
            <a:ext cx="609600" cy="609600"/>
          </a:xfrm>
          <a:prstGeom prst="rect">
            <a:avLst/>
          </a:prstGeom>
        </p:spPr>
      </p:pic>
      <p:sp>
        <p:nvSpPr>
          <p:cNvPr id="16" name="TextBox 15"/>
          <p:cNvSpPr txBox="1"/>
          <p:nvPr/>
        </p:nvSpPr>
        <p:spPr>
          <a:xfrm>
            <a:off x="5333685" y="4596357"/>
            <a:ext cx="1933733" cy="769441"/>
          </a:xfrm>
          <a:prstGeom prst="rect">
            <a:avLst/>
          </a:prstGeom>
          <a:noFill/>
        </p:spPr>
        <p:txBody>
          <a:bodyPr wrap="square" rtlCol="0">
            <a:spAutoFit/>
          </a:bodyPr>
          <a:lstStyle/>
          <a:p>
            <a:r>
              <a:rPr lang="en-US" sz="4400" b="1" smtClean="0">
                <a:solidFill>
                  <a:srgbClr val="FFFF00"/>
                </a:solidFill>
              </a:rPr>
              <a:t>CÂU 2</a:t>
            </a:r>
            <a:endParaRPr lang="en-US" sz="4400" b="1">
              <a:solidFill>
                <a:srgbClr val="FFFF00"/>
              </a:solidFill>
            </a:endParaRPr>
          </a:p>
        </p:txBody>
      </p:sp>
      <p:pic>
        <p:nvPicPr>
          <p:cNvPr id="17" name="Picture 16">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23685" y="3672590"/>
            <a:ext cx="2563984" cy="3185410"/>
          </a:xfrm>
          <a:prstGeom prst="rect">
            <a:avLst/>
          </a:prstGeom>
        </p:spPr>
      </p:pic>
      <p:sp>
        <p:nvSpPr>
          <p:cNvPr id="18" name="TextBox 17"/>
          <p:cNvSpPr txBox="1"/>
          <p:nvPr/>
        </p:nvSpPr>
        <p:spPr>
          <a:xfrm>
            <a:off x="7452171" y="4596357"/>
            <a:ext cx="1933733" cy="769441"/>
          </a:xfrm>
          <a:prstGeom prst="rect">
            <a:avLst/>
          </a:prstGeom>
          <a:noFill/>
        </p:spPr>
        <p:txBody>
          <a:bodyPr wrap="square" rtlCol="0">
            <a:spAutoFit/>
          </a:bodyPr>
          <a:lstStyle/>
          <a:p>
            <a:r>
              <a:rPr lang="en-US" sz="4400" b="1" smtClean="0">
                <a:solidFill>
                  <a:srgbClr val="FFFF00"/>
                </a:solidFill>
              </a:rPr>
              <a:t>CÂU 3</a:t>
            </a:r>
            <a:endParaRPr lang="en-US" sz="4400" b="1">
              <a:solidFill>
                <a:srgbClr val="FFFF00"/>
              </a:solidFill>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1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4" name="cau 2 bi chim che">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309141" y="2659505"/>
            <a:ext cx="609600" cy="609600"/>
          </a:xfrm>
          <a:prstGeom prst="rect">
            <a:avLst/>
          </a:prstGeom>
        </p:spPr>
      </p:pic>
      <p:sp>
        <p:nvSpPr>
          <p:cNvPr id="5" name="TextBox 4"/>
          <p:cNvSpPr txBox="1"/>
          <p:nvPr/>
        </p:nvSpPr>
        <p:spPr>
          <a:xfrm>
            <a:off x="234844" y="179882"/>
            <a:ext cx="10183319" cy="1077218"/>
          </a:xfrm>
          <a:prstGeom prst="rect">
            <a:avLst/>
          </a:prstGeom>
          <a:noFill/>
        </p:spPr>
        <p:txBody>
          <a:bodyPr wrap="square" rtlCol="0">
            <a:spAutoFit/>
          </a:bodyPr>
          <a:lstStyle/>
          <a:p>
            <a:r>
              <a:rPr lang="en-US" sz="3200" b="1" smtClean="0">
                <a:solidFill>
                  <a:srgbClr val="FF0000"/>
                </a:solidFill>
              </a:rPr>
              <a:t>Câu 2: </a:t>
            </a:r>
            <a:r>
              <a:rPr lang="en-US" sz="3200" smtClean="0">
                <a:solidFill>
                  <a:srgbClr val="6600FF"/>
                </a:solidFill>
              </a:rPr>
              <a:t>Chú chim hát hăng say quá lên đã </a:t>
            </a:r>
            <a:r>
              <a:rPr lang="en-US" sz="3200" b="1" i="1" smtClean="0">
                <a:solidFill>
                  <a:srgbClr val="000066"/>
                </a:solidFill>
              </a:rPr>
              <a:t>che mất 2 từ còn thiếu</a:t>
            </a:r>
            <a:r>
              <a:rPr lang="en-US" sz="3200" i="1" smtClean="0">
                <a:solidFill>
                  <a:srgbClr val="6600FF"/>
                </a:solidFill>
              </a:rPr>
              <a:t> </a:t>
            </a:r>
            <a:r>
              <a:rPr lang="en-US" sz="3200" smtClean="0">
                <a:solidFill>
                  <a:srgbClr val="6600FF"/>
                </a:solidFill>
              </a:rPr>
              <a:t>trong câu hát sau đây em </a:t>
            </a:r>
            <a:r>
              <a:rPr lang="en-US" sz="3200" b="1" i="1" smtClean="0">
                <a:solidFill>
                  <a:srgbClr val="000066"/>
                </a:solidFill>
              </a:rPr>
              <a:t>hãy tìm 2 từ đó?</a:t>
            </a:r>
            <a:endParaRPr lang="en-US" sz="3200" b="1" i="1">
              <a:solidFill>
                <a:srgbClr val="000066"/>
              </a:solidFill>
            </a:endParaRPr>
          </a:p>
        </p:txBody>
      </p:sp>
      <p:pic>
        <p:nvPicPr>
          <p:cNvPr id="6" name="Picture 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112895"/>
            <a:ext cx="1753849" cy="1640174"/>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0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1"/>
          <a:tile tx="0" ty="0" sx="100000" sy="100000" flip="none" algn="tl"/>
        </a:blipFill>
        <a:effectLst/>
      </p:bgPr>
    </p:bg>
    <p:spTree>
      <p:nvGrpSpPr>
        <p:cNvPr id="1" name=""/>
        <p:cNvGrpSpPr/>
        <p:nvPr/>
      </p:nvGrpSpPr>
      <p:grpSpPr>
        <a:xfrm>
          <a:off x="0" y="0"/>
          <a:ext cx="0" cy="0"/>
          <a:chOff x="0" y="0"/>
          <a:chExt cx="0" cy="0"/>
        </a:xfrm>
      </p:grpSpPr>
      <p:pic>
        <p:nvPicPr>
          <p:cNvPr id="4" name="Picture 2" descr="Kết quả hình ảnh cho học sinh múa hát ở tây nguyê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4912"/>
            <a:ext cx="12341901" cy="770494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34911" y="464695"/>
            <a:ext cx="3792511" cy="1569660"/>
          </a:xfrm>
          <a:prstGeom prst="rect">
            <a:avLst/>
          </a:prstGeom>
          <a:noFill/>
        </p:spPr>
        <p:txBody>
          <a:bodyPr wrap="square" rtlCol="0">
            <a:spAutoFit/>
          </a:bodyPr>
          <a:lstStyle/>
          <a:p>
            <a:r>
              <a:rPr lang="en-US" smtClean="0"/>
              <a:t>- </a:t>
            </a:r>
            <a:r>
              <a:rPr lang="en-US" sz="3200" i="1" smtClean="0">
                <a:solidFill>
                  <a:srgbClr val="6600FF"/>
                </a:solidFill>
              </a:rPr>
              <a:t>Lớp hát lại bài Chúc mừng để khởi động giọng</a:t>
            </a:r>
            <a:endParaRPr lang="en-US" sz="3200" i="1">
              <a:solidFill>
                <a:srgbClr val="6600FF"/>
              </a:solidFill>
            </a:endParaRPr>
          </a:p>
        </p:txBody>
      </p:sp>
      <p:pic>
        <p:nvPicPr>
          <p:cNvPr id="7" name="hat mug 1 lan">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1421566" y="2329162"/>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213"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3061" y="2668250"/>
            <a:ext cx="6610664" cy="4094500"/>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200" y="2668250"/>
            <a:ext cx="2248525" cy="4094500"/>
          </a:xfrm>
          <a:prstGeom prst="rect">
            <a:avLst/>
          </a:prstGeom>
        </p:spPr>
      </p:pic>
      <p:sp>
        <p:nvSpPr>
          <p:cNvPr id="7" name="TextBox 6"/>
          <p:cNvSpPr txBox="1"/>
          <p:nvPr/>
        </p:nvSpPr>
        <p:spPr>
          <a:xfrm>
            <a:off x="8065360" y="0"/>
            <a:ext cx="4126640" cy="830997"/>
          </a:xfrm>
          <a:prstGeom prst="rect">
            <a:avLst/>
          </a:prstGeom>
          <a:noFill/>
        </p:spPr>
        <p:txBody>
          <a:bodyPr wrap="square" rtlCol="0">
            <a:spAutoFit/>
          </a:bodyPr>
          <a:lstStyle/>
          <a:p>
            <a:r>
              <a:rPr lang="en-US" sz="2400" b="1" smtClean="0">
                <a:solidFill>
                  <a:srgbClr val="000066"/>
                </a:solidFill>
              </a:rPr>
              <a:t>ĐÁP ÁN CÂU 2</a:t>
            </a:r>
            <a:r>
              <a:rPr lang="en-US" sz="2400" b="1" smtClean="0">
                <a:solidFill>
                  <a:srgbClr val="FF0000"/>
                </a:solidFill>
              </a:rPr>
              <a:t>: Hai từ bị mất 2 </a:t>
            </a:r>
            <a:r>
              <a:rPr lang="en-US" sz="2400" b="1" smtClean="0">
                <a:solidFill>
                  <a:srgbClr val="000066"/>
                </a:solidFill>
              </a:rPr>
              <a:t>“Đu đưa”, </a:t>
            </a:r>
            <a:r>
              <a:rPr lang="en-US" sz="2400" b="1" smtClean="0">
                <a:solidFill>
                  <a:srgbClr val="FF0000"/>
                </a:solidFill>
              </a:rPr>
              <a:t>hãy hát lại câu đó</a:t>
            </a:r>
            <a:endParaRPr lang="en-US" sz="2400" b="1" smtClean="0">
              <a:solidFill>
                <a:srgbClr val="FF0000"/>
              </a:solidFill>
            </a:endParaRPr>
          </a:p>
        </p:txBody>
      </p:sp>
      <p:pic>
        <p:nvPicPr>
          <p:cNvPr id="4" name="2">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1069298" y="5597578"/>
            <a:ext cx="609600" cy="609600"/>
          </a:xfrm>
          <a:prstGeom prst="rect">
            <a:avLst/>
          </a:prstGeom>
        </p:spPr>
      </p:pic>
      <p:sp>
        <p:nvSpPr>
          <p:cNvPr id="9" name="TextBox 8"/>
          <p:cNvSpPr txBox="1"/>
          <p:nvPr/>
        </p:nvSpPr>
        <p:spPr>
          <a:xfrm>
            <a:off x="7629992" y="4191623"/>
            <a:ext cx="1933733" cy="769441"/>
          </a:xfrm>
          <a:prstGeom prst="rect">
            <a:avLst/>
          </a:prstGeom>
          <a:noFill/>
        </p:spPr>
        <p:txBody>
          <a:bodyPr wrap="square" rtlCol="0">
            <a:spAutoFit/>
          </a:bodyPr>
          <a:lstStyle/>
          <a:p>
            <a:r>
              <a:rPr lang="en-US" sz="4400" b="1" smtClean="0">
                <a:solidFill>
                  <a:srgbClr val="FFFF00"/>
                </a:solidFill>
              </a:rPr>
              <a:t>CÂU 3</a:t>
            </a:r>
            <a:endParaRPr lang="en-US" sz="4400" b="1">
              <a:solidFill>
                <a:srgbClr val="FFFF00"/>
              </a:solidFill>
            </a:endParaRPr>
          </a:p>
        </p:txBody>
      </p:sp>
      <p:pic>
        <p:nvPicPr>
          <p:cNvPr id="10" name="Picture 9">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23685" y="3672590"/>
            <a:ext cx="2563984" cy="318541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0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74755" y="359764"/>
            <a:ext cx="7615002" cy="1077218"/>
          </a:xfrm>
          <a:prstGeom prst="rect">
            <a:avLst/>
          </a:prstGeom>
          <a:noFill/>
        </p:spPr>
        <p:txBody>
          <a:bodyPr wrap="square" rtlCol="0">
            <a:spAutoFit/>
          </a:bodyPr>
          <a:lstStyle/>
          <a:p>
            <a:r>
              <a:rPr lang="en-US" sz="3200" b="1" smtClean="0">
                <a:solidFill>
                  <a:srgbClr val="FF0000"/>
                </a:solidFill>
              </a:rPr>
              <a:t>CÂU 3:</a:t>
            </a:r>
            <a:r>
              <a:rPr lang="en-US" sz="3200" smtClean="0">
                <a:solidFill>
                  <a:srgbClr val="FF0000"/>
                </a:solidFill>
              </a:rPr>
              <a:t> Hai chú chim muốn hỏi qua bài hát này các em </a:t>
            </a:r>
            <a:r>
              <a:rPr lang="en-US" sz="3200" b="1" i="1" smtClean="0">
                <a:solidFill>
                  <a:srgbClr val="000066"/>
                </a:solidFill>
              </a:rPr>
              <a:t>biết yêu qúy những gì?</a:t>
            </a:r>
            <a:endParaRPr lang="en-US" sz="3200" b="1" i="1">
              <a:solidFill>
                <a:srgbClr val="000066"/>
              </a:solidFill>
            </a:endParaRPr>
          </a:p>
        </p:txBody>
      </p:sp>
      <p:pic>
        <p:nvPicPr>
          <p:cNvPr id="5" name="Picture 4">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12895"/>
            <a:ext cx="1753849" cy="1640174"/>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1902" y="3677900"/>
            <a:ext cx="2878111" cy="3180100"/>
          </a:xfrm>
          <a:prstGeom prst="rect">
            <a:avLst/>
          </a:prstGeom>
        </p:spPr>
      </p:pic>
      <p:sp>
        <p:nvSpPr>
          <p:cNvPr id="7" name="TextBox 6"/>
          <p:cNvSpPr txBox="1"/>
          <p:nvPr/>
        </p:nvSpPr>
        <p:spPr>
          <a:xfrm>
            <a:off x="8065360" y="0"/>
            <a:ext cx="4126640" cy="830997"/>
          </a:xfrm>
          <a:prstGeom prst="rect">
            <a:avLst/>
          </a:prstGeom>
          <a:noFill/>
        </p:spPr>
        <p:txBody>
          <a:bodyPr wrap="square" rtlCol="0">
            <a:spAutoFit/>
          </a:bodyPr>
          <a:lstStyle/>
          <a:p>
            <a:r>
              <a:rPr lang="en-US" sz="2400" b="1" smtClean="0">
                <a:solidFill>
                  <a:srgbClr val="000066"/>
                </a:solidFill>
              </a:rPr>
              <a:t>ĐÁP ÁN CÂU 3</a:t>
            </a:r>
            <a:r>
              <a:rPr lang="en-US" sz="2400" b="1" smtClean="0">
                <a:solidFill>
                  <a:srgbClr val="FF0000"/>
                </a:solidFill>
              </a:rPr>
              <a:t>: Yêu quê hương đất nước, Bác Hồ, thiên nhiên</a:t>
            </a:r>
            <a:endParaRPr lang="en-US" sz="2400" b="1" smtClean="0">
              <a:solidFill>
                <a:srgbClr val="FF0000"/>
              </a:solidFill>
            </a:endParaRPr>
          </a:p>
        </p:txBody>
      </p:sp>
      <p:pic>
        <p:nvPicPr>
          <p:cNvPr id="6" name="Picture 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8912" y="3807503"/>
            <a:ext cx="3248013" cy="3050498"/>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900" y="149903"/>
            <a:ext cx="4182257" cy="2593297"/>
          </a:xfrm>
          <a:prstGeom prst="rect">
            <a:avLst/>
          </a:prstGeom>
        </p:spPr>
      </p:pic>
      <p:sp>
        <p:nvSpPr>
          <p:cNvPr id="5" name="TextBox 4"/>
          <p:cNvSpPr txBox="1"/>
          <p:nvPr/>
        </p:nvSpPr>
        <p:spPr>
          <a:xfrm>
            <a:off x="329784" y="0"/>
            <a:ext cx="1603947" cy="1323439"/>
          </a:xfrm>
          <a:prstGeom prst="rect">
            <a:avLst/>
          </a:prstGeom>
          <a:noFill/>
        </p:spPr>
        <p:txBody>
          <a:bodyPr wrap="square" rtlCol="0">
            <a:spAutoFit/>
          </a:bodyPr>
          <a:lstStyle/>
          <a:p>
            <a:r>
              <a:rPr lang="en-US" sz="2000" b="1" i="1" smtClean="0">
                <a:solidFill>
                  <a:srgbClr val="FF0000"/>
                </a:solidFill>
              </a:rPr>
              <a:t>CHÚC MỪNG CÁC EM ĐÃ VÀO THĂM BÁC</a:t>
            </a:r>
            <a:endParaRPr lang="en-US" sz="2000" b="1" i="1">
              <a:solidFill>
                <a:srgbClr val="FF0000"/>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rot="20235779">
            <a:off x="1161142" y="1799173"/>
            <a:ext cx="7895772" cy="769441"/>
          </a:xfrm>
          <a:prstGeom prst="rect">
            <a:avLst/>
          </a:prstGeom>
          <a:noFill/>
        </p:spPr>
        <p:txBody>
          <a:bodyPr wrap="square" rtlCol="0">
            <a:spAutoFit/>
          </a:bodyPr>
          <a:lstStyle/>
          <a:p>
            <a:r>
              <a:rPr lang="en-US" sz="4400" b="1" i="1" smtClean="0">
                <a:solidFill>
                  <a:srgbClr val="FF0000"/>
                </a:solidFill>
              </a:rPr>
              <a:t>- </a:t>
            </a:r>
            <a:r>
              <a:rPr lang="en-US" sz="4000" b="1" i="1" smtClean="0">
                <a:solidFill>
                  <a:srgbClr val="FF0000"/>
                </a:solidFill>
              </a:rPr>
              <a:t>Củng cố, dặn dò, nêu giáo dục</a:t>
            </a:r>
            <a:endParaRPr lang="en-US" sz="4000" b="1" i="1">
              <a:solidFill>
                <a:srgbClr val="FF0000"/>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96128" y="225147"/>
            <a:ext cx="495300" cy="668007"/>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0062" y="2552700"/>
            <a:ext cx="495300" cy="482687"/>
          </a:xfrm>
          <a:prstGeom prst="rect">
            <a:avLst/>
          </a:prstGeom>
        </p:spPr>
      </p:pic>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95978" y="306176"/>
            <a:ext cx="495300" cy="668007"/>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21072" y="340973"/>
            <a:ext cx="279779" cy="668007"/>
          </a:xfrm>
          <a:prstGeom prst="rect">
            <a:avLst/>
          </a:prstGeom>
        </p:spPr>
      </p:pic>
      <p:sp>
        <p:nvSpPr>
          <p:cNvPr id="10" name="Rectangle 9"/>
          <p:cNvSpPr/>
          <p:nvPr/>
        </p:nvSpPr>
        <p:spPr>
          <a:xfrm rot="20401074">
            <a:off x="5764211" y="2026225"/>
            <a:ext cx="6110899" cy="893154"/>
          </a:xfrm>
          <a:prstGeom prst="rect">
            <a:avLst/>
          </a:prstGeom>
        </p:spPr>
        <p:txBody>
          <a:bodyPr wrap="square">
            <a:prstTxWarp prst="textWave1">
              <a:avLst/>
            </a:prstTxWarp>
            <a:spAutoFit/>
          </a:bodyPr>
          <a:lstStyle/>
          <a:p>
            <a:r>
              <a:rPr lang="en-US" sz="3600" b="1" i="1">
                <a:solidFill>
                  <a:srgbClr val="FF0000"/>
                </a:solidFill>
              </a:rPr>
              <a:t>Chúc thầy cô mạnh khỏe, các bạn HS chăm ngoan học giỏi</a:t>
            </a:r>
            <a:endParaRPr lang="en-US" sz="3600" b="1" i="1">
              <a:solidFill>
                <a:srgbClr val="FF0000"/>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8898" y="4017364"/>
            <a:ext cx="8364513" cy="26755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Rectangle 6"/>
          <p:cNvSpPr/>
          <p:nvPr/>
        </p:nvSpPr>
        <p:spPr>
          <a:xfrm>
            <a:off x="564891" y="3612736"/>
            <a:ext cx="8399228" cy="1261884"/>
          </a:xfrm>
          <a:prstGeom prst="rect">
            <a:avLst/>
          </a:prstGeom>
        </p:spPr>
        <p:txBody>
          <a:bodyPr wrap="square">
            <a:spAutoFit/>
          </a:bodyPr>
          <a:lstStyle/>
          <a:p>
            <a:pPr algn="just"/>
            <a:r>
              <a:rPr lang="en-US" sz="2800" i="1" smtClean="0">
                <a:solidFill>
                  <a:srgbClr val="FF0000"/>
                </a:solidFill>
                <a:latin typeface="Times New Roman" panose="02020603050405020304" pitchFamily="18" charset="0"/>
                <a:cs typeface="Times New Roman" panose="02020603050405020304" pitchFamily="18" charset="0"/>
              </a:rPr>
              <a:t>-</a:t>
            </a:r>
            <a:r>
              <a:rPr lang="en-US" sz="2400" i="1" smtClean="0">
                <a:solidFill>
                  <a:srgbClr val="FF0000"/>
                </a:solidFill>
                <a:latin typeface="Times New Roman" panose="02020603050405020304" pitchFamily="18" charset="0"/>
                <a:cs typeface="Times New Roman" panose="02020603050405020304" pitchFamily="18" charset="0"/>
              </a:rPr>
              <a:t>Cho HS xem video thuyết trình sau đó hỏi trong VIDEO Tả về vẻ đẹp của địa danh nào? Em nhớ được hình ảnh gì của địa danh đó sau đó </a:t>
            </a:r>
            <a:r>
              <a:rPr lang="en-US" sz="2400" b="1" i="1" smtClean="0">
                <a:solidFill>
                  <a:srgbClr val="000066"/>
                </a:solidFill>
                <a:latin typeface="Times New Roman" panose="02020603050405020304" pitchFamily="18" charset="0"/>
                <a:cs typeface="Times New Roman" panose="02020603050405020304" pitchFamily="18" charset="0"/>
              </a:rPr>
              <a:t>giới thiệu bài mới, chủ đề.</a:t>
            </a:r>
            <a:endParaRPr lang="en-US" sz="2400" b="1">
              <a:solidFill>
                <a:srgbClr val="000066"/>
              </a:solidFill>
              <a:latin typeface="Times New Roman" panose="02020603050405020304" pitchFamily="18" charset="0"/>
              <a:cs typeface="Times New Roman" panose="02020603050405020304" pitchFamily="18" charset="0"/>
            </a:endParaRPr>
          </a:p>
        </p:txBody>
      </p:sp>
      <p:pic>
        <p:nvPicPr>
          <p:cNvPr id="8" name="Lăng Bác Hồ thuyết minh cho trẻ">
            <a:hlinkClick r:id="" action="ppaction://media"/>
          </p:cNvPr>
          <p:cNvPicPr>
            <a:picLocks noChangeAspect="1"/>
          </p:cNvPicPr>
          <p:nvPr>
            <a:videoFile r:link="rId3"/>
            <p:extLst>
              <p:ext uri="{DAA4B4D4-6D71-4841-9C94-3DE7FCFB9230}">
                <p14:media xmlns:p14="http://schemas.microsoft.com/office/powerpoint/2010/main" r:embed="rId4"/>
              </p:ext>
            </p:extLst>
          </p:nvPr>
        </p:nvPicPr>
        <p:blipFill>
          <a:blip r:embed="rId5"/>
          <a:stretch>
            <a:fillRect/>
          </a:stretch>
        </p:blipFill>
        <p:spPr>
          <a:xfrm>
            <a:off x="4017365" y="672791"/>
            <a:ext cx="6026046" cy="2939945"/>
          </a:xfrm>
          <a:prstGeom prst="rect">
            <a:avLst/>
          </a:prstGeom>
          <a:ln>
            <a:noFill/>
          </a:ln>
          <a:effectLst/>
          <a:scene3d>
            <a:camera prst="orthographicFront"/>
            <a:lightRig rig="balanced" dir="t"/>
          </a:scene3d>
          <a:sp3d prstMaterial="softEdge">
            <a:bevelT w="203200" h="101600" prst="cross"/>
            <a:contourClr>
              <a:srgbClr val="FFFFFF"/>
            </a:contourClr>
          </a:sp3d>
        </p:spPr>
      </p:pic>
      <p:sp>
        <p:nvSpPr>
          <p:cNvPr id="2" name="TextBox 1"/>
          <p:cNvSpPr txBox="1"/>
          <p:nvPr/>
        </p:nvSpPr>
        <p:spPr>
          <a:xfrm>
            <a:off x="684812" y="838619"/>
            <a:ext cx="3812236" cy="584775"/>
          </a:xfrm>
          <a:prstGeom prst="rect">
            <a:avLst/>
          </a:prstGeom>
          <a:noFill/>
        </p:spPr>
        <p:txBody>
          <a:bodyPr wrap="square" rtlCol="0">
            <a:spAutoFit/>
          </a:bodyPr>
          <a:lstStyle/>
          <a:p>
            <a:r>
              <a:rPr lang="en-US" sz="3200" b="1" smtClean="0">
                <a:solidFill>
                  <a:srgbClr val="000066"/>
                </a:solidFill>
              </a:rPr>
              <a:t>1. HĐ KHỞI ĐỘNG</a:t>
            </a:r>
            <a:endParaRPr lang="en-US" sz="3200" b="1">
              <a:solidFill>
                <a:srgbClr val="000066"/>
              </a:solidFill>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3473716" y="135709"/>
            <a:ext cx="1606529" cy="584775"/>
          </a:xfrm>
          <a:prstGeom prst="rect">
            <a:avLst/>
          </a:prstGeom>
        </p:spPr>
        <p:txBody>
          <a:bodyPr wrap="none">
            <a:spAutoFit/>
          </a:bodyPr>
          <a:lstStyle/>
          <a:p>
            <a:pPr algn="ctr">
              <a:spcAft>
                <a:spcPts val="0"/>
              </a:spcAft>
            </a:pPr>
            <a:r>
              <a:rPr lang="es-MX" sz="3200" b="1" smtClean="0">
                <a:solidFill>
                  <a:srgbClr val="FF0000"/>
                </a:solidFill>
                <a:latin typeface=".VnTimeH" panose="020B7200000000000000" pitchFamily="34" charset="0"/>
                <a:ea typeface="Times New Roman" panose="02020603050405020304" pitchFamily="18" charset="0"/>
                <a:cs typeface="Times New Roman" panose="02020603050405020304" pitchFamily="18" charset="0"/>
              </a:rPr>
              <a:t>TIẾT 21</a:t>
            </a:r>
            <a:endParaRPr lang="en-US" sz="3200">
              <a:solidFill>
                <a:srgbClr val="FF000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7" name="TextBox 6"/>
          <p:cNvSpPr txBox="1"/>
          <p:nvPr/>
        </p:nvSpPr>
        <p:spPr>
          <a:xfrm>
            <a:off x="5576341" y="74153"/>
            <a:ext cx="7015604" cy="646331"/>
          </a:xfrm>
          <a:prstGeom prst="rect">
            <a:avLst/>
          </a:prstGeom>
          <a:noFill/>
        </p:spPr>
        <p:txBody>
          <a:bodyPr wrap="square" rtlCol="0">
            <a:spAutoFit/>
          </a:bodyPr>
          <a:lstStyle/>
          <a:p>
            <a:r>
              <a:rPr lang="en-US" sz="3600" smtClean="0">
                <a:solidFill>
                  <a:srgbClr val="002060"/>
                </a:solidFill>
              </a:rPr>
              <a:t>Học</a:t>
            </a:r>
            <a:r>
              <a:rPr lang="en-US" sz="3600">
                <a:solidFill>
                  <a:srgbClr val="002060"/>
                </a:solidFill>
              </a:rPr>
              <a:t> </a:t>
            </a:r>
            <a:r>
              <a:rPr lang="en-US" sz="3600" smtClean="0">
                <a:solidFill>
                  <a:srgbClr val="002060"/>
                </a:solidFill>
              </a:rPr>
              <a:t>Hát bài: Tre Ngà bên Lăng Bác</a:t>
            </a:r>
            <a:endParaRPr lang="en-US" sz="3600">
              <a:solidFill>
                <a:srgbClr val="002060"/>
              </a:solidFill>
            </a:endParaRPr>
          </a:p>
        </p:txBody>
      </p:sp>
      <p:sp>
        <p:nvSpPr>
          <p:cNvPr id="2" name="Rectangle 1"/>
          <p:cNvSpPr/>
          <p:nvPr/>
        </p:nvSpPr>
        <p:spPr>
          <a:xfrm>
            <a:off x="7713927" y="1031052"/>
            <a:ext cx="4272323" cy="523220"/>
          </a:xfrm>
          <a:prstGeom prst="rect">
            <a:avLst/>
          </a:prstGeom>
        </p:spPr>
        <p:txBody>
          <a:bodyPr wrap="none">
            <a:spAutoFit/>
          </a:bodyPr>
          <a:lstStyle/>
          <a:p>
            <a:r>
              <a:rPr lang="nb-NO" sz="2800" i="1" smtClean="0">
                <a:solidFill>
                  <a:srgbClr val="000066"/>
                </a:solidFill>
                <a:latin typeface="Times New Roman" panose="02020603050405020304" pitchFamily="18" charset="0"/>
                <a:ea typeface="Times New Roman" panose="02020603050405020304" pitchFamily="18" charset="0"/>
              </a:rPr>
              <a:t>Nhạc và lời: Hàn </a:t>
            </a:r>
            <a:r>
              <a:rPr lang="nb-NO" sz="2800" i="1">
                <a:solidFill>
                  <a:srgbClr val="000066"/>
                </a:solidFill>
                <a:latin typeface="Times New Roman" panose="02020603050405020304" pitchFamily="18" charset="0"/>
                <a:ea typeface="Times New Roman" panose="02020603050405020304" pitchFamily="18" charset="0"/>
              </a:rPr>
              <a:t>Ngọc Bích</a:t>
            </a:r>
            <a:endParaRPr lang="en-US" sz="2800" i="1">
              <a:solidFill>
                <a:srgbClr val="000066"/>
              </a:solidFill>
            </a:endParaRPr>
          </a:p>
        </p:txBody>
      </p:sp>
      <p:pic>
        <p:nvPicPr>
          <p:cNvPr id="1026" name="Picture 2" descr="https://i.pinimg.com/564x/d0/72/5c/d0725c08da41517cf6b964cc8dacca7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8652" y="5021706"/>
            <a:ext cx="2774600" cy="1064302"/>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rot="20760144">
            <a:off x="68721" y="342923"/>
            <a:ext cx="3132737" cy="584775"/>
          </a:xfrm>
          <a:prstGeom prst="rect">
            <a:avLst/>
          </a:prstGeom>
          <a:noFill/>
        </p:spPr>
        <p:txBody>
          <a:bodyPr wrap="square" rtlCol="0">
            <a:spAutoFit/>
          </a:bodyPr>
          <a:lstStyle/>
          <a:p>
            <a:r>
              <a:rPr lang="en-US" sz="3200" b="1" i="1" smtClean="0">
                <a:solidFill>
                  <a:srgbClr val="000066"/>
                </a:solidFill>
              </a:rPr>
              <a:t>CHỦ ĐỀ: BÁC HỒ</a:t>
            </a:r>
            <a:endParaRPr lang="en-US" sz="3200" b="1" i="1">
              <a:solidFill>
                <a:srgbClr val="000066"/>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3672591" y="127418"/>
            <a:ext cx="6621551" cy="523220"/>
          </a:xfrm>
          <a:prstGeom prst="rect">
            <a:avLst/>
          </a:prstGeom>
          <a:noFill/>
        </p:spPr>
        <p:txBody>
          <a:bodyPr wrap="square" rtlCol="0">
            <a:spAutoFit/>
          </a:bodyPr>
          <a:lstStyle/>
          <a:p>
            <a:r>
              <a:rPr lang="en-US" sz="2800" b="1">
                <a:solidFill>
                  <a:srgbClr val="002060"/>
                </a:solidFill>
              </a:rPr>
              <a:t>2</a:t>
            </a:r>
            <a:r>
              <a:rPr lang="en-US" sz="2800" b="1" smtClean="0">
                <a:solidFill>
                  <a:srgbClr val="002060"/>
                </a:solidFill>
              </a:rPr>
              <a:t>. HĐ TÌM HIỂU KHÁM PHÁ</a:t>
            </a:r>
            <a:endParaRPr lang="en-US" sz="2800" b="1">
              <a:solidFill>
                <a:srgbClr val="002060"/>
              </a:solidFill>
            </a:endParaRPr>
          </a:p>
        </p:txBody>
      </p:sp>
      <p:sp>
        <p:nvSpPr>
          <p:cNvPr id="2" name="Rectangle 1"/>
          <p:cNvSpPr/>
          <p:nvPr/>
        </p:nvSpPr>
        <p:spPr>
          <a:xfrm>
            <a:off x="899411" y="2353378"/>
            <a:ext cx="4946753" cy="2308324"/>
          </a:xfrm>
          <a:prstGeom prst="rect">
            <a:avLst/>
          </a:prstGeom>
        </p:spPr>
        <p:txBody>
          <a:bodyPr wrap="square">
            <a:spAutoFit/>
          </a:bodyPr>
          <a:lstStyle/>
          <a:p>
            <a:pPr algn="just">
              <a:spcAft>
                <a:spcPts val="0"/>
              </a:spcAft>
            </a:pPr>
            <a:r>
              <a:rPr lang="nb-NO" sz="2400" i="1">
                <a:solidFill>
                  <a:srgbClr val="FFFF00"/>
                </a:solidFill>
                <a:latin typeface=".VnTime" panose="020B7200000000000000" pitchFamily="34" charset="0"/>
                <a:ea typeface="Times New Roman" panose="02020603050405020304" pitchFamily="18" charset="0"/>
                <a:cs typeface="Times New Roman" panose="02020603050405020304" pitchFamily="18" charset="0"/>
              </a:rPr>
              <a:t>Nh¹c sÜ Hµn Ngäc BÝch lµ </a:t>
            </a:r>
            <a:r>
              <a:rPr lang="nb-NO" sz="2400" i="1" smtClean="0">
                <a:solidFill>
                  <a:srgbClr val="FFFF00"/>
                </a:solidFill>
                <a:latin typeface=".VnTime" panose="020B7200000000000000" pitchFamily="34" charset="0"/>
                <a:ea typeface="Times New Roman" panose="02020603050405020304" pitchFamily="18" charset="0"/>
                <a:cs typeface="Times New Roman" panose="02020603050405020304" pitchFamily="18" charset="0"/>
              </a:rPr>
              <a:t>ngư­êi </a:t>
            </a:r>
            <a:r>
              <a:rPr lang="nb-NO" sz="2400" i="1">
                <a:solidFill>
                  <a:srgbClr val="FFFF00"/>
                </a:solidFill>
                <a:latin typeface=".VnTime" panose="020B7200000000000000" pitchFamily="34" charset="0"/>
                <a:ea typeface="Times New Roman" panose="02020603050405020304" pitchFamily="18" charset="0"/>
                <a:cs typeface="Times New Roman" panose="02020603050405020304" pitchFamily="18" charset="0"/>
              </a:rPr>
              <a:t>rÊt thµnh c«ng </a:t>
            </a:r>
            <a:r>
              <a:rPr lang="nb-NO" sz="2400" i="1" smtClean="0">
                <a:solidFill>
                  <a:srgbClr val="FFFF00"/>
                </a:solidFill>
                <a:latin typeface=".VnTime" panose="020B7200000000000000" pitchFamily="34" charset="0"/>
                <a:ea typeface="Times New Roman" panose="02020603050405020304" pitchFamily="18" charset="0"/>
                <a:cs typeface="Times New Roman" panose="02020603050405020304" pitchFamily="18" charset="0"/>
              </a:rPr>
              <a:t>víi ©m nh¹c </a:t>
            </a:r>
            <a:r>
              <a:rPr lang="nb-NO" sz="2400" i="1">
                <a:solidFill>
                  <a:srgbClr val="FFFF00"/>
                </a:solidFill>
                <a:latin typeface=".VnTime" panose="020B7200000000000000" pitchFamily="34" charset="0"/>
                <a:ea typeface="Times New Roman" panose="02020603050405020304" pitchFamily="18" charset="0"/>
                <a:cs typeface="Times New Roman" panose="02020603050405020304" pitchFamily="18" charset="0"/>
              </a:rPr>
              <a:t>thiÕu nhi. </a:t>
            </a:r>
            <a:r>
              <a:rPr lang="nb-NO" sz="2400" i="1" smtClean="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Các bài thành công của ông như bài Đưa</a:t>
            </a:r>
            <a:r>
              <a:rPr lang="nb-NO" sz="2400" i="1" smtClean="0">
                <a:solidFill>
                  <a:srgbClr val="FFFF00"/>
                </a:solidFill>
                <a:latin typeface=".VnTime" panose="020B7200000000000000" pitchFamily="34" charset="0"/>
                <a:ea typeface="Times New Roman" panose="02020603050405020304" pitchFamily="18" charset="0"/>
                <a:cs typeface="Times New Roman" panose="02020603050405020304" pitchFamily="18" charset="0"/>
              </a:rPr>
              <a:t> </a:t>
            </a:r>
            <a:r>
              <a:rPr lang="nb-NO" sz="2400" i="1">
                <a:solidFill>
                  <a:srgbClr val="FFFF00"/>
                </a:solidFill>
                <a:latin typeface=".VnTime" panose="020B7200000000000000" pitchFamily="34" charset="0"/>
                <a:ea typeface="Times New Roman" panose="02020603050405020304" pitchFamily="18" charset="0"/>
                <a:cs typeface="Times New Roman" panose="02020603050405020304" pitchFamily="18" charset="0"/>
              </a:rPr>
              <a:t>c¬m cho mÑ ®i cµy, Em bay trong ®ªm ph¸o hoa, TiÕng chim trong v­ên B¸c vµ Tre ngµ bªn </a:t>
            </a:r>
            <a:r>
              <a:rPr lang="nb-NO" sz="2400" i="1" smtClean="0">
                <a:solidFill>
                  <a:srgbClr val="FFFF00"/>
                </a:solidFill>
                <a:latin typeface=".VnTime" panose="020B7200000000000000" pitchFamily="34" charset="0"/>
                <a:ea typeface="Times New Roman" panose="02020603050405020304" pitchFamily="18" charset="0"/>
                <a:cs typeface="Times New Roman" panose="02020603050405020304" pitchFamily="18" charset="0"/>
              </a:rPr>
              <a:t>Lăng </a:t>
            </a:r>
            <a:r>
              <a:rPr lang="nb-NO" sz="2400" i="1">
                <a:solidFill>
                  <a:srgbClr val="FFFF00"/>
                </a:solidFill>
                <a:latin typeface=".VnTime" panose="020B7200000000000000" pitchFamily="34" charset="0"/>
                <a:ea typeface="Times New Roman" panose="02020603050405020304" pitchFamily="18" charset="0"/>
                <a:cs typeface="Times New Roman" panose="02020603050405020304" pitchFamily="18" charset="0"/>
              </a:rPr>
              <a:t>B¸c. </a:t>
            </a:r>
            <a:endParaRPr lang="en-US" sz="2400" i="1">
              <a:solidFill>
                <a:srgbClr val="FFFF0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812182">
            <a:off x="7154671" y="1315850"/>
            <a:ext cx="2865283" cy="3881711"/>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3074" name="Picture 2" descr="TNBLB"/>
          <p:cNvPicPr>
            <a:picLocks noChangeAspect="1" noChangeArrowheads="1"/>
          </p:cNvPicPr>
          <p:nvPr/>
        </p:nvPicPr>
        <p:blipFill>
          <a:blip r:embed="rId2" cstate="print">
            <a:extLst>
              <a:ext uri="{28A0092B-C50C-407E-A947-70E740481C1C}">
                <a14:useLocalDpi xmlns:a14="http://schemas.microsoft.com/office/drawing/2010/main" val="0"/>
              </a:ext>
            </a:extLst>
          </a:blip>
          <a:srcRect t="9288" b="50903"/>
          <a:stretch>
            <a:fillRect/>
          </a:stretch>
        </p:blipFill>
        <p:spPr bwMode="auto">
          <a:xfrm>
            <a:off x="1713717" y="1335186"/>
            <a:ext cx="8299713" cy="4960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4163029" y="840576"/>
            <a:ext cx="4015843" cy="461665"/>
          </a:xfrm>
          <a:prstGeom prst="rect">
            <a:avLst/>
          </a:prstGeom>
        </p:spPr>
        <p:txBody>
          <a:bodyPr wrap="none">
            <a:spAutoFit/>
          </a:bodyPr>
          <a:lstStyle/>
          <a:p>
            <a:pPr algn="ctr">
              <a:spcAft>
                <a:spcPts val="0"/>
              </a:spcAft>
            </a:pPr>
            <a:r>
              <a:rPr lang="en-US" sz="2400" b="1">
                <a:solidFill>
                  <a:srgbClr val="FF0000"/>
                </a:solidFill>
                <a:latin typeface="Arial" panose="020B0604020202020204" pitchFamily="34" charset="0"/>
                <a:ea typeface="Times New Roman" panose="02020603050405020304" pitchFamily="18" charset="0"/>
                <a:cs typeface="VNI-Times" pitchFamily="2" charset="0"/>
              </a:rPr>
              <a:t>TRE NGÀ BÊN LĂNG BÁC</a:t>
            </a:r>
            <a:endParaRPr lang="en-US" sz="2400">
              <a:solidFill>
                <a:srgbClr val="FF0000"/>
              </a:solidFill>
              <a:effectLst/>
              <a:latin typeface="VNI-Times" pitchFamily="2" charset="0"/>
              <a:ea typeface="Times New Roman" panose="02020603050405020304" pitchFamily="18" charset="0"/>
              <a:cs typeface="VNI-Times" pitchFamily="2" charset="0"/>
            </a:endParaRPr>
          </a:p>
        </p:txBody>
      </p:sp>
      <p:sp>
        <p:nvSpPr>
          <p:cNvPr id="5" name="TextBox 4"/>
          <p:cNvSpPr txBox="1"/>
          <p:nvPr/>
        </p:nvSpPr>
        <p:spPr>
          <a:xfrm>
            <a:off x="8384879" y="1135131"/>
            <a:ext cx="3477717" cy="400110"/>
          </a:xfrm>
          <a:prstGeom prst="rect">
            <a:avLst/>
          </a:prstGeom>
          <a:noFill/>
        </p:spPr>
        <p:txBody>
          <a:bodyPr wrap="square" rtlCol="0">
            <a:spAutoFit/>
          </a:bodyPr>
          <a:lstStyle/>
          <a:p>
            <a:r>
              <a:rPr lang="en-US" sz="2000" i="1" smtClean="0">
                <a:solidFill>
                  <a:srgbClr val="FF0000"/>
                </a:solidFill>
              </a:rPr>
              <a:t>Nhạc và lời: Hàn Ngọc Bích</a:t>
            </a:r>
            <a:endParaRPr lang="en-US" sz="2000" i="1">
              <a:solidFill>
                <a:srgbClr val="FF0000"/>
              </a:solidFill>
            </a:endParaRPr>
          </a:p>
        </p:txBody>
      </p:sp>
      <p:sp>
        <p:nvSpPr>
          <p:cNvPr id="6" name="TextBox 5"/>
          <p:cNvSpPr txBox="1"/>
          <p:nvPr/>
        </p:nvSpPr>
        <p:spPr>
          <a:xfrm rot="19850386">
            <a:off x="910961" y="779019"/>
            <a:ext cx="2192792" cy="584775"/>
          </a:xfrm>
          <a:prstGeom prst="rect">
            <a:avLst/>
          </a:prstGeom>
          <a:noFill/>
        </p:spPr>
        <p:txBody>
          <a:bodyPr wrap="square" rtlCol="0">
            <a:spAutoFit/>
          </a:bodyPr>
          <a:lstStyle/>
          <a:p>
            <a:r>
              <a:rPr lang="en-US" sz="3200" b="1" smtClean="0">
                <a:solidFill>
                  <a:srgbClr val="000066"/>
                </a:solidFill>
              </a:rPr>
              <a:t>- HÁT MẪU</a:t>
            </a:r>
            <a:endParaRPr lang="en-US" sz="3200" b="1">
              <a:solidFill>
                <a:srgbClr val="000066"/>
              </a:solidFill>
            </a:endParaRPr>
          </a:p>
        </p:txBody>
      </p:sp>
      <p:pic>
        <p:nvPicPr>
          <p:cNvPr id="7" name="tre ng 1 lan">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10633213" y="5838670"/>
            <a:ext cx="609600" cy="609600"/>
          </a:xfrm>
          <a:prstGeom prst="rect">
            <a:avLst/>
          </a:prstGeom>
        </p:spPr>
      </p:pic>
      <p:pic>
        <p:nvPicPr>
          <p:cNvPr id="8" name="NGHE MAU TRE NG B LB CO LOI - Part">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5"/>
          <a:stretch>
            <a:fillRect/>
          </a:stretch>
        </p:blipFill>
        <p:spPr>
          <a:xfrm>
            <a:off x="484334" y="6107243"/>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137"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71627" fill="hold"/>
                                        <p:tgtEl>
                                          <p:spTgt spid="8"/>
                                        </p:tgtEl>
                                      </p:cBhvr>
                                    </p:cmd>
                                  </p:childTnLst>
                                </p:cTn>
                              </p:par>
                            </p:childTnLst>
                          </p:cTn>
                        </p:par>
                      </p:childTnLst>
                    </p:cTn>
                  </p:par>
                </p:childTnLst>
              </p:cTn>
              <p:nextCondLst>
                <p:cond evt="onClick" delay="0">
                  <p:tgtEl>
                    <p:spTgt spid="8"/>
                  </p:tgtEl>
                </p:cond>
              </p:nextCondLst>
            </p:seq>
            <p:audio>
              <p:cMediaNode vol="80000">
                <p:cTn id="13"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rot="20209122">
            <a:off x="506226" y="1657060"/>
            <a:ext cx="3780961" cy="584775"/>
          </a:xfrm>
          <a:prstGeom prst="rect">
            <a:avLst/>
          </a:prstGeom>
          <a:noFill/>
        </p:spPr>
        <p:txBody>
          <a:bodyPr wrap="square" rtlCol="0">
            <a:spAutoFit/>
          </a:bodyPr>
          <a:lstStyle/>
          <a:p>
            <a:r>
              <a:rPr lang="en-US" sz="3200" b="1" smtClean="0">
                <a:solidFill>
                  <a:srgbClr val="000066"/>
                </a:solidFill>
              </a:rPr>
              <a:t>- HD HS đọc lời ca </a:t>
            </a:r>
            <a:endParaRPr lang="en-US" sz="3200" b="1">
              <a:solidFill>
                <a:srgbClr val="000066"/>
              </a:solidFill>
            </a:endParaRPr>
          </a:p>
        </p:txBody>
      </p:sp>
      <p:sp>
        <p:nvSpPr>
          <p:cNvPr id="2" name="Rectangle 1"/>
          <p:cNvSpPr/>
          <p:nvPr/>
        </p:nvSpPr>
        <p:spPr>
          <a:xfrm>
            <a:off x="3958959" y="936495"/>
            <a:ext cx="7669161" cy="3600986"/>
          </a:xfrm>
          <a:prstGeom prst="rect">
            <a:avLst/>
          </a:prstGeom>
        </p:spPr>
        <p:txBody>
          <a:bodyPr wrap="square">
            <a:spAutoFit/>
          </a:bodyPr>
          <a:lstStyle/>
          <a:p>
            <a:r>
              <a:rPr lang="en-US" sz="2400" b="1" i="1" smtClean="0">
                <a:solidFill>
                  <a:srgbClr val="FF0000"/>
                </a:solidFill>
                <a:latin typeface="Times New Roman" panose="02020603050405020304" pitchFamily="18" charset="0"/>
                <a:cs typeface="Times New Roman" panose="02020603050405020304" pitchFamily="18" charset="0"/>
              </a:rPr>
              <a:t>CÂU 1:</a:t>
            </a:r>
            <a:r>
              <a:rPr lang="en-US" sz="2400" b="1" i="1" smtClean="0">
                <a:solidFill>
                  <a:srgbClr val="212529"/>
                </a:solidFill>
                <a:latin typeface="Times New Roman" panose="02020603050405020304" pitchFamily="18" charset="0"/>
                <a:cs typeface="Times New Roman" panose="02020603050405020304" pitchFamily="18" charset="0"/>
              </a:rPr>
              <a:t> </a:t>
            </a:r>
            <a:r>
              <a:rPr lang="vi-VN" sz="2400" i="1" smtClean="0">
                <a:solidFill>
                  <a:srgbClr val="212529"/>
                </a:solidFill>
                <a:latin typeface="Times New Roman" panose="02020603050405020304" pitchFamily="18" charset="0"/>
                <a:cs typeface="Times New Roman" panose="02020603050405020304" pitchFamily="18" charset="0"/>
              </a:rPr>
              <a:t>Bên </a:t>
            </a:r>
            <a:r>
              <a:rPr lang="vi-VN" sz="2400" i="1">
                <a:solidFill>
                  <a:srgbClr val="212529"/>
                </a:solidFill>
                <a:latin typeface="Times New Roman" panose="02020603050405020304" pitchFamily="18" charset="0"/>
                <a:cs typeface="Times New Roman" panose="02020603050405020304" pitchFamily="18" charset="0"/>
              </a:rPr>
              <a:t>lăng Bác Hồ có đôi khóm tre ngà </a:t>
            </a:r>
            <a:endParaRPr lang="en-US" sz="2400" i="1" smtClean="0">
              <a:solidFill>
                <a:srgbClr val="212529"/>
              </a:solidFill>
              <a:latin typeface="Times New Roman" panose="02020603050405020304" pitchFamily="18" charset="0"/>
              <a:cs typeface="Times New Roman" panose="02020603050405020304" pitchFamily="18" charset="0"/>
            </a:endParaRPr>
          </a:p>
          <a:p>
            <a:r>
              <a:rPr lang="en-US" sz="2400" b="1" i="1" smtClean="0">
                <a:solidFill>
                  <a:srgbClr val="FF0000"/>
                </a:solidFill>
                <a:latin typeface="Times New Roman" panose="02020603050405020304" pitchFamily="18" charset="0"/>
                <a:cs typeface="Times New Roman" panose="02020603050405020304" pitchFamily="18" charset="0"/>
              </a:rPr>
              <a:t>CÂU 2:</a:t>
            </a:r>
            <a:r>
              <a:rPr lang="en-US" sz="2400" i="1" smtClean="0">
                <a:solidFill>
                  <a:srgbClr val="212529"/>
                </a:solidFill>
                <a:latin typeface="Times New Roman" panose="02020603050405020304" pitchFamily="18" charset="0"/>
                <a:cs typeface="Times New Roman" panose="02020603050405020304" pitchFamily="18" charset="0"/>
              </a:rPr>
              <a:t> </a:t>
            </a:r>
            <a:r>
              <a:rPr lang="vi-VN" sz="2400" i="1" smtClean="0">
                <a:solidFill>
                  <a:srgbClr val="212529"/>
                </a:solidFill>
                <a:latin typeface="Times New Roman" panose="02020603050405020304" pitchFamily="18" charset="0"/>
                <a:cs typeface="Times New Roman" panose="02020603050405020304" pitchFamily="18" charset="0"/>
              </a:rPr>
              <a:t>Đón </a:t>
            </a:r>
            <a:r>
              <a:rPr lang="vi-VN" sz="2400" i="1">
                <a:solidFill>
                  <a:srgbClr val="212529"/>
                </a:solidFill>
                <a:latin typeface="Times New Roman" panose="02020603050405020304" pitchFamily="18" charset="0"/>
                <a:cs typeface="Times New Roman" panose="02020603050405020304" pitchFamily="18" charset="0"/>
              </a:rPr>
              <a:t>gió đâu về mà đu đưa đu đưa </a:t>
            </a:r>
            <a:endParaRPr lang="en-US" sz="2400" i="1" smtClean="0">
              <a:solidFill>
                <a:srgbClr val="212529"/>
              </a:solidFill>
              <a:latin typeface="Times New Roman" panose="02020603050405020304" pitchFamily="18" charset="0"/>
              <a:cs typeface="Times New Roman" panose="02020603050405020304" pitchFamily="18" charset="0"/>
            </a:endParaRPr>
          </a:p>
          <a:p>
            <a:r>
              <a:rPr lang="en-US" sz="2400" b="1" i="1" smtClean="0">
                <a:solidFill>
                  <a:srgbClr val="FF0000"/>
                </a:solidFill>
                <a:latin typeface="Times New Roman" panose="02020603050405020304" pitchFamily="18" charset="0"/>
                <a:cs typeface="Times New Roman" panose="02020603050405020304" pitchFamily="18" charset="0"/>
              </a:rPr>
              <a:t>CÂU 3:</a:t>
            </a:r>
            <a:r>
              <a:rPr lang="en-US" sz="2400" i="1" smtClean="0">
                <a:solidFill>
                  <a:srgbClr val="212529"/>
                </a:solidFill>
                <a:latin typeface="Times New Roman" panose="02020603050405020304" pitchFamily="18" charset="0"/>
                <a:cs typeface="Times New Roman" panose="02020603050405020304" pitchFamily="18" charset="0"/>
              </a:rPr>
              <a:t> </a:t>
            </a:r>
            <a:r>
              <a:rPr lang="vi-VN" sz="2400" i="1" smtClean="0">
                <a:solidFill>
                  <a:srgbClr val="212529"/>
                </a:solidFill>
                <a:latin typeface="Times New Roman" panose="02020603050405020304" pitchFamily="18" charset="0"/>
                <a:cs typeface="Times New Roman" panose="02020603050405020304" pitchFamily="18" charset="0"/>
              </a:rPr>
              <a:t>Đón </a:t>
            </a:r>
            <a:r>
              <a:rPr lang="vi-VN" sz="2400" i="1">
                <a:solidFill>
                  <a:srgbClr val="212529"/>
                </a:solidFill>
                <a:latin typeface="Times New Roman" panose="02020603050405020304" pitchFamily="18" charset="0"/>
                <a:cs typeface="Times New Roman" panose="02020603050405020304" pitchFamily="18" charset="0"/>
              </a:rPr>
              <a:t>nắng đâu về mà thêu </a:t>
            </a:r>
            <a:r>
              <a:rPr lang="vi-VN" sz="2400" i="1" smtClean="0">
                <a:solidFill>
                  <a:srgbClr val="212529"/>
                </a:solidFill>
                <a:latin typeface="Times New Roman" panose="02020603050405020304" pitchFamily="18" charset="0"/>
                <a:cs typeface="Times New Roman" panose="02020603050405020304" pitchFamily="18" charset="0"/>
              </a:rPr>
              <a:t>hoa</a:t>
            </a:r>
            <a:r>
              <a:rPr lang="en-US" sz="2400" i="1" smtClean="0">
                <a:solidFill>
                  <a:srgbClr val="212529"/>
                </a:solidFill>
                <a:latin typeface="Times New Roman" panose="02020603050405020304" pitchFamily="18" charset="0"/>
                <a:cs typeface="Times New Roman" panose="02020603050405020304" pitchFamily="18" charset="0"/>
              </a:rPr>
              <a:t>, </a:t>
            </a:r>
            <a:r>
              <a:rPr lang="vi-VN" sz="2400" i="1" smtClean="0">
                <a:solidFill>
                  <a:srgbClr val="212529"/>
                </a:solidFill>
                <a:latin typeface="Times New Roman" panose="02020603050405020304" pitchFamily="18" charset="0"/>
                <a:cs typeface="Times New Roman" panose="02020603050405020304" pitchFamily="18" charset="0"/>
              </a:rPr>
              <a:t>thêu hoa</a:t>
            </a:r>
            <a:r>
              <a:rPr lang="en-US" sz="2400" i="1" smtClean="0">
                <a:solidFill>
                  <a:srgbClr val="212529"/>
                </a:solidFill>
                <a:latin typeface="Times New Roman" panose="02020603050405020304" pitchFamily="18" charset="0"/>
                <a:cs typeface="Times New Roman" panose="02020603050405020304" pitchFamily="18" charset="0"/>
              </a:rPr>
              <a:t>.</a:t>
            </a:r>
            <a:endParaRPr lang="en-US" sz="2400" i="1" smtClean="0">
              <a:solidFill>
                <a:srgbClr val="212529"/>
              </a:solidFill>
              <a:latin typeface="Times New Roman" panose="02020603050405020304" pitchFamily="18" charset="0"/>
              <a:cs typeface="Times New Roman" panose="02020603050405020304" pitchFamily="18" charset="0"/>
            </a:endParaRPr>
          </a:p>
          <a:p>
            <a:r>
              <a:rPr lang="en-US" sz="2400" b="1" i="1" smtClean="0">
                <a:solidFill>
                  <a:srgbClr val="FF0000"/>
                </a:solidFill>
                <a:latin typeface="Times New Roman" panose="02020603050405020304" pitchFamily="18" charset="0"/>
                <a:cs typeface="Times New Roman" panose="02020603050405020304" pitchFamily="18" charset="0"/>
              </a:rPr>
              <a:t>CÂU 4:</a:t>
            </a:r>
            <a:r>
              <a:rPr lang="en-US" sz="2400" i="1" smtClean="0">
                <a:solidFill>
                  <a:srgbClr val="212529"/>
                </a:solidFill>
                <a:latin typeface="Times New Roman" panose="02020603050405020304" pitchFamily="18" charset="0"/>
                <a:cs typeface="Times New Roman" panose="02020603050405020304" pitchFamily="18" charset="0"/>
              </a:rPr>
              <a:t> </a:t>
            </a:r>
            <a:r>
              <a:rPr lang="vi-VN" sz="2400" i="1" smtClean="0">
                <a:solidFill>
                  <a:srgbClr val="212529"/>
                </a:solidFill>
                <a:latin typeface="Times New Roman" panose="02020603050405020304" pitchFamily="18" charset="0"/>
                <a:cs typeface="Times New Roman" panose="02020603050405020304" pitchFamily="18" charset="0"/>
              </a:rPr>
              <a:t>Rất </a:t>
            </a:r>
            <a:r>
              <a:rPr lang="vi-VN" sz="2400" i="1">
                <a:solidFill>
                  <a:srgbClr val="212529"/>
                </a:solidFill>
                <a:latin typeface="Times New Roman" panose="02020603050405020304" pitchFamily="18" charset="0"/>
                <a:cs typeface="Times New Roman" panose="02020603050405020304" pitchFamily="18" charset="0"/>
              </a:rPr>
              <a:t>trong là tiếng chim, tiếng chim chuyền ngây </a:t>
            </a:r>
            <a:r>
              <a:rPr lang="vi-VN" sz="2400" i="1" smtClean="0">
                <a:solidFill>
                  <a:srgbClr val="212529"/>
                </a:solidFill>
                <a:latin typeface="Times New Roman" panose="02020603050405020304" pitchFamily="18" charset="0"/>
                <a:cs typeface="Times New Roman" panose="02020603050405020304" pitchFamily="18" charset="0"/>
              </a:rPr>
              <a:t>thơ</a:t>
            </a:r>
            <a:r>
              <a:rPr lang="en-US" sz="2400" i="1" smtClean="0">
                <a:solidFill>
                  <a:srgbClr val="212529"/>
                </a:solidFill>
                <a:latin typeface="Times New Roman" panose="02020603050405020304" pitchFamily="18" charset="0"/>
                <a:cs typeface="Times New Roman" panose="02020603050405020304" pitchFamily="18" charset="0"/>
              </a:rPr>
              <a:t>.</a:t>
            </a:r>
            <a:endParaRPr lang="en-US" sz="2400" i="1" smtClean="0">
              <a:solidFill>
                <a:srgbClr val="212529"/>
              </a:solidFill>
              <a:latin typeface="Times New Roman" panose="02020603050405020304" pitchFamily="18" charset="0"/>
              <a:cs typeface="Times New Roman" panose="02020603050405020304" pitchFamily="18" charset="0"/>
            </a:endParaRPr>
          </a:p>
          <a:p>
            <a:r>
              <a:rPr lang="en-US" sz="2400" b="1" i="1" smtClean="0">
                <a:solidFill>
                  <a:srgbClr val="FF0000"/>
                </a:solidFill>
                <a:latin typeface="Times New Roman" panose="02020603050405020304" pitchFamily="18" charset="0"/>
                <a:cs typeface="Times New Roman" panose="02020603050405020304" pitchFamily="18" charset="0"/>
              </a:rPr>
              <a:t>CÂU 5:</a:t>
            </a:r>
            <a:r>
              <a:rPr lang="vi-VN" sz="2400" i="1" smtClean="0">
                <a:solidFill>
                  <a:srgbClr val="212529"/>
                </a:solidFill>
                <a:latin typeface="Times New Roman" panose="02020603050405020304" pitchFamily="18" charset="0"/>
                <a:cs typeface="Times New Roman" panose="02020603050405020304" pitchFamily="18" charset="0"/>
              </a:rPr>
              <a:t>Rất </a:t>
            </a:r>
            <a:r>
              <a:rPr lang="vi-VN" sz="2400" i="1">
                <a:solidFill>
                  <a:srgbClr val="212529"/>
                </a:solidFill>
                <a:latin typeface="Times New Roman" panose="02020603050405020304" pitchFamily="18" charset="0"/>
                <a:cs typeface="Times New Roman" panose="02020603050405020304" pitchFamily="18" charset="0"/>
              </a:rPr>
              <a:t>xanh tiếng sáo diều,tiếng sáo trời ngân </a:t>
            </a:r>
            <a:r>
              <a:rPr lang="vi-VN" sz="2400" i="1" smtClean="0">
                <a:solidFill>
                  <a:srgbClr val="212529"/>
                </a:solidFill>
                <a:latin typeface="Times New Roman" panose="02020603050405020304" pitchFamily="18" charset="0"/>
                <a:cs typeface="Times New Roman" panose="02020603050405020304" pitchFamily="18" charset="0"/>
              </a:rPr>
              <a:t>nga</a:t>
            </a:r>
            <a:r>
              <a:rPr lang="en-US" sz="2400" i="1" smtClean="0">
                <a:solidFill>
                  <a:srgbClr val="212529"/>
                </a:solidFill>
                <a:latin typeface="Times New Roman" panose="02020603050405020304" pitchFamily="18" charset="0"/>
                <a:cs typeface="Times New Roman" panose="02020603050405020304" pitchFamily="18" charset="0"/>
              </a:rPr>
              <a:t>.</a:t>
            </a:r>
            <a:endParaRPr lang="en-US" sz="2400" i="1" smtClean="0">
              <a:solidFill>
                <a:srgbClr val="212529"/>
              </a:solidFill>
              <a:latin typeface="Times New Roman" panose="02020603050405020304" pitchFamily="18" charset="0"/>
              <a:cs typeface="Times New Roman" panose="02020603050405020304" pitchFamily="18" charset="0"/>
            </a:endParaRPr>
          </a:p>
          <a:p>
            <a:r>
              <a:rPr lang="en-US" sz="2400" b="1" i="1" smtClean="0">
                <a:solidFill>
                  <a:srgbClr val="FF0000"/>
                </a:solidFill>
                <a:latin typeface="Times New Roman" panose="02020603050405020304" pitchFamily="18" charset="0"/>
                <a:cs typeface="Times New Roman" panose="02020603050405020304" pitchFamily="18" charset="0"/>
              </a:rPr>
              <a:t>CÂU 6:</a:t>
            </a:r>
            <a:r>
              <a:rPr lang="en-US" sz="2400" i="1" smtClean="0">
                <a:solidFill>
                  <a:srgbClr val="212529"/>
                </a:solidFill>
                <a:latin typeface="Times New Roman" panose="02020603050405020304" pitchFamily="18" charset="0"/>
                <a:cs typeface="Times New Roman" panose="02020603050405020304" pitchFamily="18" charset="0"/>
              </a:rPr>
              <a:t> </a:t>
            </a:r>
            <a:r>
              <a:rPr lang="vi-VN" sz="2400" i="1" smtClean="0">
                <a:solidFill>
                  <a:srgbClr val="212529"/>
                </a:solidFill>
                <a:latin typeface="Times New Roman" panose="02020603050405020304" pitchFamily="18" charset="0"/>
                <a:cs typeface="Times New Roman" panose="02020603050405020304" pitchFamily="18" charset="0"/>
              </a:rPr>
              <a:t>Một </a:t>
            </a:r>
            <a:r>
              <a:rPr lang="vi-VN" sz="2400" i="1">
                <a:solidFill>
                  <a:srgbClr val="212529"/>
                </a:solidFill>
                <a:latin typeface="Times New Roman" panose="02020603050405020304" pitchFamily="18" charset="0"/>
                <a:cs typeface="Times New Roman" panose="02020603050405020304" pitchFamily="18" charset="0"/>
              </a:rPr>
              <a:t>khoảng trời quê hương thân yêu về </a:t>
            </a:r>
            <a:r>
              <a:rPr lang="vi-VN" sz="2400" i="1" smtClean="0">
                <a:solidFill>
                  <a:srgbClr val="212529"/>
                </a:solidFill>
                <a:latin typeface="Times New Roman" panose="02020603050405020304" pitchFamily="18" charset="0"/>
                <a:cs typeface="Times New Roman" panose="02020603050405020304" pitchFamily="18" charset="0"/>
              </a:rPr>
              <a:t>Bác</a:t>
            </a:r>
            <a:r>
              <a:rPr lang="en-US" sz="2400" i="1" smtClean="0">
                <a:solidFill>
                  <a:srgbClr val="212529"/>
                </a:solidFill>
                <a:latin typeface="Times New Roman" panose="02020603050405020304" pitchFamily="18" charset="0"/>
                <a:cs typeface="Times New Roman" panose="02020603050405020304" pitchFamily="18" charset="0"/>
              </a:rPr>
              <a:t>.</a:t>
            </a:r>
            <a:r>
              <a:rPr lang="vi-VN" sz="2400" i="1" smtClean="0">
                <a:solidFill>
                  <a:srgbClr val="212529"/>
                </a:solidFill>
                <a:latin typeface="Times New Roman" panose="02020603050405020304" pitchFamily="18" charset="0"/>
                <a:cs typeface="Times New Roman" panose="02020603050405020304" pitchFamily="18" charset="0"/>
              </a:rPr>
              <a:t> </a:t>
            </a:r>
            <a:endParaRPr lang="en-US" sz="2400" i="1" smtClean="0">
              <a:solidFill>
                <a:srgbClr val="212529"/>
              </a:solidFill>
              <a:latin typeface="Times New Roman" panose="02020603050405020304" pitchFamily="18" charset="0"/>
              <a:cs typeface="Times New Roman" panose="02020603050405020304" pitchFamily="18" charset="0"/>
            </a:endParaRPr>
          </a:p>
          <a:p>
            <a:r>
              <a:rPr lang="en-US" sz="2400" b="1" i="1" smtClean="0">
                <a:solidFill>
                  <a:srgbClr val="FF0000"/>
                </a:solidFill>
                <a:latin typeface="Times New Roman" panose="02020603050405020304" pitchFamily="18" charset="0"/>
                <a:cs typeface="Times New Roman" panose="02020603050405020304" pitchFamily="18" charset="0"/>
              </a:rPr>
              <a:t>CÂU 7:</a:t>
            </a:r>
            <a:r>
              <a:rPr lang="en-US" sz="2400" i="1" smtClean="0">
                <a:solidFill>
                  <a:srgbClr val="212529"/>
                </a:solidFill>
                <a:latin typeface="Times New Roman" panose="02020603050405020304" pitchFamily="18" charset="0"/>
                <a:cs typeface="Times New Roman" panose="02020603050405020304" pitchFamily="18" charset="0"/>
              </a:rPr>
              <a:t> C</a:t>
            </a:r>
            <a:r>
              <a:rPr lang="vi-VN" sz="2400" i="1" smtClean="0">
                <a:solidFill>
                  <a:srgbClr val="212529"/>
                </a:solidFill>
                <a:latin typeface="Times New Roman" panose="02020603050405020304" pitchFamily="18" charset="0"/>
                <a:cs typeface="Times New Roman" panose="02020603050405020304" pitchFamily="18" charset="0"/>
              </a:rPr>
              <a:t>ho </a:t>
            </a:r>
            <a:r>
              <a:rPr lang="vi-VN" sz="2400" i="1">
                <a:solidFill>
                  <a:srgbClr val="212529"/>
                </a:solidFill>
                <a:latin typeface="Times New Roman" panose="02020603050405020304" pitchFamily="18" charset="0"/>
                <a:cs typeface="Times New Roman" panose="02020603050405020304" pitchFamily="18" charset="0"/>
              </a:rPr>
              <a:t>em về ca </a:t>
            </a:r>
            <a:r>
              <a:rPr lang="vi-VN" sz="2400" i="1" smtClean="0">
                <a:solidFill>
                  <a:srgbClr val="212529"/>
                </a:solidFill>
                <a:latin typeface="Times New Roman" panose="02020603050405020304" pitchFamily="18" charset="0"/>
                <a:cs typeface="Times New Roman" panose="02020603050405020304" pitchFamily="18" charset="0"/>
              </a:rPr>
              <a:t>hát</a:t>
            </a:r>
            <a:r>
              <a:rPr lang="en-US" sz="2400" i="1" smtClean="0">
                <a:solidFill>
                  <a:srgbClr val="212529"/>
                </a:solidFill>
                <a:latin typeface="Times New Roman" panose="02020603050405020304" pitchFamily="18" charset="0"/>
                <a:cs typeface="Times New Roman" panose="02020603050405020304" pitchFamily="18" charset="0"/>
              </a:rPr>
              <a:t>.</a:t>
            </a:r>
            <a:endParaRPr lang="en-US" sz="2400" i="1" smtClean="0">
              <a:solidFill>
                <a:srgbClr val="212529"/>
              </a:solidFill>
              <a:latin typeface="Times New Roman" panose="02020603050405020304" pitchFamily="18" charset="0"/>
              <a:cs typeface="Times New Roman" panose="02020603050405020304" pitchFamily="18" charset="0"/>
            </a:endParaRPr>
          </a:p>
          <a:p>
            <a:r>
              <a:rPr lang="en-US" sz="2400" b="1" i="1" smtClean="0">
                <a:solidFill>
                  <a:srgbClr val="FF0000"/>
                </a:solidFill>
                <a:latin typeface="Times New Roman" panose="02020603050405020304" pitchFamily="18" charset="0"/>
                <a:cs typeface="Times New Roman" panose="02020603050405020304" pitchFamily="18" charset="0"/>
              </a:rPr>
              <a:t>CÂU 8:</a:t>
            </a:r>
            <a:r>
              <a:rPr lang="vi-VN" sz="2400" b="1" i="1" smtClean="0">
                <a:solidFill>
                  <a:srgbClr val="FF0000"/>
                </a:solidFill>
                <a:latin typeface="Times New Roman" panose="02020603050405020304" pitchFamily="18" charset="0"/>
                <a:cs typeface="Times New Roman" panose="02020603050405020304" pitchFamily="18" charset="0"/>
              </a:rPr>
              <a:t> </a:t>
            </a:r>
            <a:r>
              <a:rPr lang="en-US" sz="2400" i="1">
                <a:solidFill>
                  <a:srgbClr val="212529"/>
                </a:solidFill>
                <a:latin typeface="Times New Roman" panose="02020603050405020304" pitchFamily="18" charset="0"/>
                <a:cs typeface="Times New Roman" panose="02020603050405020304" pitchFamily="18" charset="0"/>
              </a:rPr>
              <a:t>D</a:t>
            </a:r>
            <a:r>
              <a:rPr lang="vi-VN" sz="2400" i="1" smtClean="0">
                <a:solidFill>
                  <a:srgbClr val="212529"/>
                </a:solidFill>
                <a:latin typeface="Times New Roman" panose="02020603050405020304" pitchFamily="18" charset="0"/>
                <a:cs typeface="Times New Roman" panose="02020603050405020304" pitchFamily="18" charset="0"/>
              </a:rPr>
              <a:t>ưới </a:t>
            </a:r>
            <a:r>
              <a:rPr lang="vi-VN" sz="2400" i="1">
                <a:solidFill>
                  <a:srgbClr val="212529"/>
                </a:solidFill>
                <a:latin typeface="Times New Roman" panose="02020603050405020304" pitchFamily="18" charset="0"/>
                <a:cs typeface="Times New Roman" panose="02020603050405020304" pitchFamily="18" charset="0"/>
              </a:rPr>
              <a:t>mái tóc tre ngà</a:t>
            </a:r>
            <a:br>
              <a:rPr lang="vi-VN"/>
            </a:br>
            <a:br>
              <a:rPr lang="vi-VN"/>
            </a:br>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97837" y="4092315"/>
            <a:ext cx="7345179" cy="2482698"/>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8466" y="2248526"/>
            <a:ext cx="8244590" cy="4901782"/>
          </a:xfrm>
          <a:prstGeom prst="rect">
            <a:avLst/>
          </a:prstGeom>
        </p:spPr>
      </p:pic>
      <p:sp>
        <p:nvSpPr>
          <p:cNvPr id="7" name="TextBox 6"/>
          <p:cNvSpPr txBox="1"/>
          <p:nvPr/>
        </p:nvSpPr>
        <p:spPr>
          <a:xfrm>
            <a:off x="7506633" y="0"/>
            <a:ext cx="5324947" cy="523220"/>
          </a:xfrm>
          <a:prstGeom prst="rect">
            <a:avLst/>
          </a:prstGeom>
          <a:noFill/>
        </p:spPr>
        <p:txBody>
          <a:bodyPr wrap="square" rtlCol="0">
            <a:spAutoFit/>
          </a:bodyPr>
          <a:lstStyle/>
          <a:p>
            <a:r>
              <a:rPr lang="en-US" sz="2800" b="1" smtClean="0">
                <a:solidFill>
                  <a:srgbClr val="000066"/>
                </a:solidFill>
              </a:rPr>
              <a:t>3. HĐ THỰC HÀNH-LUYỆN TẬP </a:t>
            </a:r>
            <a:endParaRPr lang="en-US" sz="2800" b="1">
              <a:solidFill>
                <a:srgbClr val="000066"/>
              </a:solidFill>
            </a:endParaRPr>
          </a:p>
        </p:txBody>
      </p:sp>
      <p:sp>
        <p:nvSpPr>
          <p:cNvPr id="8" name="TextBox 7"/>
          <p:cNvSpPr txBox="1"/>
          <p:nvPr/>
        </p:nvSpPr>
        <p:spPr>
          <a:xfrm>
            <a:off x="3378552" y="2670747"/>
            <a:ext cx="5324947" cy="523220"/>
          </a:xfrm>
          <a:prstGeom prst="rect">
            <a:avLst/>
          </a:prstGeom>
          <a:noFill/>
        </p:spPr>
        <p:txBody>
          <a:bodyPr wrap="square" rtlCol="0">
            <a:spAutoFit/>
          </a:bodyPr>
          <a:lstStyle/>
          <a:p>
            <a:r>
              <a:rPr lang="en-US" sz="2800" b="1" smtClean="0">
                <a:solidFill>
                  <a:srgbClr val="FF0000"/>
                </a:solidFill>
              </a:rPr>
              <a:t>- HD HS học hát từng câu, nối tiếp </a:t>
            </a:r>
            <a:endParaRPr lang="en-US" sz="2800" b="1">
              <a:solidFill>
                <a:srgbClr val="FF0000"/>
              </a:solidFill>
            </a:endParaRPr>
          </a:p>
        </p:txBody>
      </p:sp>
      <p:sp>
        <p:nvSpPr>
          <p:cNvPr id="9" name="Rectangle 8"/>
          <p:cNvSpPr/>
          <p:nvPr/>
        </p:nvSpPr>
        <p:spPr>
          <a:xfrm>
            <a:off x="2554102" y="3835563"/>
            <a:ext cx="8028954" cy="584775"/>
          </a:xfrm>
          <a:prstGeom prst="rect">
            <a:avLst/>
          </a:prstGeom>
        </p:spPr>
        <p:txBody>
          <a:bodyPr wrap="square">
            <a:spAutoFit/>
          </a:bodyPr>
          <a:lstStyle/>
          <a:p>
            <a:r>
              <a:rPr lang="en-US" sz="3200" b="1" i="1">
                <a:solidFill>
                  <a:srgbClr val="FF0000"/>
                </a:solidFill>
                <a:latin typeface="Times New Roman" panose="02020603050405020304" pitchFamily="18" charset="0"/>
                <a:cs typeface="Times New Roman" panose="02020603050405020304" pitchFamily="18" charset="0"/>
              </a:rPr>
              <a:t>CÂU 1:</a:t>
            </a:r>
            <a:r>
              <a:rPr lang="en-US" sz="3200" b="1" i="1">
                <a:solidFill>
                  <a:srgbClr val="212529"/>
                </a:solidFill>
                <a:latin typeface="Times New Roman" panose="02020603050405020304" pitchFamily="18" charset="0"/>
                <a:cs typeface="Times New Roman" panose="02020603050405020304" pitchFamily="18" charset="0"/>
              </a:rPr>
              <a:t> </a:t>
            </a:r>
            <a:r>
              <a:rPr lang="vi-VN" sz="3200" i="1">
                <a:solidFill>
                  <a:srgbClr val="212529"/>
                </a:solidFill>
                <a:latin typeface="Times New Roman" panose="02020603050405020304" pitchFamily="18" charset="0"/>
                <a:cs typeface="Times New Roman" panose="02020603050405020304" pitchFamily="18" charset="0"/>
              </a:rPr>
              <a:t>Bên lăng Bác Hồ có đôi khóm tre ngà </a:t>
            </a:r>
            <a:endParaRPr lang="en-US" sz="3200" i="1">
              <a:solidFill>
                <a:srgbClr val="212529"/>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913866" y="723662"/>
            <a:ext cx="727025" cy="1551481"/>
          </a:xfrm>
          <a:prstGeom prst="rect">
            <a:avLst/>
          </a:prstGeom>
        </p:spPr>
      </p:pic>
      <p:pic>
        <p:nvPicPr>
          <p:cNvPr id="12" name="1">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5851161" y="4870923"/>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836"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3713</Words>
  <Application>WPS Presentation</Application>
  <PresentationFormat>Custom</PresentationFormat>
  <Paragraphs>120</Paragraphs>
  <Slides>34</Slides>
  <Notes>17</Notes>
  <HiddenSlides>0</HiddenSlides>
  <MMClips>26</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34</vt:i4>
      </vt:variant>
    </vt:vector>
  </HeadingPairs>
  <TitlesOfParts>
    <vt:vector size="46" baseType="lpstr">
      <vt:lpstr>Arial</vt:lpstr>
      <vt:lpstr>SimSun</vt:lpstr>
      <vt:lpstr>Wingdings</vt:lpstr>
      <vt:lpstr>Times New Roman</vt:lpstr>
      <vt:lpstr>.VnTimeH</vt:lpstr>
      <vt:lpstr>.VnTime</vt:lpstr>
      <vt:lpstr>VNI-Times</vt:lpstr>
      <vt:lpstr>Calibri</vt:lpstr>
      <vt:lpstr>Microsoft YaHei</vt:lpstr>
      <vt:lpstr>Arial Unicode MS</vt:lpstr>
      <vt:lpstr>Calibri Light</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ASUS</cp:lastModifiedBy>
  <cp:revision>602</cp:revision>
  <dcterms:created xsi:type="dcterms:W3CDTF">2020-08-30T12:35:00Z</dcterms:created>
  <dcterms:modified xsi:type="dcterms:W3CDTF">2021-08-30T00:00:16Z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B854C5AFED7B468AA9A1A99105911DF2</vt:lpwstr>
  </property>
  <property fmtid="{D5CDD505-2E9C-101B-9397-08002B2CF9AE}" pid="3" name="KSOProductBuildVer">
    <vt:lpwstr>1033-11.2.0.10265</vt:lpwstr>
  </property>
</Properties>
</file>