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256" r:id="rId5"/>
    <p:sldId id="258" r:id="rId6"/>
    <p:sldId id="281" r:id="rId8"/>
    <p:sldId id="274" r:id="rId9"/>
    <p:sldId id="285" r:id="rId10"/>
    <p:sldId id="275" r:id="rId11"/>
    <p:sldId id="276" r:id="rId12"/>
    <p:sldId id="283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25.jpe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0.jpeg"/><Relationship Id="rId5" Type="http://schemas.openxmlformats.org/officeDocument/2006/relationships/image" Target="../media/image22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6" Type="http://schemas.openxmlformats.org/officeDocument/2006/relationships/image" Target="../media/image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11663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Ứng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dụng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tiết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tấu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vào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bài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31" y="3062221"/>
            <a:ext cx="642619" cy="733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6" y="3024470"/>
            <a:ext cx="642619" cy="733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66" y="3062219"/>
            <a:ext cx="642619" cy="7335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10" y="3057215"/>
            <a:ext cx="642619" cy="73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8" y="3062220"/>
            <a:ext cx="642619" cy="73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6" y="3062221"/>
            <a:ext cx="642619" cy="733565"/>
          </a:xfrm>
          <a:prstGeom prst="rect">
            <a:avLst/>
          </a:prstGeom>
        </p:spPr>
      </p:pic>
      <p:pic>
        <p:nvPicPr>
          <p:cNvPr id="23" name="HAT MUG Ftr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4672" y="4509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511" y="44752"/>
            <a:ext cx="845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/>
                <a:ea typeface="MS Mincho"/>
              </a:rPr>
              <a:t>Vận dụng hát kết hợp </a:t>
            </a:r>
            <a:r>
              <a:rPr lang="pt-BR" sz="2800" dirty="0">
                <a:solidFill>
                  <a:schemeClr val="bg1"/>
                </a:solidFill>
                <a:latin typeface="Times New Roman" panose="02020603050405020304"/>
                <a:ea typeface="MS Mincho"/>
              </a:rPr>
              <a:t>vận động cơ </a:t>
            </a:r>
            <a:r>
              <a:rPr lang="pt-BR" sz="2800" dirty="0" smtClean="0">
                <a:solidFill>
                  <a:schemeClr val="bg1"/>
                </a:solidFill>
                <a:latin typeface="Times New Roman" panose="02020603050405020304"/>
                <a:ea typeface="MS Mincho"/>
              </a:rPr>
              <a:t>thể 1 trong 3 cách sau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836716"/>
            <a:ext cx="8352928" cy="12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1919246"/>
            <a:ext cx="7272808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9360" y="223393"/>
            <a:ext cx="2730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Ứng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vào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bài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771525"/>
            <a:ext cx="842493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2636912"/>
            <a:ext cx="4824536" cy="2304256"/>
          </a:xfrm>
          <a:prstGeom prst="rect">
            <a:avLst/>
          </a:prstGeom>
        </p:spPr>
      </p:pic>
      <p:pic>
        <p:nvPicPr>
          <p:cNvPr id="12" name="HAT MUG Ftr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3116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6944" y="4153238"/>
            <a:ext cx="1157353" cy="27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1740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Nội</a:t>
            </a:r>
            <a:r>
              <a:rPr lang="en-US" sz="3200" b="1" dirty="0" smtClean="0">
                <a:solidFill>
                  <a:schemeClr val="bg1"/>
                </a:solidFill>
              </a:rPr>
              <a:t> dung 2: </a:t>
            </a:r>
            <a:r>
              <a:rPr lang="en-US" sz="3200" b="1" dirty="0" err="1" smtClean="0">
                <a:solidFill>
                  <a:schemeClr val="bg1"/>
                </a:solidFill>
              </a:rPr>
              <a:t>Tập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Nhạc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</a:rPr>
              <a:t> 4(</a:t>
            </a:r>
            <a:r>
              <a:rPr lang="en-US" sz="3200" b="1" dirty="0" err="1" smtClean="0">
                <a:solidFill>
                  <a:schemeClr val="bg1"/>
                </a:solidFill>
              </a:rPr>
              <a:t>cũ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tđn</a:t>
            </a:r>
            <a:r>
              <a:rPr lang="en-US" sz="3200" b="1" dirty="0" smtClean="0">
                <a:solidFill>
                  <a:schemeClr val="bg1"/>
                </a:solidFill>
              </a:rPr>
              <a:t> 6)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5" y="2123582"/>
            <a:ext cx="7391399" cy="4668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968831" y="1169475"/>
            <a:ext cx="5976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Giíi</a:t>
            </a:r>
            <a:r>
              <a:rPr lang="en-US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thiÖu</a:t>
            </a:r>
            <a:r>
              <a:rPr lang="en-US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s-MX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s-MX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lµm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c©u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MX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s-MX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s-MX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2/4 </a:t>
            </a:r>
            <a:r>
              <a:rPr lang="es-MX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MX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s-MX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s-MX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s-MX" sz="2800" i="1" dirty="0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 smtClean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i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56" y="1741714"/>
            <a:ext cx="1056901" cy="5116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5616" y="4591128"/>
            <a:ext cx="104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2845" y="6040207"/>
            <a:ext cx="104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Câu 2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5100" y="539388"/>
            <a:ext cx="295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HĐ: TÌM HIỂU-KHÁM PHÁ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56" y="1741714"/>
            <a:ext cx="1056901" cy="5116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501" y="797934"/>
            <a:ext cx="664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- GV HD HS </a:t>
            </a:r>
            <a:r>
              <a:rPr lang="en-US" sz="2800" b="1" dirty="0" err="1" smtClean="0">
                <a:solidFill>
                  <a:srgbClr val="FF0000"/>
                </a:solidFill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1741717"/>
            <a:ext cx="7097486" cy="4557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196" y="656048"/>
            <a:ext cx="910691" cy="1750777"/>
          </a:xfrm>
          <a:prstGeom prst="rect">
            <a:avLst/>
          </a:prstGeom>
        </p:spPr>
      </p:pic>
      <p:pic>
        <p:nvPicPr>
          <p:cNvPr id="14" name="LCD AC DRM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1386" y="3187691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6" y="3492491"/>
            <a:ext cx="1056901" cy="2890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797934"/>
            <a:ext cx="7344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</a:rPr>
              <a:t> HS </a:t>
            </a:r>
            <a:r>
              <a:rPr lang="en-US" sz="2800" b="1" dirty="0" err="1" smtClean="0">
                <a:solidFill>
                  <a:srgbClr val="FF0000"/>
                </a:solidFill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196" y="656048"/>
            <a:ext cx="910691" cy="1750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6" y="1752041"/>
            <a:ext cx="5852926" cy="4630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8738" y="914400"/>
            <a:ext cx="488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</a:rPr>
              <a:t>- GV </a:t>
            </a:r>
            <a:r>
              <a:rPr lang="en-US" sz="4000" i="1" dirty="0" err="1" smtClean="0">
                <a:solidFill>
                  <a:srgbClr val="FF0000"/>
                </a:solidFill>
              </a:rPr>
              <a:t>dạy</a:t>
            </a:r>
            <a:r>
              <a:rPr lang="en-US" sz="4000" i="1" dirty="0" smtClean="0">
                <a:solidFill>
                  <a:srgbClr val="FF0000"/>
                </a:solidFill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</a:rPr>
              <a:t>đọc</a:t>
            </a:r>
            <a:r>
              <a:rPr lang="en-US" sz="4000" i="1" dirty="0" smtClean="0">
                <a:solidFill>
                  <a:srgbClr val="FF0000"/>
                </a:solidFill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</a:rPr>
              <a:t>từng</a:t>
            </a:r>
            <a:r>
              <a:rPr lang="en-US" sz="4000" i="1" dirty="0" smtClean="0">
                <a:solidFill>
                  <a:srgbClr val="FF0000"/>
                </a:solidFill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</a:rPr>
              <a:t>câu</a:t>
            </a:r>
            <a:endParaRPr lang="en-US" sz="4000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86" y="1988459"/>
            <a:ext cx="4484915" cy="23222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403648" y="2564825"/>
            <a:ext cx="1470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CÂU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5011895"/>
            <a:ext cx="4572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0469" y="23446"/>
            <a:ext cx="39524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HĐ: LUYỆN TẬP-THỰC HÀNH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51080" y="4107519"/>
            <a:ext cx="2034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</a:rPr>
              <a:t>CÂU 2</a:t>
            </a:r>
            <a:endParaRPr lang="en-US" sz="4800" b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15" y="1643489"/>
            <a:ext cx="5279572" cy="18544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3314" y="5562601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0" y="3962402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030" y="4343380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2379" y="55880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31" y="1596571"/>
            <a:ext cx="5551714" cy="4601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379" y="519353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</a:rPr>
              <a:t>- GV HD HS nhẩm cả bài 1 lần sau đó đọc vài lần cho đúng cao độ, tiết tấu</a:t>
            </a:r>
            <a:endParaRPr lang="en-US" sz="32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dục-củng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cố-dặn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4" y="4942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KHỞI ĐỘNG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istrator\Desktop\hqdefaul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64704"/>
            <a:ext cx="2664296" cy="269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1" y="1916836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Bức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giai</a:t>
            </a:r>
            <a:r>
              <a:rPr lang="en-US" sz="2800" dirty="0" smtClean="0"/>
              <a:t> </a:t>
            </a:r>
            <a:r>
              <a:rPr lang="en-US" sz="2800" dirty="0" err="1" smtClean="0"/>
              <a:t>điệu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hát</a:t>
            </a:r>
            <a:r>
              <a:rPr lang="en-US" sz="2800" dirty="0" smtClean="0"/>
              <a:t>, </a:t>
            </a:r>
            <a:r>
              <a:rPr lang="en-US" sz="2800" dirty="0" err="1" smtClean="0"/>
              <a:t>chủ</a:t>
            </a:r>
            <a:r>
              <a:rPr lang="en-US" sz="2800" dirty="0" smtClean="0"/>
              <a:t> </a:t>
            </a:r>
            <a:r>
              <a:rPr lang="en-US" sz="2800" dirty="0" err="1" smtClean="0"/>
              <a:t>đề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endParaRPr lang="en-US" sz="2800" dirty="0"/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87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86390"/>
            <a:ext cx="9143999" cy="4471610"/>
          </a:xfrm>
          <a:prstGeom prst="rect">
            <a:avLst/>
          </a:prstGeom>
        </p:spPr>
      </p:pic>
      <p:pic>
        <p:nvPicPr>
          <p:cNvPr id="5" name="Picture 4" descr="C:\Users\Administrator\Desktop\hqdefaul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887"/>
            <a:ext cx="2339752" cy="24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0" y="145285"/>
            <a:ext cx="2430128" cy="2010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1" y="58402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TIẾT: 20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30" y="1807888"/>
            <a:ext cx="3275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KHÚC HÁT DÂN CA</a:t>
            </a: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2879" y="1191913"/>
            <a:ext cx="615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ÔN BÀI HÁT: HÁT MỪNG GÕ ĐỆM TIẾT TẤU PHÙ HỢP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5895" y="51975"/>
            <a:ext cx="6268107" cy="210358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ÂM NHẠC LỚP 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3968" y="1592026"/>
            <a:ext cx="3447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Tập đọc nhạc: TĐN số 6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3850" y="1124748"/>
            <a:ext cx="5859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lớp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cá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nhân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4672" y="450912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8" y="692699"/>
            <a:ext cx="262959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9918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HĐ: THỰC HÀNH LUYỆN TẬP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4534" y="17414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NHÓM 1 HÁT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50" y="26064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NHÓM 2 HÁT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201" y="1196752"/>
            <a:ext cx="32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</a:rPr>
              <a:t>Cùng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múa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hát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náo</a:t>
            </a:r>
            <a:r>
              <a:rPr lang="en-US" b="1" dirty="0" smtClean="0">
                <a:solidFill>
                  <a:schemeClr val="bg1"/>
                </a:solidFill>
              </a:rPr>
              <a:t>…</a:t>
            </a:r>
            <a:r>
              <a:rPr lang="en-US" b="1" dirty="0" err="1" smtClean="0">
                <a:solidFill>
                  <a:schemeClr val="bg1"/>
                </a:solidFill>
              </a:rPr>
              <a:t>tiếng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119675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- </a:t>
            </a:r>
            <a:r>
              <a:rPr lang="en-US" sz="2000" b="1" dirty="0" err="1" smtClean="0">
                <a:solidFill>
                  <a:schemeClr val="bg1"/>
                </a:solidFill>
              </a:rPr>
              <a:t>Mừng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đất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nước</a:t>
            </a:r>
            <a:r>
              <a:rPr lang="en-US" sz="2000" b="1" dirty="0" smtClean="0">
                <a:solidFill>
                  <a:schemeClr val="bg1"/>
                </a:solidFill>
              </a:rPr>
              <a:t>…</a:t>
            </a:r>
            <a:r>
              <a:rPr lang="en-US" sz="2000" b="1" dirty="0" err="1" smtClean="0">
                <a:solidFill>
                  <a:schemeClr val="bg1"/>
                </a:solidFill>
              </a:rPr>
              <a:t>hòa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bình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42" y="2204864"/>
            <a:ext cx="32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</a:rPr>
              <a:t>Mừng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Tây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Nguyên</a:t>
            </a:r>
            <a:r>
              <a:rPr lang="en-US" b="1" dirty="0" smtClean="0">
                <a:solidFill>
                  <a:schemeClr val="bg1"/>
                </a:solidFill>
              </a:rPr>
              <a:t>…</a:t>
            </a:r>
            <a:r>
              <a:rPr lang="en-US" b="1" dirty="0" err="1" smtClean="0">
                <a:solidFill>
                  <a:schemeClr val="bg1"/>
                </a:solidFill>
              </a:rPr>
              <a:t>ấm</a:t>
            </a:r>
            <a:r>
              <a:rPr lang="en-US" b="1" dirty="0" smtClean="0">
                <a:solidFill>
                  <a:schemeClr val="bg1"/>
                </a:solidFill>
              </a:rPr>
              <a:t> no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3891" y="2389530"/>
            <a:ext cx="32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</a:rPr>
              <a:t>Nổi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tiếng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trống</a:t>
            </a:r>
            <a:r>
              <a:rPr lang="en-US" b="1" dirty="0" smtClean="0">
                <a:solidFill>
                  <a:schemeClr val="bg1"/>
                </a:solidFill>
              </a:rPr>
              <a:t>…</a:t>
            </a:r>
            <a:r>
              <a:rPr lang="en-US" b="1" dirty="0" err="1" smtClean="0">
                <a:solidFill>
                  <a:schemeClr val="bg1"/>
                </a:solidFill>
              </a:rPr>
              <a:t>chào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mừng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6" y="3068960"/>
            <a:ext cx="1346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Tốp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ca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841" y="443711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</a:rPr>
              <a:t>Hát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lại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</a:rPr>
              <a:t>lần</a:t>
            </a:r>
            <a:r>
              <a:rPr lang="en-US" sz="4400" dirty="0" smtClean="0">
                <a:solidFill>
                  <a:schemeClr val="bg1"/>
                </a:solidFill>
              </a:rPr>
              <a:t> 2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5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1533" y="1741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77117">
            <a:off x="3216216" y="3482314"/>
            <a:ext cx="271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hợp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đệm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theo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nhịp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9" cy="306896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871296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08" y="2004196"/>
            <a:ext cx="526635" cy="578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20" y="2004196"/>
            <a:ext cx="526635" cy="578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41" y="2004196"/>
            <a:ext cx="526635" cy="5788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86" y="2060848"/>
            <a:ext cx="526635" cy="578808"/>
          </a:xfrm>
          <a:prstGeom prst="rect">
            <a:avLst/>
          </a:prstGeom>
        </p:spPr>
      </p:pic>
      <p:pic>
        <p:nvPicPr>
          <p:cNvPr id="21" name="HAT MUG Ftruog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9472" y="4509120"/>
            <a:ext cx="304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9" cy="3068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277117">
            <a:off x="3216216" y="3482314"/>
            <a:ext cx="271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hợp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đệm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theo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phách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260648"/>
            <a:ext cx="835292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AT MUG Ftr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7936" y="47971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7" y="2060848"/>
            <a:ext cx="512834" cy="585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16" y="2076682"/>
            <a:ext cx="512834" cy="585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10" y="2278388"/>
            <a:ext cx="512834" cy="585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8" y="2072942"/>
            <a:ext cx="512834" cy="585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4" y="2072942"/>
            <a:ext cx="512834" cy="585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2076682"/>
            <a:ext cx="512834" cy="585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04" y="2017696"/>
            <a:ext cx="512834" cy="585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2017696"/>
            <a:ext cx="512834" cy="585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265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TỔ 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4208" y="33265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TỔ 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271" y="2276876"/>
            <a:ext cx="3040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Hát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gõ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đệm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theo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nhịp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30" y="2386363"/>
            <a:ext cx="3040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Hát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gõ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đệm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theo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phách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8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999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23562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HĐ: VẬN DỤNG-SÁNG TẠO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2493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9" y="3429000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CA" sz="40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lang="en-CA" sz="40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r>
              <a:rPr lang="vi-VN" sz="40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4000" dirty="0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   </a:t>
            </a:r>
            <a:r>
              <a:rPr lang="en-US" sz="2000" dirty="0" err="1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đen</a:t>
            </a:r>
            <a:r>
              <a:rPr lang="en-US" sz="2000" dirty="0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            </a:t>
            </a:r>
            <a:r>
              <a:rPr lang="en-US" sz="2000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đen</a:t>
            </a:r>
            <a:r>
              <a:rPr lang="en-US" sz="2000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</a:t>
            </a:r>
            <a:r>
              <a:rPr lang="en-US" sz="2000" dirty="0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                     </a:t>
            </a:r>
            <a:r>
              <a:rPr lang="vi-VN" sz="2000" dirty="0" smtClean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đen</a:t>
            </a:r>
            <a:endParaRPr lang="en-US" sz="20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63998" y="4293096"/>
            <a:ext cx="10118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0" y="4360971"/>
            <a:ext cx="642619" cy="73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0" y="4360970"/>
            <a:ext cx="642619" cy="7335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2" y="4367922"/>
            <a:ext cx="642619" cy="733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30" y="792419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HD </a:t>
            </a:r>
            <a:r>
              <a:rPr lang="en-US" sz="3600" dirty="0" err="1" smtClean="0">
                <a:solidFill>
                  <a:srgbClr val="FF0000"/>
                </a:solidFill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tấu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sau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đó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dùng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thanh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phách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gõ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theo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tấu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Application>WPS Presentation</Application>
  <PresentationFormat>On-screen Show (4:3)</PresentationFormat>
  <Paragraphs>110</Paragraphs>
  <Slides>20</Slides>
  <Notes>1</Notes>
  <HiddenSlides>0</HiddenSlides>
  <MMClips>14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Times New Roman</vt:lpstr>
      <vt:lpstr>Microsoft YaHei</vt:lpstr>
      <vt:lpstr>Arial Unicode MS</vt:lpstr>
      <vt:lpstr>Calibri</vt:lpstr>
      <vt:lpstr>MS Mincho</vt:lpstr>
      <vt:lpstr>Segoe Print</vt:lpstr>
      <vt:lpstr>.VnTime</vt:lpstr>
      <vt:lpstr>Office Theme</vt:lpstr>
      <vt:lpstr>2_Office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85</cp:revision>
  <dcterms:created xsi:type="dcterms:W3CDTF">2021-05-09T14:16:00Z</dcterms:created>
  <dcterms:modified xsi:type="dcterms:W3CDTF">2021-08-29T23:58:47Z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5D1F7E484AE942E589F0D6E873BC24D5</vt:lpwstr>
  </property>
  <property fmtid="{D5CDD505-2E9C-101B-9397-08002B2CF9AE}" pid="3" name="KSOProductBuildVer">
    <vt:lpwstr>1033-11.2.0.10265</vt:lpwstr>
  </property>
</Properties>
</file>