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3"/>
    <p:sldId id="307" r:id="rId4"/>
    <p:sldId id="256" r:id="rId5"/>
    <p:sldId id="284" r:id="rId6"/>
    <p:sldId id="285" r:id="rId7"/>
    <p:sldId id="308" r:id="rId8"/>
    <p:sldId id="288" r:id="rId9"/>
    <p:sldId id="296" r:id="rId10"/>
    <p:sldId id="290" r:id="rId11"/>
    <p:sldId id="289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microsoft.com/office/2007/relationships/hdphoto" Target="../media/image26.wdp"/><Relationship Id="rId2" Type="http://schemas.openxmlformats.org/officeDocument/2006/relationships/image" Target="../media/image25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3180080" y="2503170"/>
            <a:ext cx="58096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>
                <a:latin typeface="Times New Roman" panose="02020603050405020304" charset="0"/>
                <a:cs typeface="Times New Roman" panose="02020603050405020304" charset="0"/>
              </a:rPr>
              <a:t>ĐỐ BẠN</a:t>
            </a:r>
            <a:endParaRPr lang="en-US" sz="6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/>
              <p:cNvGraphicFramePr>
                <a:graphicFrameLocks noGrp="1"/>
              </p:cNvGraphicFramePr>
              <p:nvPr/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/>
              <p:cNvGraphicFramePr>
                <a:graphicFrameLocks noGrp="1"/>
              </p:cNvGraphicFramePr>
              <p:nvPr/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/>
                    <a:gridCol w="975186"/>
                    <a:gridCol w="986151"/>
                    <a:gridCol w="1045921"/>
                    <a:gridCol w="1075803"/>
                    <a:gridCol w="1075803"/>
                    <a:gridCol w="1075803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5" name="TextBox 44"/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  <a:endParaRPr lang="vi-VN" sz="2800" i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  <a:endParaRPr lang="vi-VN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  <a:endParaRPr lang="vi-VN" sz="36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  <a:endParaRPr lang="vi-VN" sz="3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  <a:endParaRPr lang="vi-VN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  <a:endParaRPr lang="vi-VN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  <a:endParaRPr lang="vi-VN" sz="3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  <a:endParaRPr lang="vi-VN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  <a:endParaRPr lang="vi-VN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  <a:endParaRPr lang="vi-VN" sz="36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945" t="-11581" r="-3917" b="-11522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  <a:endParaRPr lang="vi-VN" sz="3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3956" t="-11581" r="-3906" b="-11522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  <a:endParaRPr lang="vi-VN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  <a:endParaRPr lang="vi-VN" sz="22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/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/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: Rounded Corners 16"/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  <a:endParaRPr lang="vi-VN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  <a:endParaRPr lang="vi-VN" sz="2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  <a:endParaRPr lang="vi-VN" sz="2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  <a:endParaRPr lang="vi-VN" sz="22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/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: Rounded Corners 25"/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: Rounded Corners 26"/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/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: Rounded Corners 30"/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330325" y="241935"/>
            <a:ext cx="89687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000" b="1">
                <a:latin typeface="UVN Mua Thu" panose="03020702040507090A04" charset="0"/>
                <a:cs typeface="UVN Mua Thu" panose="03020702040507090A04" charset="0"/>
              </a:rPr>
              <a:t>Trò chơi: </a:t>
            </a:r>
            <a:r>
              <a:rPr lang="en-US" sz="5000" b="1">
                <a:solidFill>
                  <a:srgbClr val="FF0000"/>
                </a:solidFill>
                <a:latin typeface="UVN Mua Thu" panose="03020702040507090A04" charset="0"/>
                <a:cs typeface="UVN Mua Thu" panose="03020702040507090A04" charset="0"/>
              </a:rPr>
              <a:t>“Đố bạn”</a:t>
            </a:r>
            <a:endParaRPr lang="en-US" sz="5000" b="1">
              <a:solidFill>
                <a:srgbClr val="FF0000"/>
              </a:solidFill>
              <a:latin typeface="UVN Mua Thu" panose="03020702040507090A04" charset="0"/>
              <a:cs typeface="UVN Mua Thu" panose="03020702040507090A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42640" y="1021715"/>
            <a:ext cx="506349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x 4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x 2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 x 4 = ?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x 5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 x 4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 x 2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 x 3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x 1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 x 3 = ?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954270" y="1022350"/>
            <a:ext cx="627380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954270" y="1682115"/>
            <a:ext cx="627380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51730" y="2228850"/>
            <a:ext cx="71310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954270" y="2805430"/>
            <a:ext cx="74612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954270" y="3435350"/>
            <a:ext cx="74612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16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954270" y="4084320"/>
            <a:ext cx="74612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954270" y="4719955"/>
            <a:ext cx="74612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954270" y="5344795"/>
            <a:ext cx="74612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951730" y="5979160"/>
            <a:ext cx="746125" cy="586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noAutofit/>
          </a:bodyPr>
          <a:p>
            <a:r>
              <a:rPr lang="en-US" sz="40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15</a:t>
            </a:r>
            <a:endParaRPr lang="en-US" sz="40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5166" y="146656"/>
            <a:ext cx="2915285" cy="980440"/>
            <a:chOff x="1405253" y="40640"/>
            <a:chExt cx="2915285" cy="980440"/>
          </a:xfrm>
        </p:grpSpPr>
        <p:grpSp>
          <p:nvGrpSpPr>
            <p:cNvPr id="5" name="Group 4"/>
            <p:cNvGrpSpPr/>
            <p:nvPr/>
          </p:nvGrpSpPr>
          <p:grpSpPr>
            <a:xfrm>
              <a:off x="1405253" y="40640"/>
              <a:ext cx="2915285" cy="980440"/>
              <a:chOff x="1454323" y="75788"/>
              <a:chExt cx="1710595" cy="1828388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454323" y="75788"/>
                <a:ext cx="1710595" cy="182838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35549" y="75788"/>
                <a:ext cx="1629369" cy="1709969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710053" y="207010"/>
              <a:ext cx="261048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79132" y="417360"/>
            <a:ext cx="6888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BÀI 39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BẢNG NHÂN 2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/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  <a:endParaRPr lang="vi-VN" sz="2200" i="1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599090" y="2950371"/>
            <a:ext cx="2451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charset="0"/>
                <a:cs typeface="Times New Roman" panose="02020603050405020304" charset="0"/>
              </a:rPr>
              <a:t>2    +    2    =   4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/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  <a:endParaRPr lang="vi-VN" sz="2200" i="1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659191" y="4393366"/>
            <a:ext cx="354076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charset="0"/>
                <a:cs typeface="Times New Roman" panose="02020603050405020304" charset="0"/>
              </a:rPr>
              <a:t>2    +    2    +    2    =   6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/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  <a:endParaRPr lang="vi-VN" sz="2200" i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09037" y="5097860"/>
            <a:ext cx="15760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charset="0"/>
                <a:cs typeface="Times New Roman" panose="02020603050405020304" charset="0"/>
              </a:rPr>
              <a:t>Nhận xét:</a:t>
            </a:r>
            <a:endParaRPr lang="vi-VN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68880" y="1818005"/>
            <a:ext cx="292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     x     1    =   2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468880" y="3321685"/>
            <a:ext cx="292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     x     2    =   4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67050" y="4805045"/>
            <a:ext cx="2927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      x     3    =   6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99185" y="5643245"/>
            <a:ext cx="10268585" cy="9531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 2 x 2 = 4; 2 x 3 = 6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Thêm 2 vào kết quả phép tính 2 x 2 được kết quả phép tính 2 x 3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4" grpId="0"/>
      <p:bldP spid="64" grpId="1"/>
      <p:bldP spid="4" grpId="0"/>
      <p:bldP spid="4" grpId="1"/>
      <p:bldP spid="68" grpId="0"/>
      <p:bldP spid="68" grpId="1"/>
      <p:bldP spid="5" grpId="0"/>
      <p:bldP spid="5" grpId="1"/>
      <p:bldP spid="72" grpId="0"/>
      <p:bldP spid="72" grpId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14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/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06398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  <a:endParaRPr lang="vi-VN" sz="2200" i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  <a:endParaRPr lang="vi-VN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2465070" y="4034790"/>
            <a:ext cx="4516755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Thừa số thứ nhất đều là số 2.</a:t>
            </a:r>
            <a:endParaRPr lang="vi-VN" sz="2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Thừa số thứ hai là các số tự nhiên tăng dần từ 1 đến 10.</a:t>
            </a:r>
            <a:endParaRPr lang="vi-VN" sz="2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Tích là các số tăng dần hơn kém nhau 2 đơn vị từ 2 đến 20.</a:t>
            </a:r>
            <a:endParaRPr lang="vi-VN" sz="26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4514245" y="288618"/>
              <a:ext cx="2950845" cy="60667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0845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/>
                            <a:t>Bảng nhân 2</a:t>
                          </a:r>
                          <a:endParaRPr lang="vi-VN" sz="24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14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4514245" y="288618"/>
              <a:ext cx="2950845" cy="60667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0845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dirty="0"/>
                            <a:t>Bảng nhân 2</a:t>
                          </a:r>
                          <a:endParaRPr lang="vi-VN" sz="2400" b="1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/>
          <p:cNvSpPr/>
          <p:nvPr/>
        </p:nvSpPr>
        <p:spPr>
          <a:xfrm>
            <a:off x="6576455" y="249139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6695835" y="36188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6695200" y="4745693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6576695" y="5873115"/>
            <a:ext cx="527685" cy="4159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6575820" y="136454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6631065" y="30132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5" name="Rectangle: Rounded Corners 34"/>
          <p:cNvSpPr/>
          <p:nvPr/>
        </p:nvSpPr>
        <p:spPr>
          <a:xfrm>
            <a:off x="5610620" y="190747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34"/>
          <p:cNvSpPr/>
          <p:nvPr/>
        </p:nvSpPr>
        <p:spPr>
          <a:xfrm>
            <a:off x="5609985" y="30130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34"/>
          <p:cNvSpPr/>
          <p:nvPr/>
        </p:nvSpPr>
        <p:spPr>
          <a:xfrm>
            <a:off x="5609350" y="420680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34"/>
          <p:cNvSpPr/>
          <p:nvPr/>
        </p:nvSpPr>
        <p:spPr>
          <a:xfrm>
            <a:off x="5608715" y="52672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34"/>
          <p:cNvSpPr/>
          <p:nvPr/>
        </p:nvSpPr>
        <p:spPr>
          <a:xfrm>
            <a:off x="5608080" y="80193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6" grpId="0" animBg="1"/>
      <p:bldP spid="10" grpId="0" animBg="1"/>
      <p:bldP spid="7" grpId="0" animBg="1"/>
      <p:bldP spid="9" grpId="0" animBg="1"/>
      <p:bldP spid="36" grpId="1" animBg="1"/>
      <p:bldP spid="5" grpId="1" animBg="1"/>
      <p:bldP spid="6" grpId="1" animBg="1"/>
      <p:bldP spid="10" grpId="1" animBg="1"/>
      <p:bldP spid="7" grpId="1" animBg="1"/>
      <p:bldP spid="9" grpId="1" animBg="1"/>
      <p:bldP spid="10" grpId="2" animBg="1"/>
      <p:bldP spid="5" grpId="2" animBg="1"/>
      <p:bldP spid="35" grpId="0" animBg="1"/>
      <p:bldP spid="30" grpId="0" animBg="1"/>
      <p:bldP spid="6" grpId="2" animBg="1"/>
      <p:bldP spid="36" grpId="2" animBg="1"/>
      <p:bldP spid="32" grpId="0" animBg="1"/>
      <p:bldP spid="7" grpId="2" animBg="1"/>
      <p:bldP spid="33" grpId="0" animBg="1"/>
      <p:bldP spid="9" grpId="2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20" y="1202055"/>
            <a:ext cx="10960100" cy="50838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94186" y="181556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7827" y="194494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4885" y="1945005"/>
            <a:ext cx="384810" cy="46164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4125" y="2012722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16192" y="267487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53910" y="3197860"/>
            <a:ext cx="585470" cy="39941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6619" y="332719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1678" y="359754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1147" y="457084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67114" y="472626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739380" y="360045"/>
            <a:ext cx="36239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>
                <a:latin typeface="Times New Roman" panose="02020603050405020304" charset="0"/>
                <a:cs typeface="Times New Roman" panose="02020603050405020304" charset="0"/>
              </a:rPr>
              <a:t>Trò chơi: 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“Đố bạn”</a:t>
            </a:r>
            <a:endParaRPr lang="en-US" sz="30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Oval 39"/>
          <p:cNvSpPr/>
          <p:nvPr/>
        </p:nvSpPr>
        <p:spPr>
          <a:xfrm>
            <a:off x="385156" y="71176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1002963" y="732273"/>
            <a:ext cx="1116312" cy="461666"/>
            <a:chOff x="1870518" y="1440653"/>
            <a:chExt cx="1116312" cy="461666"/>
          </a:xfrm>
        </p:grpSpPr>
        <p:grpSp>
          <p:nvGrpSpPr>
            <p:cNvPr id="42" name="Group 41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vi-VN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aphicFrame>
        <p:nvGraphicFramePr>
          <p:cNvPr id="47" name="Table 17"/>
          <p:cNvGraphicFramePr>
            <a:graphicFrameLocks noGrp="1"/>
          </p:cNvGraphicFramePr>
          <p:nvPr/>
        </p:nvGraphicFramePr>
        <p:xfrm>
          <a:off x="2219521" y="1060491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/>
                <a:gridCol w="975186"/>
                <a:gridCol w="986151"/>
                <a:gridCol w="1045921"/>
                <a:gridCol w="1075803"/>
                <a:gridCol w="1075803"/>
                <a:gridCol w="1075803"/>
              </a:tblGrid>
              <a:tr h="597884">
                <a:tc>
                  <a:txBody>
                    <a:bodyPr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7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8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960859" y="230622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13592" y="230124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2675" y="229626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44458" y="229128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97191" y="228630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34805" y="50800"/>
            <a:ext cx="2087880" cy="68135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500" b="1">
                <a:latin typeface="Times New Roman" panose="02020603050405020304" charset="0"/>
                <a:cs typeface="Times New Roman" panose="02020603050405020304" charset="0"/>
              </a:rPr>
              <a:t>Cá nhân</a:t>
            </a:r>
            <a:endParaRPr lang="en-US" sz="3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3" grpId="0" bldLvl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1711</Words>
  <Application>WPS Presentation</Application>
  <PresentationFormat>Widescreen</PresentationFormat>
  <Paragraphs>372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Arial</vt:lpstr>
      <vt:lpstr>Times New Roman</vt:lpstr>
      <vt:lpstr>Cambria Math</vt:lpstr>
      <vt:lpstr>Microsoft YaHei</vt:lpstr>
      <vt:lpstr>Arial Unicode MS</vt:lpstr>
      <vt:lpstr>UTM Cookies</vt:lpstr>
      <vt:lpstr>Segoe Print</vt:lpstr>
      <vt:lpstr>Calibri</vt:lpstr>
      <vt:lpstr>UVN Mua Thu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LENOVO PC</cp:lastModifiedBy>
  <cp:revision>161</cp:revision>
  <dcterms:created xsi:type="dcterms:W3CDTF">2021-06-02T01:34:00Z</dcterms:created>
  <dcterms:modified xsi:type="dcterms:W3CDTF">2024-01-18T13:18:53Z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158CED60844C472EA2983B2413A006FE_12</vt:lpwstr>
  </property>
  <property fmtid="{D5CDD505-2E9C-101B-9397-08002B2CF9AE}" pid="3" name="KSOProductBuildVer">
    <vt:lpwstr>1033-12.2.0.13431</vt:lpwstr>
  </property>
</Properties>
</file>