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5.webp" ContentType="image/webp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8" r:id="rId3"/>
    <p:sldId id="256" r:id="rId4"/>
    <p:sldId id="284" r:id="rId5"/>
    <p:sldId id="287" r:id="rId6"/>
    <p:sldId id="293" r:id="rId7"/>
    <p:sldId id="290" r:id="rId8"/>
    <p:sldId id="301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>
        <p:scale>
          <a:sx n="125" d="100"/>
          <a:sy n="125" d="100"/>
        </p:scale>
        <p:origin x="-2952" y="-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microsoft.com/office/2007/relationships/hdphoto" Target="../media/image26.wdp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5.webp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microsoft.com/office/2007/relationships/hdphoto" Target="../media/image20.wdp"/><Relationship Id="rId2" Type="http://schemas.openxmlformats.org/officeDocument/2006/relationships/image" Target="../media/image19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180080" y="2503170"/>
            <a:ext cx="58096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6000">
                <a:latin typeface="Times New Roman" panose="02020603050405020304" charset="0"/>
                <a:cs typeface="Times New Roman" panose="02020603050405020304" charset="0"/>
              </a:rPr>
              <a:t>ĐỐ BẠN</a:t>
            </a:r>
            <a:endParaRPr lang="en-US" sz="6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/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  <a:endParaRPr lang="vi-VN" sz="24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  <a:endParaRPr lang="vi-VN" sz="2800" dirty="0"/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  <a:endParaRPr lang="vi-VN" sz="2800" dirty="0"/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/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/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  <a:endParaRPr lang="vi-VN" sz="280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  <a:endParaRPr lang="vi-VN" sz="2800">
              <a:solidFill>
                <a:srgbClr val="0070C0"/>
              </a:solidFill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  <a:endParaRPr lang="vi-VN" sz="2800">
              <a:solidFill>
                <a:srgbClr val="0070C0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  <a:endParaRPr lang="vi-VN" sz="2800">
              <a:solidFill>
                <a:srgbClr val="0070C0"/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2185" y="0"/>
            <a:ext cx="2087880" cy="68135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500" b="1">
                <a:latin typeface="Times New Roman" panose="02020603050405020304" charset="0"/>
                <a:cs typeface="Times New Roman" panose="02020603050405020304" charset="0"/>
              </a:rPr>
              <a:t>Nhóm 2</a:t>
            </a:r>
            <a:endParaRPr lang="en-US" sz="3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8" grpId="0" bldLvl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2265" y="272415"/>
            <a:ext cx="3167380" cy="1683255"/>
            <a:chOff x="1523998" y="0"/>
            <a:chExt cx="2190751" cy="1683255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5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5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5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CHỦ ĐỀ 8</a:t>
              </a:r>
              <a:endParaRPr lang="vi-VN" sz="4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31787" y="417360"/>
            <a:ext cx="688859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PHÉP NHÂN, PHÉP CHIA</a:t>
            </a:r>
            <a:endParaRPr lang="vi-VN" sz="4500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2315" y="2045868"/>
            <a:ext cx="4441825" cy="17532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5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BÀI 38</a:t>
            </a:r>
            <a:endParaRPr lang="vi-VN" sz="4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</a:pPr>
            <a:r>
              <a:rPr lang="vi-VN" sz="4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THỪA SỐ - TÍCH</a:t>
            </a:r>
            <a:endParaRPr lang="vi-VN" sz="4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581" y="1455669"/>
            <a:ext cx="5364885" cy="48001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  <a:endParaRPr lang="vi-VN" sz="2800" i="1" dirty="0"/>
            </a:p>
            <a:p>
              <a:pPr algn="ctr"/>
              <a:r>
                <a:rPr lang="vi-VN" sz="2800" i="1" dirty="0"/>
                <a:t>bao nhiêu con cá?</a:t>
              </a:r>
              <a:endParaRPr lang="vi-VN" sz="28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/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  <a:endParaRPr lang="vi-VN" sz="32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  <a:endParaRPr lang="vi-VN" sz="32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  <a:endParaRPr lang="vi-VN" sz="32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  <a:endParaRPr lang="vi-VN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  <a:endParaRPr lang="vi-VN" sz="3200" b="1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  <a:endParaRPr lang="vi-VN" sz="2400" dirty="0"/>
          </a:p>
        </p:txBody>
      </p:sp>
      <p:sp>
        <p:nvSpPr>
          <p:cNvPr id="3" name="Rectangle 34"/>
          <p:cNvSpPr/>
          <p:nvPr/>
        </p:nvSpPr>
        <p:spPr>
          <a:xfrm>
            <a:off x="6767169" y="2079189"/>
            <a:ext cx="3860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vi-VN" sz="3200" dirty="0">
                <a:solidFill>
                  <a:srgbClr val="FF0000"/>
                </a:solidFill>
              </a:rPr>
              <a:t>x</a:t>
            </a:r>
            <a:endParaRPr lang="en-US" altLang="vi-VN" sz="3200" dirty="0">
              <a:solidFill>
                <a:srgbClr val="FF000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699885" y="3549015"/>
            <a:ext cx="369760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3      x    5     =    15</a:t>
            </a:r>
            <a:endParaRPr lang="en-US" sz="35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874510" y="4231640"/>
            <a:ext cx="0" cy="3943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410575" y="4210050"/>
            <a:ext cx="0" cy="3943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0071735" y="4231640"/>
            <a:ext cx="0" cy="3943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6139180" y="4906010"/>
            <a:ext cx="1369060" cy="4914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Thừa số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690485" y="4898390"/>
            <a:ext cx="1369060" cy="4914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Thừa số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9327515" y="4922520"/>
            <a:ext cx="1369060" cy="4914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Tích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321425" y="5677535"/>
            <a:ext cx="504190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3 x 5 cũng được gọi là tích</a:t>
            </a:r>
            <a:endParaRPr lang="en-US" sz="35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/>
      <p:bldP spid="29" grpId="1" animBg="1"/>
      <p:bldP spid="28" grpId="1"/>
      <p:bldP spid="35" grpId="0"/>
      <p:bldP spid="35" grpId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1" grpId="1" animBg="1"/>
      <p:bldP spid="32" grpId="1" animBg="1"/>
      <p:bldP spid="33" grpId="1" animBg="1"/>
      <p:bldP spid="34" grpId="1" animBg="1"/>
      <p:bldP spid="37" grpId="0"/>
      <p:bldP spid="3" grpId="0"/>
      <p:bldP spid="37" grpId="1"/>
      <p:bldP spid="3" grpId="1"/>
      <p:bldP spid="39" grpId="0"/>
      <p:bldP spid="38" grpId="0"/>
      <p:bldP spid="39" grpId="1"/>
      <p:bldP spid="38" grpId="1"/>
      <p:bldP spid="40" grpId="0"/>
      <p:bldP spid="40" grpId="1"/>
      <p:bldP spid="4" grpId="0"/>
      <p:bldP spid="4" grpId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/>
              <p:cNvGraphicFramePr>
                <a:graphicFrameLocks noGrp="1"/>
              </p:cNvGraphicFramePr>
              <p:nvPr/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/>
                    <a:gridCol w="1891183"/>
                    <a:gridCol w="1891183"/>
                    <a:gridCol w="1891183"/>
                    <a:gridCol w="1891183"/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/>
              <p:cNvGraphicFramePr>
                <a:graphicFrameLocks noGrp="1"/>
              </p:cNvGraphicFramePr>
              <p:nvPr/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/>
                    <a:gridCol w="1891183"/>
                    <a:gridCol w="1891183"/>
                    <a:gridCol w="1891183"/>
                    <a:gridCol w="1891183"/>
                  </a:tblGrid>
                  <a:tr h="553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60205" y="318135"/>
            <a:ext cx="2087880" cy="68135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500" b="1">
                <a:latin typeface="Times New Roman" panose="02020603050405020304" charset="0"/>
                <a:cs typeface="Times New Roman" panose="02020603050405020304" charset="0"/>
              </a:rPr>
              <a:t>Cá nhân</a:t>
            </a:r>
            <a:endParaRPr lang="en-US" sz="3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/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  <a:endParaRPr lang="vi-VN" sz="24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1633"/>
          <a:stretch>
            <a:fillRect/>
          </a:stretch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  <a:endParaRPr lang="vi-VN" sz="2400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7" t="-98" r="9" b="10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  <a:endParaRPr lang="vi-VN" sz="2400" dirty="0"/>
                </a:p>
              </p:txBody>
            </p:sp>
          </mc:Choice>
          <mc:Fallback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/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: Rounded Corners 63"/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: Rounded Corners 64"/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  <a:endParaRPr lang="vi-VN" sz="2400" dirty="0"/>
                </a:p>
              </p:txBody>
            </p:sp>
          </mc:Choice>
          <mc:Fallback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/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: Rounded Corners 68"/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: Rounded Corners 71"/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3" name="Rectangle: Rounded Corners 72"/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4" name="Rectangle: Rounded Corners 73"/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5" name="Rectangle: Rounded Corners 74"/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6" name="Rectangle: Rounded Corners 75"/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/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1" name="Rectangle: Rounded Corners 90"/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  <a:endParaRPr lang="vi-VN" sz="2400" dirty="0"/>
          </a:p>
        </p:txBody>
      </p:sp>
      <p:graphicFrame>
        <p:nvGraphicFramePr>
          <p:cNvPr id="93" name="Table 6"/>
          <p:cNvGraphicFramePr>
            <a:graphicFrameLocks noGrp="1"/>
          </p:cNvGraphicFramePr>
          <p:nvPr/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/>
                <a:gridCol w="1994594"/>
                <a:gridCol w="1994594"/>
                <a:gridCol w="1994594"/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  <a:endParaRPr lang="vi-VN" sz="22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  <a:endParaRPr lang="vi-VN" sz="22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  <a:endParaRPr lang="vi-VN" sz="22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  <a:endParaRPr lang="vi-VN" sz="22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15755" y="1167130"/>
            <a:ext cx="2087880" cy="68135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500" b="1">
                <a:latin typeface="Times New Roman" panose="02020603050405020304" charset="0"/>
                <a:cs typeface="Times New Roman" panose="02020603050405020304" charset="0"/>
              </a:rPr>
              <a:t>Nhóm 2</a:t>
            </a:r>
            <a:endParaRPr lang="en-US" sz="3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21850" y="4103370"/>
            <a:ext cx="2087880" cy="68135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500" b="1">
                <a:latin typeface="Times New Roman" panose="02020603050405020304" charset="0"/>
                <a:cs typeface="Times New Roman" panose="02020603050405020304" charset="0"/>
              </a:rPr>
              <a:t>Cá nhân</a:t>
            </a:r>
            <a:endParaRPr lang="en-US" sz="3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73" grpId="0" animBg="1"/>
      <p:bldP spid="73" grpId="1" animBg="1"/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908050" y="3282315"/>
            <a:ext cx="258508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5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 x 4 = 8</a:t>
            </a:r>
            <a:endParaRPr lang="en-US" sz="35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954270" y="3282315"/>
            <a:ext cx="222885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5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 x 2 = 16</a:t>
            </a:r>
            <a:endParaRPr lang="en-US" sz="35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8415655" y="3282315"/>
            <a:ext cx="222885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5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 x 5 = 20</a:t>
            </a:r>
            <a:endParaRPr lang="en-US" sz="35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234055" y="404495"/>
            <a:ext cx="541972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000" b="1">
                <a:solidFill>
                  <a:srgbClr val="C00000"/>
                </a:solidFill>
                <a:latin typeface="UVN Mua Thu" panose="03020702040507090A04" charset="0"/>
                <a:cs typeface="UVN Mua Thu" panose="03020702040507090A04" charset="0"/>
              </a:rPr>
              <a:t>Trò chơi: Hái hoa</a:t>
            </a:r>
            <a:endParaRPr lang="en-US" sz="5000" b="1">
              <a:solidFill>
                <a:srgbClr val="C00000"/>
              </a:solidFill>
              <a:latin typeface="UVN Mua Thu" panose="03020702040507090A04" charset="0"/>
              <a:cs typeface="UVN Mua Thu" panose="03020702040507090A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65125" y="1789430"/>
            <a:ext cx="3670300" cy="1567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Tìm tích, biết hai thừa số là 2 và 4?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65125" y="1789430"/>
            <a:ext cx="3635375" cy="3323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4305300" y="1881505"/>
            <a:ext cx="34404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Tìm tích, biết hai thừa số là 8 và 2?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1" name="Picture 100"/>
          <p:cNvPicPr/>
          <p:nvPr/>
        </p:nvPicPr>
        <p:blipFill>
          <a:blip r:embed="rId2"/>
          <a:srcRect r="26083"/>
          <a:stretch>
            <a:fillRect/>
          </a:stretch>
        </p:blipFill>
        <p:spPr>
          <a:xfrm>
            <a:off x="4091940" y="1789430"/>
            <a:ext cx="3724910" cy="3322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8015605" y="1881505"/>
            <a:ext cx="34829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Tìm tích, biết hai thừa số là 4 và 5?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rcRect l="39595" r="4016" b="4792"/>
          <a:stretch>
            <a:fillRect/>
          </a:stretch>
        </p:blipFill>
        <p:spPr>
          <a:xfrm>
            <a:off x="7908290" y="1789430"/>
            <a:ext cx="3949700" cy="3322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2037488" y="127713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2730860" y="1276691"/>
            <a:ext cx="1116312" cy="461666"/>
            <a:chOff x="1870518" y="1440653"/>
            <a:chExt cx="1116312" cy="461666"/>
          </a:xfrm>
        </p:grpSpPr>
        <p:grpSp>
          <p:nvGrpSpPr>
            <p:cNvPr id="47" name="Group 46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graphicFrame>
        <p:nvGraphicFramePr>
          <p:cNvPr id="17" name="Table 17"/>
          <p:cNvGraphicFramePr>
            <a:graphicFrameLocks noGrp="1"/>
          </p:cNvGraphicFramePr>
          <p:nvPr/>
        </p:nvGraphicFramePr>
        <p:xfrm>
          <a:off x="1389380" y="2380615"/>
          <a:ext cx="9620885" cy="1830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9170"/>
                <a:gridCol w="1842770"/>
                <a:gridCol w="1843405"/>
                <a:gridCol w="1842135"/>
                <a:gridCol w="1843405"/>
              </a:tblGrid>
              <a:tr h="59817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032217" y="362674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77818" y="3626571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611493" y="362648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34805" y="328930"/>
            <a:ext cx="2087880" cy="68135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500" b="1">
                <a:latin typeface="Times New Roman" panose="02020603050405020304" charset="0"/>
                <a:cs typeface="Times New Roman" panose="02020603050405020304" charset="0"/>
              </a:rPr>
              <a:t>Cá nhân</a:t>
            </a:r>
            <a:endParaRPr lang="en-US" sz="3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51" grpId="0" bldLvl="0" animBg="1"/>
      <p:bldP spid="52" grpId="0" bldLvl="0" animBg="1"/>
      <p:bldP spid="53" grpId="0" bldLvl="0" animBg="1"/>
      <p:bldP spid="3" grpId="0" bldLvl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  <a:endParaRPr lang="vi-VN" sz="2200" dirty="0"/>
          </a:p>
          <a:p>
            <a:r>
              <a:rPr lang="vi-VN" sz="2200" dirty="0"/>
              <a:t>Hỏi 3 hàng có tất cả bao nhiêu quả bóng?</a:t>
            </a:r>
            <a:endParaRPr lang="vi-VN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  <a:endParaRPr lang="vi-VN" sz="2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Số quả bóng ở cả 3 hàng là:</a:t>
            </a:r>
            <a:endParaRPr lang="vi-VN" sz="2200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  <a:endParaRPr lang="vi-VN" sz="22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/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: Rounded Corners 18"/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/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ectangle: Rounded Corners 33"/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  <a:endParaRPr lang="vi-VN" sz="2200" dirty="0"/>
          </a:p>
          <a:p>
            <a:r>
              <a:rPr lang="vi-VN" sz="2200" dirty="0"/>
              <a:t>Hỏi 5 cột có tất cả bao nhiêu quả bóng?</a:t>
            </a:r>
            <a:endParaRPr lang="vi-VN" sz="2200" dirty="0"/>
          </a:p>
        </p:txBody>
      </p:sp>
      <p:sp>
        <p:nvSpPr>
          <p:cNvPr id="41" name="TextBox 40"/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  <a:endParaRPr lang="vi-VN" sz="22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Số quả bóng ở cả 5 cột là:</a:t>
            </a:r>
            <a:endParaRPr lang="vi-VN" sz="2200" dirty="0">
              <a:solidFill>
                <a:srgbClr val="FF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  <a:endParaRPr lang="vi-VN" sz="2200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/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: Rounded Corners 45"/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Rectangle: Rounded Corners 46"/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/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/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Rectangle: Rounded Corners 50"/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618981" y="6129758"/>
            <a:ext cx="4714426" cy="610312"/>
            <a:chOff x="8046147" y="1143254"/>
            <a:chExt cx="2699225" cy="610312"/>
          </a:xfrm>
        </p:grpSpPr>
        <p:sp>
          <p:nvSpPr>
            <p:cNvPr id="55" name="Rectangle 54"/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Rectangle 55"/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  <a:endParaRPr lang="vi-VN" sz="3200" dirty="0"/>
                </a:p>
              </p:txBody>
            </p:sp>
          </mc:Choice>
          <mc:Fallback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/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/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87325" y="6125845"/>
            <a:ext cx="11817985" cy="610870"/>
            <a:chOff x="6247541" y="1143254"/>
            <a:chExt cx="4579651" cy="610870"/>
          </a:xfrm>
        </p:grpSpPr>
        <p:sp>
          <p:nvSpPr>
            <p:cNvPr id="5" name="Rectangle 54"/>
            <p:cNvSpPr/>
            <p:nvPr/>
          </p:nvSpPr>
          <p:spPr>
            <a:xfrm>
              <a:off x="6355119" y="1182624"/>
              <a:ext cx="4472073" cy="571500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vi-VN" dirty="0"/>
            </a:p>
          </p:txBody>
        </p:sp>
        <p:sp>
          <p:nvSpPr>
            <p:cNvPr id="7" name="Rectangle 55"/>
            <p:cNvSpPr/>
            <p:nvPr/>
          </p:nvSpPr>
          <p:spPr>
            <a:xfrm>
              <a:off x="6247541" y="1143254"/>
              <a:ext cx="4579651" cy="58356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vi-VN" sz="3200" dirty="0"/>
                <a:t>Khi đổi chỗ các thừa số trong một tích thì tích không thay đổi</a:t>
              </a:r>
              <a:endParaRPr lang="en-US" altLang="vi-VN" sz="3200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0104120" y="0"/>
            <a:ext cx="2087880" cy="68135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500" b="1">
                <a:latin typeface="Times New Roman" panose="02020603050405020304" charset="0"/>
                <a:cs typeface="Times New Roman" panose="02020603050405020304" charset="0"/>
              </a:rPr>
              <a:t>Nhóm 2</a:t>
            </a:r>
            <a:endParaRPr lang="en-US" sz="3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  <p:bldP spid="8" grpId="0" bldLvl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1200</Words>
  <Application>WPS Presentation</Application>
  <PresentationFormat>Widescreen</PresentationFormat>
  <Paragraphs>344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Arial</vt:lpstr>
      <vt:lpstr>Times New Roman</vt:lpstr>
      <vt:lpstr>Cambria Math</vt:lpstr>
      <vt:lpstr>Microsoft YaHei</vt:lpstr>
      <vt:lpstr>Arial Unicode MS</vt:lpstr>
      <vt:lpstr>UTM Cookies</vt:lpstr>
      <vt:lpstr>Segoe Print</vt:lpstr>
      <vt:lpstr>Calibri</vt:lpstr>
      <vt:lpstr>UVN Mua Thu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thanh an mai</cp:lastModifiedBy>
  <cp:revision>163</cp:revision>
  <dcterms:created xsi:type="dcterms:W3CDTF">2021-06-02T01:34:00Z</dcterms:created>
  <dcterms:modified xsi:type="dcterms:W3CDTF">2024-01-16T02:41:04Z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45069B71CC1B42B4A511576E3DE8E170_12</vt:lpwstr>
  </property>
  <property fmtid="{D5CDD505-2E9C-101B-9397-08002B2CF9AE}" pid="3" name="KSOProductBuildVer">
    <vt:lpwstr>1033-12.2.0.13412</vt:lpwstr>
  </property>
</Properties>
</file>