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20" r:id="rId4"/>
    <p:sldMasterId id="2147483732" r:id="rId5"/>
  </p:sldMasterIdLst>
  <p:notesMasterIdLst>
    <p:notesMasterId r:id="rId21"/>
  </p:notesMasterIdLst>
  <p:sldIdLst>
    <p:sldId id="256" r:id="rId6"/>
    <p:sldId id="259" r:id="rId7"/>
    <p:sldId id="284" r:id="rId8"/>
    <p:sldId id="257" r:id="rId9"/>
    <p:sldId id="285" r:id="rId10"/>
    <p:sldId id="289" r:id="rId11"/>
    <p:sldId id="286" r:id="rId12"/>
    <p:sldId id="287" r:id="rId13"/>
    <p:sldId id="292" r:id="rId14"/>
    <p:sldId id="272" r:id="rId15"/>
    <p:sldId id="293" r:id="rId16"/>
    <p:sldId id="294" r:id="rId17"/>
    <p:sldId id="295" r:id="rId18"/>
    <p:sldId id="282" r:id="rId19"/>
    <p:sldId id="28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9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B3246-DD7C-463C-8BEF-BCDC7CC89618}" type="datetimeFigureOut">
              <a:rPr lang="en-US" smtClean="0"/>
              <a:t>6/20/2021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61ABF-3971-4E26-9941-9071765770DD}" type="slidenum">
              <a:rPr lang="en-US" smtClean="0"/>
              <a:t>‹#›</a:t>
            </a:fld>
            <a:endParaRPr lang="en-US"/>
          </a:p>
        </p:txBody>
      </p:sp>
    </p:spTree>
    <p:extLst>
      <p:ext uri="{BB962C8B-B14F-4D97-AF65-F5344CB8AC3E}">
        <p14:creationId xmlns:p14="http://schemas.microsoft.com/office/powerpoint/2010/main" val="32411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3</a:t>
            </a:fld>
            <a:endParaRPr lang="en-US"/>
          </a:p>
        </p:txBody>
      </p:sp>
    </p:spTree>
    <p:extLst>
      <p:ext uri="{BB962C8B-B14F-4D97-AF65-F5344CB8AC3E}">
        <p14:creationId xmlns:p14="http://schemas.microsoft.com/office/powerpoint/2010/main" val="5908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4</a:t>
            </a:fld>
            <a:endParaRPr lang="en-US"/>
          </a:p>
        </p:txBody>
      </p:sp>
    </p:spTree>
    <p:extLst>
      <p:ext uri="{BB962C8B-B14F-4D97-AF65-F5344CB8AC3E}">
        <p14:creationId xmlns:p14="http://schemas.microsoft.com/office/powerpoint/2010/main" val="2918327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DD629E-10BD-45C1-9C6A-589D2DD61795}" type="datetimeFigureOut">
              <a:rPr lang="en-US" smtClean="0"/>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38666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smtClean="0"/>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76191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smtClean="0"/>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623812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71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905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919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482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50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49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68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8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smtClean="0"/>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6799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622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44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471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463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118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751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952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743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258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34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smtClean="0"/>
              <a:t>6/20/2021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287196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594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978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005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371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280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31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886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266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139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1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DD629E-10BD-45C1-9C6A-589D2DD61795}" type="datetimeFigureOut">
              <a:rPr lang="en-US" smtClean="0"/>
              <a:t>6/20/2021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4093548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3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317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3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04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9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92C4AC-25A9-491E-BBD3-D3D152D58F0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E8B84F6-1954-40C3-A7AF-7E2294BBB3F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37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778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1DD8FD-4D9E-40A4-9CFB-A7787B95C70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7E88001-C3EF-4B05-99E1-A25298FD04A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67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924B212-ED9E-4EB4-973D-D4AD680607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DEF93D0-B8D3-4E25-8FA4-852D6D1141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785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C57D9-0A70-4ECC-9E6C-BB0E45118A2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21BB4E1-F3E9-497F-B4ED-14798421412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B6B213-7731-4FDC-BA32-A68DF9A087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D786657-9EB5-4ED4-8EEE-83A31077595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74A6765-5EB5-4FDE-91D1-632B93FB882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59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DD629E-10BD-45C1-9C6A-589D2DD61795}" type="datetimeFigureOut">
              <a:rPr lang="en-US" smtClean="0"/>
              <a:t>6/20/2021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515878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965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049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96CF-F646-4939-A585-83B97885A8F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1C23DA7-C34D-4EBF-9E9B-F847FA0EB47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E6C1FAF-EE86-4CF5-8793-E4516249EEC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978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8748F1-15E0-4B6E-9F9F-2088CAD592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88DF8ED-0EC1-4DA7-BC94-CDE7FBD3CCA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C5A1D4F-F643-45E7-8865-4B5EBAD2E24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768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831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0A3EEE-4F00-4A37-AE0B-526234C6C4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00A4511-05C3-4BF9-8EEE-7ECF6706E38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85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DD629E-10BD-45C1-9C6A-589D2DD61795}" type="datetimeFigureOut">
              <a:rPr lang="en-US" smtClean="0"/>
              <a:t>6/20/2021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2748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smtClean="0"/>
              <a:t>6/20/2021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35821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6/20/2021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5385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6/20/2021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19529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smtClean="0"/>
              <a:t>6/20/2021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smtClean="0"/>
              <a:t>‹#›</a:t>
            </a:fld>
            <a:endParaRPr lang="en-US"/>
          </a:p>
        </p:txBody>
      </p:sp>
    </p:spTree>
    <p:extLst>
      <p:ext uri="{BB962C8B-B14F-4D97-AF65-F5344CB8AC3E}">
        <p14:creationId xmlns:p14="http://schemas.microsoft.com/office/powerpoint/2010/main" val="1157549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932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6558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29CD-CF13-4584-8CD7-08B1064F13D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7635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2F7718C-FB26-482D-9722-35308CE1B0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E0F083D-058D-40FC-99F8-67C635DEA7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367060-E362-494B-AF2A-CFD15370A0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6/20/2021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E8769ED-8439-4760-B04A-FA28692B44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95B1515-6AB0-4E4D-9D99-0B7384AFB4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833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openxmlformats.org/officeDocument/2006/relationships/image" Target="../media/image13.gi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24.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13.gif"/><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13.gi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5.png"/><Relationship Id="rId5" Type="http://schemas.openxmlformats.org/officeDocument/2006/relationships/image" Target="../media/image13.gi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vi.wikipedia.org/wiki/12_th%C3%A1ng_1" TargetMode="External"/><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46.xml"/><Relationship Id="rId6" Type="http://schemas.openxmlformats.org/officeDocument/2006/relationships/hyperlink" Target="https://vi.wikipedia.org/wiki/H%E1%BA%A3i_D%C6%B0%C6%A1ng" TargetMode="External"/><Relationship Id="rId5" Type="http://schemas.openxmlformats.org/officeDocument/2006/relationships/hyperlink" Target="https://vi.wikipedia.org/wiki/B%C3%ACnh_Giang" TargetMode="External"/><Relationship Id="rId4" Type="http://schemas.openxmlformats.org/officeDocument/2006/relationships/hyperlink" Target="https://vi.wikipedia.org/wiki/19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842" y="980728"/>
            <a:ext cx="6917348" cy="1200329"/>
          </a:xfrm>
          <a:prstGeom prst="rect">
            <a:avLst/>
          </a:prstGeom>
          <a:noFill/>
        </p:spPr>
        <p:txBody>
          <a:bodyPr wrap="square" rtlCol="0">
            <a:prstTxWarp prst="textCurveUp">
              <a:avLst/>
            </a:prstTxWarp>
            <a:spAutoFit/>
          </a:bodyPr>
          <a:lstStyle/>
          <a:p>
            <a:r>
              <a:rPr lang="en-US" sz="3600" b="1" smtClean="0">
                <a:solidFill>
                  <a:srgbClr val="002060"/>
                </a:solidFill>
              </a:rPr>
              <a:t>Chào mừng quý thầy cô và các bạn học sinh đến với tiết âm nhạc</a:t>
            </a:r>
            <a:endParaRPr lang="en-US" sz="3600" b="1">
              <a:solidFill>
                <a:srgbClr val="002060"/>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457" y="-144016"/>
            <a:ext cx="1124744" cy="112474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5867" y="6314556"/>
            <a:ext cx="480835" cy="385490"/>
          </a:xfrm>
          <a:prstGeom prst="rect">
            <a:avLst/>
          </a:prstGeom>
        </p:spPr>
      </p:pic>
      <p:sp>
        <p:nvSpPr>
          <p:cNvPr id="7" name="TextBox 6"/>
          <p:cNvSpPr txBox="1"/>
          <p:nvPr/>
        </p:nvSpPr>
        <p:spPr>
          <a:xfrm>
            <a:off x="-7912" y="6488668"/>
            <a:ext cx="7704856" cy="369332"/>
          </a:xfrm>
          <a:prstGeom prst="rect">
            <a:avLst/>
          </a:prstGeom>
          <a:noFill/>
        </p:spPr>
        <p:txBody>
          <a:bodyPr wrap="square" rtlCol="0">
            <a:spAutoFit/>
          </a:bodyPr>
          <a:lstStyle/>
          <a:p>
            <a:r>
              <a:rPr lang="en-US" i="1" smtClean="0">
                <a:solidFill>
                  <a:srgbClr val="FF0000"/>
                </a:solidFill>
              </a:rPr>
              <a:t>Bản quyền TT-ÂN-Phi Trường 0987508433  cấm chia sẻ dưới mọi hình thức</a:t>
            </a:r>
            <a:endParaRPr lang="en-US" i="1">
              <a:solidFill>
                <a:srgbClr val="FF0000"/>
              </a:solidFill>
            </a:endParaRPr>
          </a:p>
        </p:txBody>
      </p:sp>
      <p:pic>
        <p:nvPicPr>
          <p:cNvPr id="8"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57600" y="5704956"/>
            <a:ext cx="609600" cy="609600"/>
          </a:xfrm>
          <a:prstGeom prst="rect">
            <a:avLst/>
          </a:prstGeom>
        </p:spPr>
      </p:pic>
    </p:spTree>
    <p:extLst>
      <p:ext uri="{BB962C8B-B14F-4D97-AF65-F5344CB8AC3E}">
        <p14:creationId xmlns:p14="http://schemas.microsoft.com/office/powerpoint/2010/main" val="2236378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9512" y="2060848"/>
            <a:ext cx="9125896" cy="707886"/>
          </a:xfrm>
          <a:prstGeom prst="rect">
            <a:avLst/>
          </a:prstGeom>
        </p:spPr>
        <p:txBody>
          <a:bodyPr wrap="none">
            <a:spAutoFit/>
          </a:bodyPr>
          <a:lstStyle/>
          <a:p>
            <a:r>
              <a:rPr lang="en-US" sz="4000" smtClean="0">
                <a:solidFill>
                  <a:srgbClr val="FF0000"/>
                </a:solidFill>
              </a:rPr>
              <a:t>Ôn h</a:t>
            </a:r>
            <a:r>
              <a:rPr lang="en-US" sz="4000" smtClean="0">
                <a:solidFill>
                  <a:srgbClr val="FF0000"/>
                </a:solidFill>
              </a:rPr>
              <a:t>át </a:t>
            </a:r>
            <a:r>
              <a:rPr lang="en-US" sz="4000">
                <a:solidFill>
                  <a:srgbClr val="FF0000"/>
                </a:solidFill>
              </a:rPr>
              <a:t>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smtClean="0">
                <a:solidFill>
                  <a:srgbClr val="FF0000"/>
                </a:solidFill>
              </a:rPr>
              <a:t>thức hòa giong…</a:t>
            </a:r>
            <a:endParaRPr lang="en-US" sz="4000">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4830688"/>
            <a:ext cx="858120" cy="758006"/>
          </a:xfrm>
          <a:prstGeom prst="rect">
            <a:avLst/>
          </a:prstGeom>
        </p:spPr>
      </p:pic>
      <p:pic>
        <p:nvPicPr>
          <p:cNvPr id="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8679" y="4221088"/>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179513" y="52956"/>
            <a:ext cx="7739166" cy="1481175"/>
          </a:xfrm>
          <a:prstGeom prst="rect">
            <a:avLst/>
          </a:prstGeom>
        </p:spPr>
        <p:txBody>
          <a:bodyPr wrap="square">
            <a:spAutoFit/>
          </a:bodyPr>
          <a:lstStyle/>
          <a:p>
            <a:pPr algn="just">
              <a:lnSpc>
                <a:spcPct val="150000"/>
              </a:lnSpc>
              <a:spcAft>
                <a:spcPts val="0"/>
              </a:spcAft>
            </a:pPr>
            <a:r>
              <a:rPr lang="en-US" sz="3200" b="1">
                <a:solidFill>
                  <a:srgbClr val="FC330E"/>
                </a:solidFill>
                <a:latin typeface="Times New Roman"/>
                <a:ea typeface="Arial"/>
              </a:rPr>
              <a:t>VẬN DỤNG – SÁNG TẠO</a:t>
            </a:r>
            <a:endParaRPr lang="en-US" sz="3200">
              <a:latin typeface="Times New Roman"/>
              <a:ea typeface="Calibri"/>
            </a:endParaRPr>
          </a:p>
          <a:p>
            <a:pPr algn="just">
              <a:lnSpc>
                <a:spcPct val="150000"/>
              </a:lnSpc>
              <a:spcAft>
                <a:spcPts val="0"/>
              </a:spcAft>
              <a:tabLst>
                <a:tab pos="165100" algn="l"/>
              </a:tabLst>
            </a:pPr>
            <a:r>
              <a:rPr lang="en-US" sz="3200" b="1">
                <a:latin typeface="Times New Roman"/>
                <a:ea typeface="Arial"/>
              </a:rPr>
              <a:t>Ôn tập bài hát </a:t>
            </a:r>
            <a:r>
              <a:rPr lang="en-US" sz="3200" b="1" i="1">
                <a:latin typeface="Times New Roman"/>
                <a:ea typeface="Arial"/>
              </a:rPr>
              <a:t>Chú chim nhỏ dễ thương</a:t>
            </a:r>
            <a:endParaRPr lang="en-US" sz="3200">
              <a:effectLst/>
              <a:latin typeface="Times New Roman"/>
              <a:ea typeface="Calibri"/>
            </a:endParaRPr>
          </a:p>
        </p:txBody>
      </p:sp>
    </p:spTree>
    <p:extLst>
      <p:ext uri="{BB962C8B-B14F-4D97-AF65-F5344CB8AC3E}">
        <p14:creationId xmlns:p14="http://schemas.microsoft.com/office/powerpoint/2010/main" val="2062940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27334" y="3648503"/>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3" name="Rectangle 2"/>
          <p:cNvSpPr/>
          <p:nvPr/>
        </p:nvSpPr>
        <p:spPr>
          <a:xfrm>
            <a:off x="0" y="2365"/>
            <a:ext cx="8964487" cy="523220"/>
          </a:xfrm>
          <a:prstGeom prst="rect">
            <a:avLst/>
          </a:prstGeom>
        </p:spPr>
        <p:txBody>
          <a:bodyPr wrap="square">
            <a:spAutoFit/>
          </a:bodyPr>
          <a:lstStyle/>
          <a:p>
            <a:r>
              <a:rPr lang="en-US" sz="2800" b="1">
                <a:latin typeface="Times New Roman"/>
                <a:ea typeface="Times New Roman"/>
              </a:rPr>
              <a:t>Hát và vận động cơ thể theo bài </a:t>
            </a:r>
            <a:r>
              <a:rPr lang="en-US" sz="2800" b="1" i="1">
                <a:latin typeface="Times New Roman"/>
                <a:ea typeface="Times New Roman"/>
              </a:rPr>
              <a:t>Chú chim nhỏ dễ thương</a:t>
            </a:r>
            <a:r>
              <a:rPr lang="en-US" sz="2800" b="1">
                <a:latin typeface="Times New Roman"/>
                <a:ea typeface="Times New Roman"/>
              </a:rPr>
              <a:t> </a:t>
            </a:r>
            <a:endParaRPr lang="en-US" sz="280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124744"/>
            <a:ext cx="9144001" cy="151216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368" y="2687781"/>
            <a:ext cx="513654" cy="70186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859" y="2768326"/>
            <a:ext cx="471110" cy="621319"/>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5736" y="2827806"/>
            <a:ext cx="835169" cy="50235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295" y="2818160"/>
            <a:ext cx="865010" cy="521648"/>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7997" y="2670581"/>
            <a:ext cx="513654" cy="70186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088" y="2728053"/>
            <a:ext cx="471110" cy="62131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6216" y="2768326"/>
            <a:ext cx="835169" cy="50235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90974" y="2719271"/>
            <a:ext cx="865010" cy="521648"/>
          </a:xfrm>
          <a:prstGeom prst="rect">
            <a:avLst/>
          </a:prstGeom>
        </p:spPr>
      </p:pic>
    </p:spTree>
    <p:extLst>
      <p:ext uri="{BB962C8B-B14F-4D97-AF65-F5344CB8AC3E}">
        <p14:creationId xmlns:p14="http://schemas.microsoft.com/office/powerpoint/2010/main" val="2994559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13855" y="777839"/>
            <a:ext cx="8820473" cy="3323987"/>
          </a:xfrm>
          <a:prstGeom prst="rect">
            <a:avLst/>
          </a:prstGeom>
        </p:spPr>
        <p:txBody>
          <a:bodyPr wrap="square">
            <a:spAutoFit/>
          </a:bodyPr>
          <a:lstStyle/>
          <a:p>
            <a:pPr algn="just">
              <a:lnSpc>
                <a:spcPct val="150000"/>
              </a:lnSpc>
              <a:spcAft>
                <a:spcPts val="0"/>
              </a:spcAft>
              <a:tabLst>
                <a:tab pos="317500" algn="l"/>
              </a:tabLst>
            </a:pPr>
            <a:r>
              <a:rPr lang="en-US" sz="2800" i="1" smtClean="0">
                <a:latin typeface="Times New Roman"/>
                <a:ea typeface="Times New Roman"/>
              </a:rPr>
              <a:t>Câu </a:t>
            </a:r>
            <a:r>
              <a:rPr lang="en-US" sz="2800" i="1">
                <a:latin typeface="Times New Roman"/>
                <a:ea typeface="Times New Roman"/>
              </a:rPr>
              <a:t>hát 1 và câu hát 2: hai bàn tay vỗ vào nhau theo lời ca.</a:t>
            </a:r>
            <a:endParaRPr lang="en-US" sz="2800">
              <a:latin typeface="Times New Roman"/>
              <a:ea typeface="Calibri"/>
            </a:endParaRPr>
          </a:p>
          <a:p>
            <a:pPr algn="just">
              <a:lnSpc>
                <a:spcPct val="150000"/>
              </a:lnSpc>
              <a:spcAft>
                <a:spcPts val="0"/>
              </a:spcAft>
              <a:tabLst>
                <a:tab pos="317500" algn="l"/>
              </a:tabLst>
            </a:pPr>
            <a:r>
              <a:rPr lang="en-US" sz="2800" i="1">
                <a:latin typeface="Times New Roman"/>
                <a:ea typeface="Times New Roman"/>
              </a:rPr>
              <a:t>Câu hát 3: hai bàn tay vỗ lên đùi theo lời ca.</a:t>
            </a:r>
            <a:endParaRPr lang="en-US" sz="2800">
              <a:latin typeface="Times New Roman"/>
              <a:ea typeface="Calibri"/>
            </a:endParaRPr>
          </a:p>
          <a:p>
            <a:pPr algn="just">
              <a:lnSpc>
                <a:spcPct val="150000"/>
              </a:lnSpc>
              <a:spcAft>
                <a:spcPts val="0"/>
              </a:spcAft>
              <a:tabLst>
                <a:tab pos="317500" algn="l"/>
              </a:tabLst>
            </a:pPr>
            <a:r>
              <a:rPr lang="en-US" sz="2800" i="1">
                <a:latin typeface="Times New Roman"/>
                <a:ea typeface="Times New Roman"/>
              </a:rPr>
              <a:t>Câu hát 4: hai tay bắt chéo vỗ lên hai vai theo lời ca.</a:t>
            </a:r>
            <a:endParaRPr lang="en-US" sz="2800">
              <a:latin typeface="Times New Roman"/>
              <a:ea typeface="Calibri"/>
            </a:endParaRPr>
          </a:p>
          <a:p>
            <a:pPr algn="just">
              <a:lnSpc>
                <a:spcPct val="150000"/>
              </a:lnSpc>
              <a:spcAft>
                <a:spcPts val="0"/>
              </a:spcAft>
              <a:tabLst>
                <a:tab pos="317500" algn="l"/>
              </a:tabLst>
            </a:pPr>
            <a:r>
              <a:rPr lang="en-US" sz="2800" i="1">
                <a:latin typeface="Times New Roman"/>
                <a:ea typeface="Times New Roman"/>
              </a:rPr>
              <a:t>Câu hát 5 và câu hát 6: hai bàn tay vỗ vào nhau theo lời </a:t>
            </a:r>
            <a:r>
              <a:rPr lang="en-US" sz="2800" i="1">
                <a:latin typeface="Times New Roman"/>
                <a:ea typeface="Times New Roman"/>
              </a:rPr>
              <a:t>ca</a:t>
            </a:r>
            <a:r>
              <a:rPr lang="en-US" sz="2800" i="1" smtClean="0">
                <a:latin typeface="Times New Roman"/>
                <a:ea typeface="Times New Roman"/>
              </a:rPr>
              <a:t>.</a:t>
            </a:r>
          </a:p>
          <a:p>
            <a:pPr algn="just">
              <a:lnSpc>
                <a:spcPct val="150000"/>
              </a:lnSpc>
              <a:spcAft>
                <a:spcPts val="0"/>
              </a:spcAft>
              <a:tabLst>
                <a:tab pos="317500" algn="l"/>
              </a:tabLst>
            </a:pPr>
            <a:r>
              <a:rPr lang="en-US" sz="2800" i="1" smtClean="0">
                <a:effectLst/>
                <a:latin typeface="Times New Roman"/>
                <a:ea typeface="Calibri"/>
              </a:rPr>
              <a:t>Câu 7,8: Giống câu 1,2.</a:t>
            </a:r>
            <a:endParaRPr lang="en-US" sz="2800">
              <a:effectLst/>
              <a:latin typeface="Times New Roman"/>
              <a:ea typeface="Calibri"/>
            </a:endParaRPr>
          </a:p>
        </p:txBody>
      </p:sp>
      <p:sp>
        <p:nvSpPr>
          <p:cNvPr id="4" name="Rectangle 3"/>
          <p:cNvSpPr/>
          <p:nvPr/>
        </p:nvSpPr>
        <p:spPr>
          <a:xfrm>
            <a:off x="1827542" y="0"/>
            <a:ext cx="4698722" cy="738664"/>
          </a:xfrm>
          <a:prstGeom prst="rect">
            <a:avLst/>
          </a:prstGeom>
        </p:spPr>
        <p:txBody>
          <a:bodyPr wrap="none">
            <a:spAutoFit/>
          </a:bodyPr>
          <a:lstStyle/>
          <a:p>
            <a:pPr lvl="0" algn="just">
              <a:lnSpc>
                <a:spcPct val="150000"/>
              </a:lnSpc>
            </a:pPr>
            <a:r>
              <a:rPr lang="en-US" sz="2800" smtClean="0">
                <a:solidFill>
                  <a:prstClr val="black"/>
                </a:solidFill>
                <a:latin typeface="Times New Roman"/>
                <a:ea typeface="Times New Roman"/>
              </a:rPr>
              <a:t>–Hát </a:t>
            </a:r>
            <a:r>
              <a:rPr lang="en-US" sz="2800">
                <a:solidFill>
                  <a:prstClr val="black"/>
                </a:solidFill>
                <a:latin typeface="Times New Roman"/>
                <a:ea typeface="Times New Roman"/>
              </a:rPr>
              <a:t>kết hợp vận động phụ họa</a:t>
            </a:r>
            <a:endParaRPr lang="en-US" sz="2800">
              <a:solidFill>
                <a:prstClr val="black"/>
              </a:solidFill>
              <a:latin typeface="Times New Roman"/>
              <a:ea typeface="Calibri"/>
            </a:endParaRPr>
          </a:p>
        </p:txBody>
      </p:sp>
      <p:pic>
        <p:nvPicPr>
          <p:cNvPr id="1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60232" y="3579231"/>
            <a:ext cx="609600" cy="609600"/>
          </a:xfrm>
          <a:prstGeom prst="rect">
            <a:avLst/>
          </a:prstGeom>
        </p:spPr>
      </p:pic>
    </p:spTree>
    <p:extLst>
      <p:ext uri="{BB962C8B-B14F-4D97-AF65-F5344CB8AC3E}">
        <p14:creationId xmlns:p14="http://schemas.microsoft.com/office/powerpoint/2010/main" val="845373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4" name="Rectangle 3"/>
          <p:cNvSpPr/>
          <p:nvPr/>
        </p:nvSpPr>
        <p:spPr>
          <a:xfrm>
            <a:off x="628497" y="0"/>
            <a:ext cx="7096815" cy="738664"/>
          </a:xfrm>
          <a:prstGeom prst="rect">
            <a:avLst/>
          </a:prstGeom>
        </p:spPr>
        <p:txBody>
          <a:bodyPr wrap="none">
            <a:spAutoFit/>
          </a:bodyPr>
          <a:lstStyle/>
          <a:p>
            <a:pPr lvl="0" algn="just">
              <a:lnSpc>
                <a:spcPct val="150000"/>
              </a:lnSpc>
            </a:pPr>
            <a:r>
              <a:rPr lang="en-US" sz="2800" smtClean="0">
                <a:solidFill>
                  <a:prstClr val="black"/>
                </a:solidFill>
                <a:latin typeface="Times New Roman"/>
                <a:ea typeface="Times New Roman"/>
              </a:rPr>
              <a:t>–Xem video để sáng tạo thêm động tác  </a:t>
            </a:r>
            <a:r>
              <a:rPr lang="en-US" sz="2800">
                <a:solidFill>
                  <a:prstClr val="black"/>
                </a:solidFill>
                <a:latin typeface="Times New Roman"/>
                <a:ea typeface="Times New Roman"/>
              </a:rPr>
              <a:t>phụ họa</a:t>
            </a:r>
            <a:endParaRPr lang="en-US" sz="2800">
              <a:solidFill>
                <a:prstClr val="black"/>
              </a:solidFill>
              <a:latin typeface="Times New Roman"/>
              <a:ea typeface="Calibri"/>
            </a:endParaRPr>
          </a:p>
        </p:txBody>
      </p:sp>
      <p:pic>
        <p:nvPicPr>
          <p:cNvPr id="3" name="VAN DOG CHU CHIM NHO DE 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8496" y="862223"/>
            <a:ext cx="8095449" cy="3051339"/>
          </a:xfrm>
          <a:prstGeom prst="rect">
            <a:avLst/>
          </a:prstGeom>
        </p:spPr>
      </p:pic>
    </p:spTree>
    <p:extLst>
      <p:ext uri="{BB962C8B-B14F-4D97-AF65-F5344CB8AC3E}">
        <p14:creationId xmlns:p14="http://schemas.microsoft.com/office/powerpoint/2010/main" val="1135490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388425" y="929065"/>
            <a:ext cx="325538" cy="260987"/>
          </a:xfrm>
          <a:prstGeom prst="rect">
            <a:avLst/>
          </a:prstGeom>
        </p:spPr>
      </p:pic>
    </p:spTree>
    <p:extLst>
      <p:ext uri="{BB962C8B-B14F-4D97-AF65-F5344CB8AC3E}">
        <p14:creationId xmlns:p14="http://schemas.microsoft.com/office/powerpoint/2010/main" val="3373778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530" y="6546358"/>
            <a:ext cx="397469" cy="318655"/>
          </a:xfrm>
          <a:prstGeom prst="rect">
            <a:avLst/>
          </a:prstGeom>
        </p:spPr>
      </p:pic>
      <p:pic>
        <p:nvPicPr>
          <p:cNvPr id="8"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157192"/>
            <a:ext cx="609600" cy="609600"/>
          </a:xfrm>
          <a:prstGeom prst="rect">
            <a:avLst/>
          </a:prstGeom>
        </p:spPr>
      </p:pic>
    </p:spTree>
    <p:extLst>
      <p:ext uri="{BB962C8B-B14F-4D97-AF65-F5344CB8AC3E}">
        <p14:creationId xmlns:p14="http://schemas.microsoft.com/office/powerpoint/2010/main" val="3473168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394096" y="4280"/>
            <a:ext cx="2327881" cy="661207"/>
          </a:xfrm>
          <a:prstGeom prst="rect">
            <a:avLst/>
          </a:prstGeom>
        </p:spPr>
        <p:txBody>
          <a:bodyPr wrap="none">
            <a:spAutoFit/>
          </a:bodyPr>
          <a:lstStyle/>
          <a:p>
            <a:pPr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815" y="6243938"/>
            <a:ext cx="341509" cy="273791"/>
          </a:xfrm>
          <a:prstGeom prst="rect">
            <a:avLst/>
          </a:prstGeom>
        </p:spPr>
      </p:pic>
      <p:sp>
        <p:nvSpPr>
          <p:cNvPr id="4" name="Rectangle 2"/>
          <p:cNvSpPr>
            <a:spLocks noChangeArrowheads="1"/>
          </p:cNvSpPr>
          <p:nvPr/>
        </p:nvSpPr>
        <p:spPr bwMode="auto">
          <a:xfrm>
            <a:off x="156143" y="836712"/>
            <a:ext cx="736818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 Cùng gõ hình tiết tấu kết hợp đọc từ tượng thanh với trống con.</a:t>
            </a:r>
            <a:endParaRPr kumimoji="0" lang="vi-VN" sz="3200" b="0" i="0" u="none" strike="noStrike" cap="none" normalizeH="0" baseline="0" smtClean="0">
              <a:ln>
                <a:noFill/>
              </a:ln>
              <a:solidFill>
                <a:schemeClr val="tx1"/>
              </a:solidFill>
              <a:effectLst/>
              <a:latin typeface="Arial" pitchFamily="34" charset="0"/>
              <a:cs typeface="Arial" pitchFamily="34" charset="0"/>
            </a:endParaRPr>
          </a:p>
        </p:txBody>
      </p:sp>
      <p:pic>
        <p:nvPicPr>
          <p:cNvPr id="2049" name="Picture 1" descr="2021-06-12_094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683" y="2355742"/>
            <a:ext cx="5849661" cy="110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47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01" y="942570"/>
            <a:ext cx="4573550"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101" y="946049"/>
            <a:ext cx="3896011"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00" y="3861048"/>
            <a:ext cx="4573551"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Cách làm bánh trung thu nhân thập cẩm chay cho ngày Tết Trung Th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13101" y="3861047"/>
            <a:ext cx="3896009"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3648" y="55714"/>
            <a:ext cx="7272808" cy="584775"/>
          </a:xfrm>
          <a:prstGeom prst="rect">
            <a:avLst/>
          </a:prstGeom>
          <a:noFill/>
        </p:spPr>
        <p:txBody>
          <a:bodyPr wrap="square" rtlCol="0">
            <a:spAutoFit/>
          </a:bodyPr>
          <a:lstStyle/>
          <a:p>
            <a:r>
              <a:rPr lang="en-US" sz="3200" smtClean="0"/>
              <a:t>Hình ảnh em liên tưởng đến ngày tết nào</a:t>
            </a:r>
            <a:endParaRPr lang="en-US" sz="320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991" y="4653136"/>
            <a:ext cx="341509" cy="273791"/>
          </a:xfrm>
          <a:prstGeom prst="rect">
            <a:avLst/>
          </a:prstGeom>
        </p:spPr>
      </p:pic>
    </p:spTree>
    <p:extLst>
      <p:ext uri="{BB962C8B-B14F-4D97-AF65-F5344CB8AC3E}">
        <p14:creationId xmlns:p14="http://schemas.microsoft.com/office/powerpoint/2010/main" val="3419983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5536" y="0"/>
            <a:ext cx="8609162" cy="2952328"/>
          </a:xfrm>
          <a:prstGeom prst="rect">
            <a:avLst/>
          </a:prstGeom>
          <a:noFill/>
        </p:spPr>
        <p:txBody>
          <a:bodyPr wrap="square" rtlCol="0">
            <a:prstTxWarp prst="textArchUpPour">
              <a:avLst/>
            </a:prstTxWarp>
            <a:spAutoFit/>
          </a:bodyPr>
          <a:lstStyle/>
          <a:p>
            <a:r>
              <a:rPr lang="en-US" sz="5400" b="1" smtClean="0">
                <a:solidFill>
                  <a:srgbClr val="002060"/>
                </a:solidFill>
              </a:rPr>
              <a:t>ÂM NHẠC 2</a:t>
            </a:r>
            <a:endParaRPr lang="en-US" sz="5400" b="1">
              <a:solidFill>
                <a:srgbClr val="00206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948" y="567444"/>
            <a:ext cx="908720" cy="908720"/>
          </a:xfrm>
          <a:prstGeom prst="rect">
            <a:avLst/>
          </a:prstGeom>
        </p:spPr>
      </p:pic>
      <p:sp>
        <p:nvSpPr>
          <p:cNvPr id="7" name="Rectangle 6"/>
          <p:cNvSpPr/>
          <p:nvPr/>
        </p:nvSpPr>
        <p:spPr>
          <a:xfrm>
            <a:off x="3537676" y="1476164"/>
            <a:ext cx="1856277" cy="646331"/>
          </a:xfrm>
          <a:prstGeom prst="rect">
            <a:avLst/>
          </a:prstGeom>
        </p:spPr>
        <p:txBody>
          <a:bodyPr wrap="none">
            <a:spAutoFit/>
          </a:bodyPr>
          <a:lstStyle/>
          <a:p>
            <a:r>
              <a:rPr lang="en-US" sz="3600" b="1">
                <a:solidFill>
                  <a:srgbClr val="FF0000"/>
                </a:solidFill>
                <a:latin typeface="Times New Roman"/>
                <a:ea typeface="Calibri"/>
              </a:rPr>
              <a:t>TIẾT </a:t>
            </a:r>
            <a:r>
              <a:rPr lang="en-US" sz="3600" b="1" smtClean="0">
                <a:solidFill>
                  <a:srgbClr val="FF0000"/>
                </a:solidFill>
                <a:latin typeface="Times New Roman"/>
                <a:ea typeface="Calibri"/>
              </a:rPr>
              <a:t>14</a:t>
            </a:r>
            <a:endParaRPr lang="en-US" sz="360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4797152"/>
            <a:ext cx="858120" cy="75800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1232" y="6665254"/>
            <a:ext cx="240418" cy="1927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
        <p:nvSpPr>
          <p:cNvPr id="3" name="Rectangle 2"/>
          <p:cNvSpPr/>
          <p:nvPr/>
        </p:nvSpPr>
        <p:spPr>
          <a:xfrm>
            <a:off x="1361261" y="3134631"/>
            <a:ext cx="7709441" cy="646331"/>
          </a:xfrm>
          <a:prstGeom prst="rect">
            <a:avLst/>
          </a:prstGeom>
        </p:spPr>
        <p:txBody>
          <a:bodyPr wrap="square">
            <a:spAutoFit/>
          </a:bodyPr>
          <a:lstStyle/>
          <a:p>
            <a:pPr algn="ctr" fontAlgn="base">
              <a:lnSpc>
                <a:spcPct val="150000"/>
              </a:lnSpc>
              <a:spcAft>
                <a:spcPts val="0"/>
              </a:spcAft>
            </a:pPr>
            <a:r>
              <a:rPr lang="vi-VN" sz="2400" b="1" smtClean="0">
                <a:solidFill>
                  <a:srgbClr val="FC190F"/>
                </a:solidFill>
                <a:latin typeface="Times New Roman"/>
                <a:ea typeface="Arial"/>
              </a:rPr>
              <a:t>ÔN </a:t>
            </a:r>
            <a:r>
              <a:rPr lang="vi-VN" sz="2400" b="1">
                <a:solidFill>
                  <a:srgbClr val="FC190F"/>
                </a:solidFill>
                <a:latin typeface="Times New Roman"/>
                <a:ea typeface="Arial"/>
              </a:rPr>
              <a:t>TẬP BÀI HÁT </a:t>
            </a:r>
            <a:r>
              <a:rPr lang="vi-VN" sz="2400" b="1" i="1">
                <a:solidFill>
                  <a:srgbClr val="FC190F"/>
                </a:solidFill>
                <a:latin typeface="Times New Roman"/>
                <a:ea typeface="Arial"/>
              </a:rPr>
              <a:t>CHÚ CHIM NHỎ DỄ THƯƠNG</a:t>
            </a:r>
            <a:endParaRPr lang="en-US" sz="2400">
              <a:effectLst/>
              <a:latin typeface="Times New Roman"/>
              <a:ea typeface="Calibri"/>
            </a:endParaRPr>
          </a:p>
        </p:txBody>
      </p:sp>
      <p:sp>
        <p:nvSpPr>
          <p:cNvPr id="10" name="Rectangle 9"/>
          <p:cNvSpPr/>
          <p:nvPr/>
        </p:nvSpPr>
        <p:spPr>
          <a:xfrm>
            <a:off x="1599272" y="2120732"/>
            <a:ext cx="7233421" cy="1200329"/>
          </a:xfrm>
          <a:prstGeom prst="rect">
            <a:avLst/>
          </a:prstGeom>
        </p:spPr>
        <p:txBody>
          <a:bodyPr wrap="square">
            <a:spAutoFit/>
          </a:bodyPr>
          <a:lstStyle/>
          <a:p>
            <a:pPr lvl="0" algn="ctr" fontAlgn="base">
              <a:lnSpc>
                <a:spcPct val="150000"/>
              </a:lnSpc>
            </a:pPr>
            <a:r>
              <a:rPr lang="vi-VN" sz="2400" b="1">
                <a:solidFill>
                  <a:srgbClr val="FF0000"/>
                </a:solidFill>
                <a:latin typeface="Times New Roman"/>
                <a:ea typeface="Times New Roman"/>
              </a:rPr>
              <a:t>NGHE NHẠC </a:t>
            </a:r>
            <a:r>
              <a:rPr lang="en-US" sz="2400" b="1">
                <a:solidFill>
                  <a:srgbClr val="FF0000"/>
                </a:solidFill>
                <a:latin typeface="Times New Roman"/>
                <a:ea typeface="Times New Roman"/>
              </a:rPr>
              <a:t>MÚA SƯ TỬ THẬT VUI</a:t>
            </a:r>
            <a:endParaRPr lang="en-US" sz="2400">
              <a:solidFill>
                <a:prstClr val="black"/>
              </a:solidFill>
              <a:latin typeface="Times New Roman"/>
              <a:ea typeface="Calibri"/>
            </a:endParaRPr>
          </a:p>
          <a:p>
            <a:pPr lvl="0" algn="ctr" fontAlgn="base">
              <a:lnSpc>
                <a:spcPct val="150000"/>
              </a:lnSpc>
            </a:pPr>
            <a:r>
              <a:rPr lang="en-US" sz="2400" b="1">
                <a:solidFill>
                  <a:srgbClr val="FF0000"/>
                </a:solidFill>
                <a:latin typeface="Times New Roman"/>
                <a:ea typeface="Times New Roman"/>
              </a:rPr>
              <a:t> </a:t>
            </a:r>
            <a:endParaRPr lang="en-US" sz="2400"/>
          </a:p>
        </p:txBody>
      </p:sp>
      <p:sp>
        <p:nvSpPr>
          <p:cNvPr id="13" name="Rectangle 12"/>
          <p:cNvSpPr/>
          <p:nvPr/>
        </p:nvSpPr>
        <p:spPr>
          <a:xfrm>
            <a:off x="5045178" y="2675329"/>
            <a:ext cx="3013068" cy="553998"/>
          </a:xfrm>
          <a:prstGeom prst="rect">
            <a:avLst/>
          </a:prstGeom>
        </p:spPr>
        <p:txBody>
          <a:bodyPr wrap="none">
            <a:spAutoFit/>
          </a:bodyPr>
          <a:lstStyle/>
          <a:p>
            <a:pPr lvl="0" algn="ctr" fontAlgn="base">
              <a:lnSpc>
                <a:spcPct val="150000"/>
              </a:lnSpc>
            </a:pPr>
            <a:r>
              <a:rPr lang="en-US" sz="2000" b="1">
                <a:solidFill>
                  <a:srgbClr val="FF0000"/>
                </a:solidFill>
                <a:latin typeface="Times New Roman"/>
                <a:ea typeface="Times New Roman"/>
              </a:rPr>
              <a:t>Nhạc và lời: Phạm Tuyên</a:t>
            </a:r>
            <a:r>
              <a:rPr lang="vi-VN" sz="2000" b="1">
                <a:solidFill>
                  <a:srgbClr val="FF0000"/>
                </a:solidFill>
                <a:latin typeface="Times New Roman"/>
                <a:ea typeface="Times New Roman"/>
              </a:rPr>
              <a:t> </a:t>
            </a:r>
            <a:endParaRPr lang="en-US" sz="2000">
              <a:solidFill>
                <a:prstClr val="black"/>
              </a:solidFill>
              <a:latin typeface="Times New Roman"/>
              <a:ea typeface="Calibri"/>
            </a:endParaRPr>
          </a:p>
        </p:txBody>
      </p:sp>
    </p:spTree>
    <p:extLst>
      <p:ext uri="{BB962C8B-B14F-4D97-AF65-F5344CB8AC3E}">
        <p14:creationId xmlns:p14="http://schemas.microsoft.com/office/powerpoint/2010/main" val="48506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7366" y="1267019"/>
            <a:ext cx="5651324" cy="2062103"/>
          </a:xfrm>
          <a:prstGeom prst="rect">
            <a:avLst/>
          </a:prstGeom>
        </p:spPr>
        <p:txBody>
          <a:bodyPr wrap="square">
            <a:spAutoFit/>
          </a:bodyPr>
          <a:lstStyle/>
          <a:p>
            <a:r>
              <a:rPr lang="vi-VN" sz="3200" smtClean="0">
                <a:solidFill>
                  <a:srgbClr val="202122"/>
                </a:solidFill>
                <a:latin typeface="Times New Roman"/>
                <a:ea typeface="Calibri"/>
              </a:rPr>
              <a:t>Phạm </a:t>
            </a:r>
            <a:r>
              <a:rPr lang="vi-VN" sz="3200">
                <a:solidFill>
                  <a:srgbClr val="202122"/>
                </a:solidFill>
                <a:latin typeface="Times New Roman"/>
                <a:ea typeface="Calibri"/>
              </a:rPr>
              <a:t>Tuyên sinh ngày </a:t>
            </a:r>
            <a:r>
              <a:rPr lang="vi-VN" sz="3200">
                <a:solidFill>
                  <a:srgbClr val="0645AD"/>
                </a:solidFill>
                <a:latin typeface="Times New Roman"/>
                <a:ea typeface="Calibri"/>
                <a:hlinkClick r:id="rId3" tooltip="12 tháng 1"/>
              </a:rPr>
              <a:t>12 tháng 1</a:t>
            </a:r>
            <a:r>
              <a:rPr lang="vi-VN" sz="3200">
                <a:solidFill>
                  <a:srgbClr val="202122"/>
                </a:solidFill>
                <a:latin typeface="Times New Roman"/>
                <a:ea typeface="Calibri"/>
              </a:rPr>
              <a:t> năm </a:t>
            </a:r>
            <a:r>
              <a:rPr lang="vi-VN" sz="3200">
                <a:solidFill>
                  <a:srgbClr val="0645AD"/>
                </a:solidFill>
                <a:latin typeface="Times New Roman"/>
                <a:ea typeface="Calibri"/>
                <a:hlinkClick r:id="rId4" tooltip="1930"/>
              </a:rPr>
              <a:t>1930</a:t>
            </a:r>
            <a:r>
              <a:rPr lang="vi-VN" sz="3200">
                <a:solidFill>
                  <a:srgbClr val="202122"/>
                </a:solidFill>
                <a:latin typeface="Times New Roman"/>
                <a:ea typeface="Calibri"/>
              </a:rPr>
              <a:t>, quê ở làng Lương Ngọc, xã Thúc Kháng, huyện </a:t>
            </a:r>
            <a:r>
              <a:rPr lang="vi-VN" sz="3200">
                <a:solidFill>
                  <a:srgbClr val="0645AD"/>
                </a:solidFill>
                <a:latin typeface="Times New Roman"/>
                <a:ea typeface="Calibri"/>
                <a:hlinkClick r:id="rId5" tooltip="Đài Tiếng nói Việt Nam"/>
              </a:rPr>
              <a:t>Bình Giang</a:t>
            </a:r>
            <a:r>
              <a:rPr lang="vi-VN" sz="3200">
                <a:solidFill>
                  <a:srgbClr val="202122"/>
                </a:solidFill>
                <a:latin typeface="Times New Roman"/>
                <a:ea typeface="Calibri"/>
              </a:rPr>
              <a:t>, </a:t>
            </a:r>
            <a:r>
              <a:rPr lang="vi-VN" sz="3200">
                <a:solidFill>
                  <a:srgbClr val="0645AD"/>
                </a:solidFill>
                <a:latin typeface="Times New Roman"/>
                <a:ea typeface="Calibri"/>
                <a:hlinkClick r:id="rId6"/>
              </a:rPr>
              <a:t>Hải Dương</a:t>
            </a:r>
            <a:endParaRPr lang="en-US" sz="3200"/>
          </a:p>
        </p:txBody>
      </p:sp>
      <p:sp>
        <p:nvSpPr>
          <p:cNvPr id="5" name="Rectangle 4"/>
          <p:cNvSpPr/>
          <p:nvPr/>
        </p:nvSpPr>
        <p:spPr>
          <a:xfrm>
            <a:off x="2244971" y="620688"/>
            <a:ext cx="5057800" cy="646331"/>
          </a:xfrm>
          <a:prstGeom prst="rect">
            <a:avLst/>
          </a:prstGeom>
        </p:spPr>
        <p:txBody>
          <a:bodyPr wrap="square">
            <a:spAutoFit/>
          </a:bodyPr>
          <a:lstStyle/>
          <a:p>
            <a:pPr lvl="0">
              <a:lnSpc>
                <a:spcPct val="150000"/>
              </a:lnSpc>
              <a:tabLst>
                <a:tab pos="165100" algn="l"/>
              </a:tabLst>
            </a:pPr>
            <a:r>
              <a:rPr lang="en-US" sz="2400" b="1" smtClean="0">
                <a:solidFill>
                  <a:prstClr val="black"/>
                </a:solidFill>
                <a:latin typeface="Arial"/>
                <a:ea typeface="Arial"/>
              </a:rPr>
              <a:t>Nghe </a:t>
            </a:r>
            <a:r>
              <a:rPr lang="en-US" sz="2400" b="1">
                <a:solidFill>
                  <a:prstClr val="black"/>
                </a:solidFill>
                <a:latin typeface="Arial"/>
                <a:ea typeface="Arial"/>
              </a:rPr>
              <a:t>nhạc </a:t>
            </a:r>
            <a:r>
              <a:rPr lang="en-US" sz="2400" b="1" i="1">
                <a:solidFill>
                  <a:prstClr val="black"/>
                </a:solidFill>
                <a:latin typeface="Arial"/>
                <a:ea typeface="Arial"/>
              </a:rPr>
              <a:t>Múa sư tử thật là vui</a:t>
            </a:r>
            <a:endParaRPr lang="en-US" sz="2400">
              <a:solidFill>
                <a:prstClr val="black"/>
              </a:solidFill>
              <a:latin typeface="Times New Roman"/>
              <a:ea typeface="Calibri"/>
            </a:endParaRPr>
          </a:p>
        </p:txBody>
      </p:sp>
      <p:sp>
        <p:nvSpPr>
          <p:cNvPr id="6" name="Rectangle 5"/>
          <p:cNvSpPr/>
          <p:nvPr/>
        </p:nvSpPr>
        <p:spPr>
          <a:xfrm>
            <a:off x="3491880" y="-174"/>
            <a:ext cx="2396810" cy="741998"/>
          </a:xfrm>
          <a:prstGeom prst="rect">
            <a:avLst/>
          </a:prstGeom>
        </p:spPr>
        <p:txBody>
          <a:bodyPr wrap="none">
            <a:spAutoFit/>
          </a:bodyPr>
          <a:lstStyle/>
          <a:p>
            <a:pPr lvl="0">
              <a:lnSpc>
                <a:spcPct val="150000"/>
              </a:lnSpc>
            </a:pPr>
            <a:r>
              <a:rPr lang="en-US" sz="3200" b="1">
                <a:solidFill>
                  <a:srgbClr val="FC330E"/>
                </a:solidFill>
                <a:latin typeface="Arial"/>
                <a:ea typeface="Arial"/>
              </a:rPr>
              <a:t>KHÁM PHÁ</a:t>
            </a:r>
            <a:endParaRPr lang="en-US" sz="3200">
              <a:solidFill>
                <a:prstClr val="black"/>
              </a:solidFill>
              <a:latin typeface="Times New Roman"/>
              <a:ea typeface="Calibri"/>
            </a:endParaRPr>
          </a:p>
        </p:txBody>
      </p:sp>
      <p:pic>
        <p:nvPicPr>
          <p:cNvPr id="7" name="Picture 2" descr="NS_Phạm_Tuyê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1267019"/>
            <a:ext cx="2699792" cy="317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73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7504" y="116632"/>
            <a:ext cx="9036496" cy="3416320"/>
          </a:xfrm>
          <a:prstGeom prst="rect">
            <a:avLst/>
          </a:prstGeom>
        </p:spPr>
        <p:txBody>
          <a:bodyPr wrap="square">
            <a:spAutoFit/>
          </a:bodyPr>
          <a:lstStyle/>
          <a:p>
            <a:r>
              <a:rPr lang="vi-VN" sz="3600">
                <a:solidFill>
                  <a:srgbClr val="202122"/>
                </a:solidFill>
                <a:latin typeface="Times New Roman"/>
                <a:ea typeface="Calibri"/>
              </a:rPr>
              <a:t>Múa lân thường được biểu diễn trong dịp tết và các lễ hội truyền thống, văn hóa và tôn giáo khác của Trung Quốc. Nó cũng có thể được thực hiện tại các dịp quan trọng như sự kiện khai trương kinh doanh, lễ kỷ niệm đặc biệt hoặc lễ cưới. </a:t>
            </a:r>
            <a:endParaRPr lang="en-US" sz="36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9237" y="6580867"/>
            <a:ext cx="341509" cy="27379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2121021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6309320"/>
            <a:ext cx="239006" cy="191613"/>
          </a:xfrm>
          <a:prstGeom prst="rect">
            <a:avLst/>
          </a:prstGeom>
        </p:spPr>
      </p:pic>
      <p:sp>
        <p:nvSpPr>
          <p:cNvPr id="2" name="Rectangle 1"/>
          <p:cNvSpPr/>
          <p:nvPr/>
        </p:nvSpPr>
        <p:spPr>
          <a:xfrm>
            <a:off x="0" y="188640"/>
            <a:ext cx="8964488" cy="3460563"/>
          </a:xfrm>
          <a:prstGeom prst="rect">
            <a:avLst/>
          </a:prstGeom>
        </p:spPr>
        <p:txBody>
          <a:bodyPr wrap="square">
            <a:spAutoFit/>
          </a:bodyPr>
          <a:lstStyle/>
          <a:p>
            <a:pPr algn="just">
              <a:spcAft>
                <a:spcPts val="800"/>
              </a:spcAft>
            </a:pPr>
            <a:r>
              <a:rPr lang="en-US" sz="2800" smtClean="0">
                <a:latin typeface="Times New Roman"/>
                <a:ea typeface="Calibri"/>
              </a:rPr>
              <a:t>N</a:t>
            </a:r>
            <a:r>
              <a:rPr lang="vi-VN" sz="2800" smtClean="0">
                <a:latin typeface="Times New Roman"/>
                <a:ea typeface="Calibri"/>
              </a:rPr>
              <a:t>ghe </a:t>
            </a:r>
            <a:r>
              <a:rPr lang="vi-VN" sz="2800">
                <a:latin typeface="Times New Roman"/>
                <a:ea typeface="Calibri"/>
              </a:rPr>
              <a:t>bài </a:t>
            </a:r>
            <a:r>
              <a:rPr lang="en-US" sz="2800" i="1">
                <a:latin typeface="Times New Roman"/>
                <a:ea typeface="Calibri"/>
              </a:rPr>
              <a:t>Múa sư tử thật vui </a:t>
            </a:r>
            <a:r>
              <a:rPr lang="vi-VN" sz="2800">
                <a:latin typeface="Times New Roman"/>
                <a:ea typeface="Calibri"/>
              </a:rPr>
              <a:t>có lời lần </a:t>
            </a:r>
            <a:r>
              <a:rPr lang="vi-VN" sz="2800">
                <a:latin typeface="Times New Roman"/>
                <a:ea typeface="Calibri"/>
              </a:rPr>
              <a:t>1 </a:t>
            </a:r>
          </a:p>
          <a:p>
            <a:pPr marL="177800" indent="-180340">
              <a:lnSpc>
                <a:spcPct val="103000"/>
              </a:lnSpc>
              <a:spcAft>
                <a:spcPts val="0"/>
              </a:spcAft>
            </a:pPr>
            <a:r>
              <a:rPr lang="en-US" sz="2800" smtClean="0">
                <a:latin typeface="Times New Roman"/>
                <a:ea typeface="Calibri"/>
              </a:rPr>
              <a:t>- Hỏi </a:t>
            </a:r>
            <a:r>
              <a:rPr lang="en-US" sz="2800">
                <a:latin typeface="Times New Roman"/>
                <a:ea typeface="Times New Roman"/>
                <a:cs typeface="Arial"/>
              </a:rPr>
              <a:t>Các em đã được tham gia vào trò chơi giống như thế này chưa? Trong bài </a:t>
            </a:r>
            <a:r>
              <a:rPr lang="en-US" sz="2800">
                <a:latin typeface="Times New Roman"/>
                <a:ea typeface="Times New Roman"/>
                <a:cs typeface="Arial"/>
              </a:rPr>
              <a:t>hát </a:t>
            </a:r>
            <a:r>
              <a:rPr lang="en-US" sz="2800" smtClean="0">
                <a:latin typeface="Times New Roman"/>
                <a:ea typeface="Times New Roman"/>
                <a:cs typeface="Arial"/>
              </a:rPr>
              <a:t>mô </a:t>
            </a:r>
            <a:r>
              <a:rPr lang="en-US" sz="2800">
                <a:latin typeface="Times New Roman"/>
                <a:ea typeface="Times New Roman"/>
                <a:cs typeface="Arial"/>
              </a:rPr>
              <a:t>tả đến âm thanh của nhạc cụ nào?</a:t>
            </a:r>
            <a:endParaRPr lang="en-US" sz="2800">
              <a:ea typeface="Calibri"/>
              <a:cs typeface="Arial"/>
            </a:endParaRPr>
          </a:p>
          <a:p>
            <a:pPr marL="177800" indent="-180340">
              <a:lnSpc>
                <a:spcPct val="103000"/>
              </a:lnSpc>
              <a:spcAft>
                <a:spcPts val="0"/>
              </a:spcAft>
            </a:pPr>
            <a:r>
              <a:rPr lang="en-US" sz="2800">
                <a:latin typeface="Times New Roman"/>
                <a:ea typeface="Times New Roman"/>
                <a:cs typeface="Arial"/>
              </a:rPr>
              <a:t>– Cảm </a:t>
            </a:r>
            <a:r>
              <a:rPr lang="en-US" sz="2800">
                <a:latin typeface="Times New Roman"/>
                <a:ea typeface="Times New Roman"/>
                <a:cs typeface="Arial"/>
              </a:rPr>
              <a:t>xúc </a:t>
            </a:r>
            <a:r>
              <a:rPr lang="en-US" sz="2800" smtClean="0">
                <a:latin typeface="Times New Roman"/>
                <a:ea typeface="Times New Roman"/>
                <a:cs typeface="Arial"/>
              </a:rPr>
              <a:t> </a:t>
            </a:r>
            <a:r>
              <a:rPr lang="en-US" sz="2800">
                <a:latin typeface="Times New Roman"/>
                <a:ea typeface="Times New Roman"/>
                <a:cs typeface="Arial"/>
              </a:rPr>
              <a:t>khi nghe bài hát </a:t>
            </a:r>
            <a:r>
              <a:rPr lang="en-US" sz="2800">
                <a:latin typeface="Times New Roman"/>
                <a:ea typeface="Times New Roman"/>
                <a:cs typeface="Arial"/>
              </a:rPr>
              <a:t>này </a:t>
            </a:r>
            <a:r>
              <a:rPr lang="en-US" sz="2800" smtClean="0">
                <a:latin typeface="Times New Roman"/>
                <a:ea typeface="Times New Roman"/>
                <a:cs typeface="Arial"/>
              </a:rPr>
              <a:t>? </a:t>
            </a:r>
            <a:r>
              <a:rPr lang="en-US" sz="2800">
                <a:latin typeface="Times New Roman"/>
                <a:ea typeface="Times New Roman"/>
                <a:cs typeface="Arial"/>
              </a:rPr>
              <a:t>Vui tươi rộn ràng hay vui tươi, nhẹ nhàng?</a:t>
            </a:r>
            <a:endParaRPr lang="en-US" sz="2800">
              <a:ea typeface="Calibri"/>
              <a:cs typeface="Arial"/>
            </a:endParaRPr>
          </a:p>
          <a:p>
            <a:pPr algn="just">
              <a:spcAft>
                <a:spcPts val="800"/>
              </a:spcAft>
            </a:pPr>
            <a:endParaRPr lang="en-US" sz="4000">
              <a:effectLst/>
              <a:latin typeface="Times New Roman"/>
              <a:ea typeface="Calibri"/>
            </a:endParaRPr>
          </a:p>
        </p:txBody>
      </p:sp>
      <p:pic>
        <p:nvPicPr>
          <p:cNvPr id="3"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2161" y="3089564"/>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1631630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21327" y="260648"/>
            <a:ext cx="7056784" cy="1323439"/>
          </a:xfrm>
          <a:prstGeom prst="rect">
            <a:avLst/>
          </a:prstGeom>
          <a:noFill/>
        </p:spPr>
        <p:txBody>
          <a:bodyPr wrap="square" rtlCol="0">
            <a:spAutoFit/>
          </a:bodyPr>
          <a:lstStyle/>
          <a:p>
            <a:r>
              <a:rPr lang="en-US" sz="4000" dirty="0" err="1" smtClean="0">
                <a:solidFill>
                  <a:prstClr val="black"/>
                </a:solidFill>
              </a:rPr>
              <a:t>Nghe</a:t>
            </a:r>
            <a:r>
              <a:rPr lang="en-US" sz="4000" dirty="0" smtClean="0">
                <a:solidFill>
                  <a:prstClr val="black"/>
                </a:solidFill>
              </a:rPr>
              <a:t> </a:t>
            </a:r>
            <a:r>
              <a:rPr lang="en-US" sz="4000" dirty="0" err="1" smtClean="0">
                <a:solidFill>
                  <a:prstClr val="black"/>
                </a:solidFill>
              </a:rPr>
              <a:t>lần</a:t>
            </a:r>
            <a:r>
              <a:rPr lang="en-US" sz="4000" dirty="0" smtClean="0">
                <a:solidFill>
                  <a:prstClr val="black"/>
                </a:solidFill>
              </a:rPr>
              <a:t> </a:t>
            </a:r>
            <a:r>
              <a:rPr lang="en-US" sz="4000" smtClean="0">
                <a:solidFill>
                  <a:prstClr val="black"/>
                </a:solidFill>
              </a:rPr>
              <a:t>2 </a:t>
            </a:r>
            <a:endParaRPr lang="en-US" sz="4000">
              <a:solidFill>
                <a:prstClr val="black"/>
              </a:solidFill>
            </a:endParaRPr>
          </a:p>
          <a:p>
            <a:r>
              <a:rPr lang="en-US" sz="4000" smtClean="0">
                <a:solidFill>
                  <a:prstClr val="black"/>
                </a:solidFill>
              </a:rPr>
              <a:t>-Mô tả lại tiếng trống trong bài</a:t>
            </a:r>
            <a:endParaRPr lang="en-US" sz="4000" dirty="0" err="1" smtClean="0">
              <a:solidFill>
                <a:prstClr val="black"/>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12365" y="6525344"/>
            <a:ext cx="211381" cy="169466"/>
          </a:xfrm>
          <a:prstGeom prst="rect">
            <a:avLst/>
          </a:prstGeom>
        </p:spPr>
      </p:pic>
      <p:pic>
        <p:nvPicPr>
          <p:cNvPr id="7"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46376" y="3068960"/>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1770656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2816"/>
            <a:ext cx="9071190" cy="113084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 y="4149080"/>
            <a:ext cx="8964488" cy="1221441"/>
          </a:xfrm>
          <a:prstGeom prst="rect">
            <a:avLst/>
          </a:prstGeom>
        </p:spPr>
      </p:pic>
      <p:sp>
        <p:nvSpPr>
          <p:cNvPr id="6" name="Rectangle 5"/>
          <p:cNvSpPr/>
          <p:nvPr/>
        </p:nvSpPr>
        <p:spPr>
          <a:xfrm>
            <a:off x="2699792" y="0"/>
            <a:ext cx="3992696" cy="523220"/>
          </a:xfrm>
          <a:prstGeom prst="rect">
            <a:avLst/>
          </a:prstGeom>
        </p:spPr>
        <p:txBody>
          <a:bodyPr wrap="none">
            <a:spAutoFit/>
          </a:bodyPr>
          <a:lstStyle/>
          <a:p>
            <a:r>
              <a:rPr lang="en-US" sz="2800" b="1">
                <a:solidFill>
                  <a:srgbClr val="002060"/>
                </a:solidFill>
              </a:rPr>
              <a:t>THỰC HÀNH − LUYỆN TẬP</a:t>
            </a:r>
            <a:endParaRPr lang="en-US" sz="2800">
              <a:solidFill>
                <a:srgbClr val="002060"/>
              </a:solidFill>
            </a:endParaRPr>
          </a:p>
        </p:txBody>
      </p:sp>
      <p:sp>
        <p:nvSpPr>
          <p:cNvPr id="7" name="Rectangle 6"/>
          <p:cNvSpPr/>
          <p:nvPr/>
        </p:nvSpPr>
        <p:spPr>
          <a:xfrm>
            <a:off x="0" y="404664"/>
            <a:ext cx="9144000" cy="954107"/>
          </a:xfrm>
          <a:prstGeom prst="rect">
            <a:avLst/>
          </a:prstGeom>
        </p:spPr>
        <p:txBody>
          <a:bodyPr wrap="square">
            <a:spAutoFit/>
          </a:bodyPr>
          <a:lstStyle/>
          <a:p>
            <a:pPr>
              <a:spcAft>
                <a:spcPts val="0"/>
              </a:spcAft>
            </a:pPr>
            <a:r>
              <a:rPr lang="en-US" sz="2800" smtClean="0">
                <a:latin typeface="Times New Roman"/>
                <a:ea typeface="Times New Roman"/>
                <a:cs typeface="Arial"/>
              </a:rPr>
              <a:t> 2 nhóm 1 nhóm Dùng </a:t>
            </a:r>
            <a:r>
              <a:rPr lang="en-US" sz="2800">
                <a:latin typeface="Times New Roman"/>
                <a:ea typeface="Times New Roman"/>
                <a:cs typeface="Arial"/>
              </a:rPr>
              <a:t>trống con</a:t>
            </a:r>
            <a:r>
              <a:rPr lang="en-US" sz="2800">
                <a:latin typeface="Times New Roman"/>
                <a:ea typeface="Times New Roman"/>
                <a:cs typeface="Arial"/>
              </a:rPr>
              <a:t>, </a:t>
            </a:r>
            <a:r>
              <a:rPr lang="en-US" sz="2800" smtClean="0">
                <a:latin typeface="Times New Roman"/>
                <a:ea typeface="Times New Roman"/>
                <a:cs typeface="Arial"/>
              </a:rPr>
              <a:t>1 nhóm thanh </a:t>
            </a:r>
            <a:r>
              <a:rPr lang="en-US" sz="2800">
                <a:latin typeface="Times New Roman"/>
                <a:ea typeface="Times New Roman"/>
                <a:cs typeface="Arial"/>
              </a:rPr>
              <a:t>phách gõ đệm theo </a:t>
            </a:r>
            <a:r>
              <a:rPr lang="en-US" sz="2800">
                <a:latin typeface="Times New Roman"/>
                <a:ea typeface="Times New Roman"/>
                <a:cs typeface="Arial"/>
              </a:rPr>
              <a:t>nhịp  </a:t>
            </a:r>
            <a:r>
              <a:rPr lang="en-US" sz="2800" smtClean="0">
                <a:latin typeface="Times New Roman"/>
                <a:ea typeface="Times New Roman"/>
                <a:cs typeface="Arial"/>
              </a:rPr>
              <a:t>tất các câu, câu cuối gõ theo tiết tấu</a:t>
            </a:r>
            <a:endParaRPr lang="en-US" sz="2800">
              <a:ea typeface="Calibri"/>
              <a:cs typeface="Arial"/>
            </a:endParaRPr>
          </a:p>
        </p:txBody>
      </p:sp>
      <p:sp>
        <p:nvSpPr>
          <p:cNvPr id="8" name="TextBox 7"/>
          <p:cNvSpPr txBox="1"/>
          <p:nvPr/>
        </p:nvSpPr>
        <p:spPr>
          <a:xfrm>
            <a:off x="395536" y="1487562"/>
            <a:ext cx="1080120" cy="369332"/>
          </a:xfrm>
          <a:prstGeom prst="rect">
            <a:avLst/>
          </a:prstGeom>
          <a:noFill/>
        </p:spPr>
        <p:txBody>
          <a:bodyPr wrap="square" rtlCol="0">
            <a:spAutoFit/>
          </a:bodyPr>
          <a:lstStyle/>
          <a:p>
            <a:r>
              <a:rPr lang="en-US" smtClean="0">
                <a:solidFill>
                  <a:srgbClr val="FF0000"/>
                </a:solidFill>
              </a:rPr>
              <a:t>CÂU ĐẦU</a:t>
            </a:r>
            <a:endParaRPr lang="en-US">
              <a:solidFill>
                <a:srgbClr val="FF0000"/>
              </a:solidFill>
            </a:endParaRPr>
          </a:p>
        </p:txBody>
      </p:sp>
      <p:sp>
        <p:nvSpPr>
          <p:cNvPr id="9" name="TextBox 8"/>
          <p:cNvSpPr txBox="1"/>
          <p:nvPr/>
        </p:nvSpPr>
        <p:spPr>
          <a:xfrm>
            <a:off x="-58573" y="3779748"/>
            <a:ext cx="1314694" cy="369332"/>
          </a:xfrm>
          <a:prstGeom prst="rect">
            <a:avLst/>
          </a:prstGeom>
          <a:noFill/>
        </p:spPr>
        <p:txBody>
          <a:bodyPr wrap="square" rtlCol="0">
            <a:spAutoFit/>
          </a:bodyPr>
          <a:lstStyle/>
          <a:p>
            <a:r>
              <a:rPr lang="en-US" smtClean="0">
                <a:solidFill>
                  <a:srgbClr val="FF0000"/>
                </a:solidFill>
              </a:rPr>
              <a:t>CÂU CUỐI</a:t>
            </a:r>
            <a:endParaRPr lang="en-US">
              <a:solidFill>
                <a:srgbClr val="FF0000"/>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423" y="3490184"/>
            <a:ext cx="688465" cy="54633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791" y="3490184"/>
            <a:ext cx="688465" cy="54633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130" y="3490183"/>
            <a:ext cx="688465" cy="54633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9487" y="3506582"/>
            <a:ext cx="688465" cy="54633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6121" y="2756984"/>
            <a:ext cx="723591" cy="54371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9791" y="2756984"/>
            <a:ext cx="723591" cy="54371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3052" y="2756984"/>
            <a:ext cx="723591" cy="54371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5186" y="2756984"/>
            <a:ext cx="723591" cy="5437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5816" y="5129690"/>
            <a:ext cx="723591" cy="543716"/>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712" y="5129690"/>
            <a:ext cx="723591" cy="54371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953" y="5088127"/>
            <a:ext cx="723591" cy="54371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423" y="5098663"/>
            <a:ext cx="723591" cy="54371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4179" y="5196978"/>
            <a:ext cx="723591" cy="54371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9687" y="5098663"/>
            <a:ext cx="723591" cy="543716"/>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5129690"/>
            <a:ext cx="723591" cy="54371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6643" y="5146863"/>
            <a:ext cx="723591" cy="54371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878" y="5146863"/>
            <a:ext cx="723591" cy="543716"/>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7952" y="5169269"/>
            <a:ext cx="723591" cy="543716"/>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28" y="6021288"/>
            <a:ext cx="688465" cy="546331"/>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5929983"/>
            <a:ext cx="688465" cy="546331"/>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488" y="5949280"/>
            <a:ext cx="688465" cy="546331"/>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8908" y="6014004"/>
            <a:ext cx="688465" cy="54633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128" y="5929984"/>
            <a:ext cx="688465" cy="546331"/>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7878" y="5929985"/>
            <a:ext cx="688465" cy="546331"/>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816" y="5949279"/>
            <a:ext cx="688465" cy="546331"/>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8" y="5924894"/>
            <a:ext cx="688465" cy="546331"/>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4179" y="5929981"/>
            <a:ext cx="688465" cy="546331"/>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7249" y="5929982"/>
            <a:ext cx="688465" cy="546331"/>
          </a:xfrm>
          <a:prstGeom prst="rect">
            <a:avLst/>
          </a:prstGeom>
        </p:spPr>
      </p:pic>
      <p:pic>
        <p:nvPicPr>
          <p:cNvPr id="39"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55659" y="855033"/>
            <a:ext cx="609600" cy="60960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94446" y="6517729"/>
            <a:ext cx="341509" cy="273791"/>
          </a:xfrm>
          <a:prstGeom prst="rect">
            <a:avLst/>
          </a:prstGeom>
        </p:spPr>
      </p:pic>
    </p:spTree>
    <p:extLst>
      <p:ext uri="{BB962C8B-B14F-4D97-AF65-F5344CB8AC3E}">
        <p14:creationId xmlns:p14="http://schemas.microsoft.com/office/powerpoint/2010/main" val="3592324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39"/>
                                        </p:tgtEl>
                                      </p:cBhvr>
                                    </p:cmd>
                                  </p:childTnLst>
                                </p:cTn>
                              </p:par>
                            </p:childTnLst>
                          </p:cTn>
                        </p:par>
                      </p:childTnLst>
                    </p:cTn>
                  </p:par>
                </p:childTnLst>
              </p:cTn>
              <p:nextCondLst>
                <p:cond evt="onClick" delay="0">
                  <p:tgtEl>
                    <p:spTgt spid="39"/>
                  </p:tgtEl>
                </p:cond>
              </p:nextCondLst>
            </p:seq>
            <p:audio>
              <p:cMediaNode vol="80000">
                <p:cTn id="7" fill="hold" display="0">
                  <p:stCondLst>
                    <p:cond delay="indefinite"/>
                  </p:stCondLst>
                  <p:endCondLst>
                    <p:cond evt="onStopAudio" delay="0">
                      <p:tgtEl>
                        <p:sldTgt/>
                      </p:tgtEl>
                    </p:cond>
                  </p:endCondLst>
                </p:cTn>
                <p:tgtEl>
                  <p:spTgt spid="3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TotalTime>
  <Words>410</Words>
  <Application>Microsoft Office PowerPoint</Application>
  <PresentationFormat>On-screen Show (4:3)</PresentationFormat>
  <Paragraphs>39</Paragraphs>
  <Slides>15</Slides>
  <Notes>2</Notes>
  <HiddenSlides>0</HiddenSlides>
  <MMClips>9</MMClips>
  <ScaleCrop>false</ScaleCrop>
  <HeadingPairs>
    <vt:vector size="4" baseType="variant">
      <vt:variant>
        <vt:lpstr>Theme</vt:lpstr>
      </vt:variant>
      <vt:variant>
        <vt:i4>5</vt:i4>
      </vt:variant>
      <vt:variant>
        <vt:lpstr>Slide Titles</vt:lpstr>
      </vt:variant>
      <vt:variant>
        <vt:i4>15</vt:i4>
      </vt:variant>
    </vt:vector>
  </HeadingPairs>
  <TitlesOfParts>
    <vt:vector size="20" baseType="lpstr">
      <vt:lpstr>Office Theme</vt:lpstr>
      <vt:lpstr>2_Office Theme</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53</cp:revision>
  <dcterms:created xsi:type="dcterms:W3CDTF">2021-06-20T03:25:41Z</dcterms:created>
  <dcterms:modified xsi:type="dcterms:W3CDTF">2021-06-20T10:31:17Z</dcterms:modified>
</cp:coreProperties>
</file>