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A3FF2-1815-485D-AC67-AD642B220CD1}" type="datetimeFigureOut">
              <a:rPr lang="en-US" smtClean="0"/>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16760-37EC-4373-AE70-3FB37FBFDA5E}" type="slidenum">
              <a:rPr lang="en-US" smtClean="0"/>
              <a:t>‹#›</a:t>
            </a:fld>
            <a:endParaRPr lang="en-US"/>
          </a:p>
        </p:txBody>
      </p:sp>
    </p:spTree>
    <p:extLst>
      <p:ext uri="{BB962C8B-B14F-4D97-AF65-F5344CB8AC3E}">
        <p14:creationId xmlns:p14="http://schemas.microsoft.com/office/powerpoint/2010/main" val="119823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49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0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4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66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27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24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75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72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11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7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4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403050-6EDE-4576-8A9B-BF6ED8993C1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166324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03050-6EDE-4576-8A9B-BF6ED8993C1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137545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03050-6EDE-4576-8A9B-BF6ED8993C1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390381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136088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03050-6EDE-4576-8A9B-BF6ED8993C1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417130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03050-6EDE-4576-8A9B-BF6ED8993C1E}"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205136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403050-6EDE-4576-8A9B-BF6ED8993C1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371004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403050-6EDE-4576-8A9B-BF6ED8993C1E}"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64016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403050-6EDE-4576-8A9B-BF6ED8993C1E}"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306646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03050-6EDE-4576-8A9B-BF6ED8993C1E}"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75350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03050-6EDE-4576-8A9B-BF6ED8993C1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92410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03050-6EDE-4576-8A9B-BF6ED8993C1E}"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9F587-9FA2-4D1C-9710-5EAB64958609}" type="slidenum">
              <a:rPr lang="en-US" smtClean="0"/>
              <a:t>‹#›</a:t>
            </a:fld>
            <a:endParaRPr lang="en-US"/>
          </a:p>
        </p:txBody>
      </p:sp>
    </p:spTree>
    <p:extLst>
      <p:ext uri="{BB962C8B-B14F-4D97-AF65-F5344CB8AC3E}">
        <p14:creationId xmlns:p14="http://schemas.microsoft.com/office/powerpoint/2010/main" val="7835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03050-6EDE-4576-8A9B-BF6ED8993C1E}" type="datetimeFigureOut">
              <a:rPr lang="en-US" smtClean="0"/>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9F587-9FA2-4D1C-9710-5EAB64958609}" type="slidenum">
              <a:rPr lang="en-US" smtClean="0"/>
              <a:t>‹#›</a:t>
            </a:fld>
            <a:endParaRPr lang="en-US"/>
          </a:p>
        </p:txBody>
      </p:sp>
    </p:spTree>
    <p:extLst>
      <p:ext uri="{BB962C8B-B14F-4D97-AF65-F5344CB8AC3E}">
        <p14:creationId xmlns:p14="http://schemas.microsoft.com/office/powerpoint/2010/main" val="151612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3.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7.svg"/><Relationship Id="rId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38.sv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1.wdp"/><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766" name="Google Shape;766;p1"/>
          <p:cNvPicPr preferRelativeResize="0"/>
          <p:nvPr/>
        </p:nvPicPr>
        <p:blipFill rotWithShape="1">
          <a:blip r:embed="rId4">
            <a:alphaModFix/>
          </a:blip>
          <a:srcRect/>
          <a:stretch/>
        </p:blipFill>
        <p:spPr>
          <a:xfrm>
            <a:off x="367425" y="4512152"/>
            <a:ext cx="3976850" cy="2978098"/>
          </a:xfrm>
          <a:prstGeom prst="rect">
            <a:avLst/>
          </a:prstGeom>
          <a:noFill/>
          <a:ln>
            <a:noFill/>
          </a:ln>
        </p:spPr>
      </p:pic>
      <p:pic>
        <p:nvPicPr>
          <p:cNvPr id="767" name="Google Shape;767;p1"/>
          <p:cNvPicPr preferRelativeResize="0"/>
          <p:nvPr/>
        </p:nvPicPr>
        <p:blipFill rotWithShape="1">
          <a:blip r:embed="rId5">
            <a:alphaModFix/>
          </a:blip>
          <a:srcRect/>
          <a:stretch/>
        </p:blipFill>
        <p:spPr>
          <a:xfrm>
            <a:off x="7270689" y="5233893"/>
            <a:ext cx="1650110" cy="1624109"/>
          </a:xfrm>
          <a:prstGeom prst="rect">
            <a:avLst/>
          </a:prstGeom>
          <a:noFill/>
          <a:ln>
            <a:noFill/>
          </a:ln>
        </p:spPr>
      </p:pic>
      <p:pic>
        <p:nvPicPr>
          <p:cNvPr id="768" name="Google Shape;768;p1"/>
          <p:cNvPicPr preferRelativeResize="0"/>
          <p:nvPr/>
        </p:nvPicPr>
        <p:blipFill rotWithShape="1">
          <a:blip r:embed="rId6">
            <a:alphaModFix/>
          </a:blip>
          <a:srcRect/>
          <a:stretch/>
        </p:blipFill>
        <p:spPr>
          <a:xfrm flipH="1">
            <a:off x="0" y="-517401"/>
            <a:ext cx="1872805" cy="2743200"/>
          </a:xfrm>
          <a:prstGeom prst="rect">
            <a:avLst/>
          </a:prstGeom>
          <a:noFill/>
          <a:ln>
            <a:noFill/>
          </a:ln>
        </p:spPr>
      </p:pic>
      <p:sp>
        <p:nvSpPr>
          <p:cNvPr id="770" name="Google Shape;770;p1"/>
          <p:cNvSpPr txBox="1"/>
          <p:nvPr/>
        </p:nvSpPr>
        <p:spPr>
          <a:xfrm>
            <a:off x="4569619" y="3095201"/>
            <a:ext cx="4763" cy="746038"/>
          </a:xfrm>
          <a:prstGeom prst="rect">
            <a:avLst/>
          </a:prstGeom>
          <a:noFill/>
          <a:ln>
            <a:noFill/>
          </a:ln>
        </p:spPr>
        <p:txBody>
          <a:bodyPr spcFirstLastPara="1" wrap="square" lIns="0" tIns="0" rIns="0" bIns="0" anchor="t" anchorCtr="0">
            <a:spAutoFit/>
          </a:bodyPr>
          <a:lstStyle/>
          <a:p>
            <a:pPr algn="ctr" defTabSz="609630">
              <a:lnSpc>
                <a:spcPct val="404388"/>
              </a:lnSpc>
              <a:buClr>
                <a:srgbClr val="000000"/>
              </a:buClr>
            </a:pPr>
            <a:endParaRPr sz="12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59211F2D-36DE-8692-0FA2-768C70630B7E}"/>
              </a:ext>
            </a:extLst>
          </p:cNvPr>
          <p:cNvPicPr>
            <a:picLocks noChangeAspect="1"/>
          </p:cNvPicPr>
          <p:nvPr/>
        </p:nvPicPr>
        <p:blipFill>
          <a:blip r:embed="rId7"/>
          <a:stretch>
            <a:fillRect/>
          </a:stretch>
        </p:blipFill>
        <p:spPr>
          <a:xfrm>
            <a:off x="3489638" y="892060"/>
            <a:ext cx="4371211" cy="1774090"/>
          </a:xfrm>
          <a:prstGeom prst="rect">
            <a:avLst/>
          </a:prstGeom>
        </p:spPr>
      </p:pic>
      <p:pic>
        <p:nvPicPr>
          <p:cNvPr id="5" name="Picture 4">
            <a:extLst>
              <a:ext uri="{FF2B5EF4-FFF2-40B4-BE49-F238E27FC236}">
                <a16:creationId xmlns:a16="http://schemas.microsoft.com/office/drawing/2014/main" xmlns="" id="{26913E0F-1216-17B8-C8F4-67208D59DCBC}"/>
              </a:ext>
            </a:extLst>
          </p:cNvPr>
          <p:cNvPicPr>
            <a:picLocks noChangeAspect="1"/>
          </p:cNvPicPr>
          <p:nvPr/>
        </p:nvPicPr>
        <p:blipFill>
          <a:blip r:embed="rId8"/>
          <a:stretch>
            <a:fillRect/>
          </a:stretch>
        </p:blipFill>
        <p:spPr>
          <a:xfrm>
            <a:off x="2503788" y="2269071"/>
            <a:ext cx="6387638" cy="2280102"/>
          </a:xfrm>
          <a:prstGeom prst="rect">
            <a:avLst/>
          </a:prstGeom>
        </p:spPr>
      </p:pic>
    </p:spTree>
    <p:extLst>
      <p:ext uri="{BB962C8B-B14F-4D97-AF65-F5344CB8AC3E}">
        <p14:creationId xmlns:p14="http://schemas.microsoft.com/office/powerpoint/2010/main" val="3485895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492919" y="76200"/>
            <a:ext cx="8337152" cy="1688743"/>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904751" y="491071"/>
                <a:ext cx="9656959" cy="105456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lang="en-US" sz="2400" b="1" dirty="0" err="1">
                    <a:effectLst/>
                    <a:latin typeface="Cambria" panose="02040503050406030204" pitchFamily="18" charset="0"/>
                    <a:ea typeface="Cambria" panose="02040503050406030204" pitchFamily="18" charset="0"/>
                  </a:rPr>
                  <a:t>Bước</a:t>
                </a:r>
                <a:r>
                  <a:rPr lang="en-US" sz="2400" b="1" dirty="0">
                    <a:effectLst/>
                    <a:latin typeface="Cambria" panose="02040503050406030204" pitchFamily="18" charset="0"/>
                    <a:ea typeface="Cambria" panose="02040503050406030204" pitchFamily="18" charset="0"/>
                  </a:rPr>
                  <a:t> 2: Quan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nhớ</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kết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quan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ghi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chép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ngoại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động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thói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quen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 </a:t>
                </a:r>
                <a:endParaRPr kumimoji="0" sz="1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aphicFrame>
        <p:nvGraphicFramePr>
          <p:cNvPr id="2" name="Table 1">
            <a:extLst>
              <a:ext uri="{FF2B5EF4-FFF2-40B4-BE49-F238E27FC236}">
                <a16:creationId xmlns:a16="http://schemas.microsoft.com/office/drawing/2014/main" xmlns="" id="{AB85DC14-7378-CB67-8AB0-E1127C47C071}"/>
              </a:ext>
            </a:extLst>
          </p:cNvPr>
          <p:cNvGraphicFramePr>
            <a:graphicFrameLocks noGrp="1"/>
          </p:cNvGraphicFramePr>
          <p:nvPr>
            <p:extLst>
              <p:ext uri="{D42A27DB-BD31-4B8C-83A1-F6EECF244321}">
                <p14:modId xmlns:p14="http://schemas.microsoft.com/office/powerpoint/2010/main" val="1786773946"/>
              </p:ext>
            </p:extLst>
          </p:nvPr>
        </p:nvGraphicFramePr>
        <p:xfrm>
          <a:off x="2071688" y="2171700"/>
          <a:ext cx="5007768" cy="2194560"/>
        </p:xfrm>
        <a:graphic>
          <a:graphicData uri="http://schemas.openxmlformats.org/drawingml/2006/table">
            <a:tbl>
              <a:tblPr firstRow="1" firstCol="1" bandRow="1">
                <a:tableStyleId>{00A15C55-8517-42AA-B614-E9B94910E393}</a:tableStyleId>
              </a:tblPr>
              <a:tblGrid>
                <a:gridCol w="1669256">
                  <a:extLst>
                    <a:ext uri="{9D8B030D-6E8A-4147-A177-3AD203B41FA5}">
                      <a16:colId xmlns:a16="http://schemas.microsoft.com/office/drawing/2014/main" xmlns="" val="633531922"/>
                    </a:ext>
                  </a:extLst>
                </a:gridCol>
                <a:gridCol w="1669256">
                  <a:extLst>
                    <a:ext uri="{9D8B030D-6E8A-4147-A177-3AD203B41FA5}">
                      <a16:colId xmlns:a16="http://schemas.microsoft.com/office/drawing/2014/main" xmlns="" val="459974232"/>
                    </a:ext>
                  </a:extLst>
                </a:gridCol>
                <a:gridCol w="1669256">
                  <a:extLst>
                    <a:ext uri="{9D8B030D-6E8A-4147-A177-3AD203B41FA5}">
                      <a16:colId xmlns:a16="http://schemas.microsoft.com/office/drawing/2014/main" xmlns="" val="519648245"/>
                    </a:ext>
                  </a:extLst>
                </a:gridCol>
              </a:tblGrid>
              <a:tr h="370466">
                <a:tc gridSpan="3">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bao quát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3919544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Hình dáng, kích thước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Màu sắc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Bộ lông (da)</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377049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Bé nhỏ,...</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a:effectLst/>
                          <a:latin typeface="Cambria" panose="02040503050406030204" pitchFamily="18" charset="0"/>
                          <a:ea typeface="Cambria" panose="02040503050406030204" pitchFamily="18" charset="0"/>
                        </a:rPr>
                        <a:t>Trắng muốt,...</a:t>
                      </a: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Mềm mại,...</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8628363"/>
                  </a:ext>
                </a:extLst>
              </a:tr>
            </a:tbl>
          </a:graphicData>
        </a:graphic>
      </p:graphicFrame>
      <p:graphicFrame>
        <p:nvGraphicFramePr>
          <p:cNvPr id="5" name="Table 4">
            <a:extLst>
              <a:ext uri="{FF2B5EF4-FFF2-40B4-BE49-F238E27FC236}">
                <a16:creationId xmlns:a16="http://schemas.microsoft.com/office/drawing/2014/main" xmlns="" id="{831EC020-D708-E247-B60B-061314106726}"/>
              </a:ext>
            </a:extLst>
          </p:cNvPr>
          <p:cNvGraphicFramePr>
            <a:graphicFrameLocks noGrp="1"/>
          </p:cNvGraphicFramePr>
          <p:nvPr>
            <p:extLst>
              <p:ext uri="{D42A27DB-BD31-4B8C-83A1-F6EECF244321}">
                <p14:modId xmlns:p14="http://schemas.microsoft.com/office/powerpoint/2010/main" val="3678276297"/>
              </p:ext>
            </p:extLst>
          </p:nvPr>
        </p:nvGraphicFramePr>
        <p:xfrm>
          <a:off x="1607344" y="4371975"/>
          <a:ext cx="6000752" cy="3004146"/>
        </p:xfrm>
        <a:graphic>
          <a:graphicData uri="http://schemas.openxmlformats.org/drawingml/2006/table">
            <a:tbl>
              <a:tblPr firstRow="1" firstCol="1" bandRow="1">
                <a:tableStyleId>{00A15C55-8517-42AA-B614-E9B94910E393}</a:tableStyleId>
              </a:tblPr>
              <a:tblGrid>
                <a:gridCol w="1500188">
                  <a:extLst>
                    <a:ext uri="{9D8B030D-6E8A-4147-A177-3AD203B41FA5}">
                      <a16:colId xmlns:a16="http://schemas.microsoft.com/office/drawing/2014/main" xmlns="" val="633531922"/>
                    </a:ext>
                  </a:extLst>
                </a:gridCol>
                <a:gridCol w="1500188">
                  <a:extLst>
                    <a:ext uri="{9D8B030D-6E8A-4147-A177-3AD203B41FA5}">
                      <a16:colId xmlns:a16="http://schemas.microsoft.com/office/drawing/2014/main" xmlns="" val="459974232"/>
                    </a:ext>
                  </a:extLst>
                </a:gridCol>
                <a:gridCol w="1500188">
                  <a:extLst>
                    <a:ext uri="{9D8B030D-6E8A-4147-A177-3AD203B41FA5}">
                      <a16:colId xmlns:a16="http://schemas.microsoft.com/office/drawing/2014/main" xmlns="" val="519648245"/>
                    </a:ext>
                  </a:extLst>
                </a:gridCol>
                <a:gridCol w="1500188">
                  <a:extLst>
                    <a:ext uri="{9D8B030D-6E8A-4147-A177-3AD203B41FA5}">
                      <a16:colId xmlns:a16="http://schemas.microsoft.com/office/drawing/2014/main" xmlns="" val="3935312813"/>
                    </a:ext>
                  </a:extLst>
                </a:gridCol>
              </a:tblGrid>
              <a:tr h="443826">
                <a:tc gridSpan="4">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của từng bộ phận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20000"/>
                        </a:lnSpc>
                        <a:spcBef>
                          <a:spcPts val="0"/>
                        </a:spcBef>
                        <a:spcAft>
                          <a:spcPts val="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3919544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Mắt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Mũi</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Miệng</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điểm</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khác</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2377049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xoe</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nhỏ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xíu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68628363"/>
                  </a:ext>
                </a:extLst>
              </a:tr>
            </a:tbl>
          </a:graphicData>
        </a:graphic>
      </p:graphicFrame>
    </p:spTree>
    <p:extLst>
      <p:ext uri="{BB962C8B-B14F-4D97-AF65-F5344CB8AC3E}">
        <p14:creationId xmlns:p14="http://schemas.microsoft.com/office/powerpoint/2010/main" val="3368830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950119" y="499481"/>
            <a:ext cx="6407753" cy="1418904"/>
            <a:chOff x="152400" y="6272"/>
            <a:chExt cx="10791443" cy="2128355"/>
          </a:xfrm>
        </p:grpSpPr>
        <p:grpSp>
          <p:nvGrpSpPr>
            <p:cNvPr id="876" name="Google Shape;876;p9"/>
            <p:cNvGrpSpPr/>
            <p:nvPr/>
          </p:nvGrpSpPr>
          <p:grpSpPr>
            <a:xfrm>
              <a:off x="152400" y="195017"/>
              <a:ext cx="10791443" cy="1939610"/>
              <a:chOff x="609600" y="357281"/>
              <a:chExt cx="10791443" cy="1939610"/>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4" y="542603"/>
                <a:ext cx="10210799" cy="175428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Bước 3: Lựa chọn trình tự miêu tả.</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pSp>
        <p:nvGrpSpPr>
          <p:cNvPr id="2" name="Google Shape;913;p12">
            <a:extLst>
              <a:ext uri="{FF2B5EF4-FFF2-40B4-BE49-F238E27FC236}">
                <a16:creationId xmlns:a16="http://schemas.microsoft.com/office/drawing/2014/main" xmlns="" id="{388641C2-CD8B-D76E-DE4A-8CBDF6D1C14B}"/>
              </a:ext>
            </a:extLst>
          </p:cNvPr>
          <p:cNvGrpSpPr/>
          <p:nvPr/>
        </p:nvGrpSpPr>
        <p:grpSpPr>
          <a:xfrm>
            <a:off x="552828" y="2266951"/>
            <a:ext cx="8253845" cy="1453483"/>
            <a:chOff x="900544" y="2705100"/>
            <a:chExt cx="16507691" cy="4683445"/>
          </a:xfrm>
        </p:grpSpPr>
        <p:sp>
          <p:nvSpPr>
            <p:cNvPr id="5" name="Google Shape;914;p12">
              <a:extLst>
                <a:ext uri="{FF2B5EF4-FFF2-40B4-BE49-F238E27FC236}">
                  <a16:creationId xmlns:a16="http://schemas.microsoft.com/office/drawing/2014/main" xmlns=""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9" name="Google Shape;915;p12">
              <a:extLst>
                <a:ext uri="{FF2B5EF4-FFF2-40B4-BE49-F238E27FC236}">
                  <a16:creationId xmlns:a16="http://schemas.microsoft.com/office/drawing/2014/main" xmlns=""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1: </a:t>
              </a:r>
              <a:r>
                <a:rPr lang="nl-NL" sz="4000" dirty="0">
                  <a:solidFill>
                    <a:srgbClr val="000000"/>
                  </a:solidFill>
                  <a:effectLst/>
                  <a:latin typeface="Cambria" panose="02040503050406030204" pitchFamily="18" charset="0"/>
                  <a:ea typeface="Cambria" panose="02040503050406030204" pitchFamily="18" charset="0"/>
                </a:rPr>
                <a:t>Miêu tả lần lượt từ đặc điểm bên ngoài đến hoạt động của con vật</a:t>
              </a:r>
              <a:endParaRPr lang="en-US" sz="4000" dirty="0">
                <a:effectLst/>
                <a:latin typeface="Cambria" panose="02040503050406030204" pitchFamily="18" charset="0"/>
                <a:ea typeface="Cambria" panose="02040503050406030204" pitchFamily="18" charset="0"/>
              </a:endParaRPr>
            </a:p>
          </p:txBody>
        </p:sp>
      </p:grpSp>
      <p:grpSp>
        <p:nvGrpSpPr>
          <p:cNvPr id="12" name="Google Shape;913;p12">
            <a:extLst>
              <a:ext uri="{FF2B5EF4-FFF2-40B4-BE49-F238E27FC236}">
                <a16:creationId xmlns:a16="http://schemas.microsoft.com/office/drawing/2014/main" xmlns="" id="{EE9350CE-029F-33A9-47E3-360225860514}"/>
              </a:ext>
            </a:extLst>
          </p:cNvPr>
          <p:cNvGrpSpPr/>
          <p:nvPr/>
        </p:nvGrpSpPr>
        <p:grpSpPr>
          <a:xfrm>
            <a:off x="509965" y="4114800"/>
            <a:ext cx="8253845" cy="2130591"/>
            <a:chOff x="900544" y="2705100"/>
            <a:chExt cx="16507691" cy="6865237"/>
          </a:xfrm>
        </p:grpSpPr>
        <p:sp>
          <p:nvSpPr>
            <p:cNvPr id="14" name="Google Shape;914;p12">
              <a:extLst>
                <a:ext uri="{FF2B5EF4-FFF2-40B4-BE49-F238E27FC236}">
                  <a16:creationId xmlns:a16="http://schemas.microsoft.com/office/drawing/2014/main" xmlns=""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19" name="Google Shape;915;p12">
              <a:extLst>
                <a:ext uri="{FF2B5EF4-FFF2-40B4-BE49-F238E27FC236}">
                  <a16:creationId xmlns:a16="http://schemas.microsoft.com/office/drawing/2014/main" xmlns="" id="{8536413B-CBEB-5F60-E5B5-4F240980D93A}"/>
                </a:ext>
              </a:extLst>
            </p:cNvPr>
            <p:cNvSpPr/>
            <p:nvPr/>
          </p:nvSpPr>
          <p:spPr>
            <a:xfrm>
              <a:off x="921326" y="2826697"/>
              <a:ext cx="16191889" cy="6743640"/>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2: </a:t>
              </a:r>
              <a:r>
                <a:rPr lang="nl-NL" sz="4000" dirty="0">
                  <a:solidFill>
                    <a:srgbClr val="000000"/>
                  </a:solidFill>
                  <a:effectLst/>
                  <a:latin typeface="Cambria" panose="02040503050406030204" pitchFamily="18" charset="0"/>
                  <a:ea typeface="Cambria" panose="02040503050406030204" pitchFamily="18" charset="0"/>
                </a:rPr>
                <a:t>Miêu tả đặc điểm ngoại hình kết hợp miêu tả hoạt động của con vật</a:t>
              </a:r>
              <a:endParaRPr lang="en-US" sz="40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4048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2624884" y="-1828342"/>
            <a:ext cx="4433324"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6412989" y="3615624"/>
            <a:ext cx="4433324"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232769" y="2510334"/>
            <a:ext cx="3649713"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1592088" y="159550"/>
            <a:ext cx="5303437"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6482256" y="2879588"/>
            <a:ext cx="3029249" cy="3978413"/>
          </a:xfrm>
          <a:prstGeom prst="rect">
            <a:avLst/>
          </a:prstGeom>
          <a:noFill/>
          <a:ln>
            <a:noFill/>
          </a:ln>
        </p:spPr>
      </p:pic>
      <p:sp>
        <p:nvSpPr>
          <p:cNvPr id="814" name="Google Shape;814;p5"/>
          <p:cNvSpPr txBox="1"/>
          <p:nvPr/>
        </p:nvSpPr>
        <p:spPr>
          <a:xfrm>
            <a:off x="1922474" y="1071238"/>
            <a:ext cx="4478670" cy="1292662"/>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4001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2. </a:t>
            </a:r>
            <a:r>
              <a:rPr kumimoji="0" lang="en-US" sz="6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Lập</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a:t>
            </a:r>
            <a:r>
              <a:rPr kumimoji="0" lang="en-US" sz="6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dàn</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ý</a:t>
            </a:r>
            <a:endParaRPr kumimoji="0" sz="1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5316435" y="4270768"/>
            <a:ext cx="1119715" cy="2587233"/>
          </a:xfrm>
          <a:prstGeom prst="rect">
            <a:avLst/>
          </a:prstGeom>
          <a:noFill/>
          <a:ln>
            <a:noFill/>
          </a:ln>
        </p:spPr>
      </p:pic>
    </p:spTree>
    <p:extLst>
      <p:ext uri="{BB962C8B-B14F-4D97-AF65-F5344CB8AC3E}">
        <p14:creationId xmlns:p14="http://schemas.microsoft.com/office/powerpoint/2010/main" val="3990108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
          <p:cNvSpPr/>
          <p:nvPr/>
        </p:nvSpPr>
        <p:spPr>
          <a:xfrm>
            <a:off x="336334" y="279400"/>
            <a:ext cx="8485187"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algn="ctr" defTabSz="609630">
              <a:buClr>
                <a:srgbClr val="000000"/>
              </a:buClr>
              <a:buSzPts val="1800"/>
            </a:pPr>
            <a:endParaRPr sz="1200" kern="0">
              <a:solidFill>
                <a:srgbClr val="FFFFFF"/>
              </a:solidFill>
              <a:latin typeface="Cambria" panose="02040503050406030204" pitchFamily="18" charset="0"/>
              <a:ea typeface="Cambria" panose="02040503050406030204" pitchFamily="18" charset="0"/>
              <a:cs typeface="Calibri"/>
              <a:sym typeface="Calibri"/>
            </a:endParaRPr>
          </a:p>
        </p:txBody>
      </p:sp>
      <p:pic>
        <p:nvPicPr>
          <p:cNvPr id="821" name="Google Shape;821;p6"/>
          <p:cNvPicPr preferRelativeResize="0"/>
          <p:nvPr/>
        </p:nvPicPr>
        <p:blipFill rotWithShape="1">
          <a:blip r:embed="rId3">
            <a:alphaModFix/>
          </a:blip>
          <a:srcRect/>
          <a:stretch/>
        </p:blipFill>
        <p:spPr>
          <a:xfrm>
            <a:off x="-495300" y="5003801"/>
            <a:ext cx="2819401" cy="2114551"/>
          </a:xfrm>
          <a:prstGeom prst="rect">
            <a:avLst/>
          </a:prstGeom>
          <a:noFill/>
          <a:ln>
            <a:noFill/>
          </a:ln>
        </p:spPr>
      </p:pic>
      <p:grpSp>
        <p:nvGrpSpPr>
          <p:cNvPr id="822" name="Google Shape;822;p6"/>
          <p:cNvGrpSpPr/>
          <p:nvPr/>
        </p:nvGrpSpPr>
        <p:grpSpPr>
          <a:xfrm>
            <a:off x="664369" y="1485032"/>
            <a:ext cx="1371600" cy="3224060"/>
            <a:chOff x="1600200" y="2781300"/>
            <a:chExt cx="2743200" cy="4836090"/>
          </a:xfrm>
        </p:grpSpPr>
        <p:grpSp>
          <p:nvGrpSpPr>
            <p:cNvPr id="82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826" name="Google Shape;826;p6"/>
            <p:cNvSpPr txBox="1"/>
            <p:nvPr/>
          </p:nvSpPr>
          <p:spPr>
            <a:xfrm>
              <a:off x="1885950" y="3215550"/>
              <a:ext cx="2019300" cy="4401840"/>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828" name="Google Shape;828;p6"/>
          <p:cNvCxnSpPr/>
          <p:nvPr/>
        </p:nvCxnSpPr>
        <p:spPr>
          <a:xfrm rot="10800000" flipH="1">
            <a:off x="2150269" y="1266534"/>
            <a:ext cx="838200" cy="1339855"/>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2150269" y="2830310"/>
            <a:ext cx="8382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2176247" y="2952751"/>
            <a:ext cx="909928" cy="1644289"/>
          </a:xfrm>
          <a:prstGeom prst="straightConnector1">
            <a:avLst/>
          </a:prstGeom>
          <a:noFill/>
          <a:ln w="76200" cap="flat" cmpd="sng">
            <a:solidFill>
              <a:srgbClr val="205867"/>
            </a:solidFill>
            <a:prstDash val="solid"/>
            <a:round/>
            <a:headEnd type="none" w="sm" len="sm"/>
            <a:tailEnd type="stealth" w="med" len="med"/>
          </a:ln>
        </p:spPr>
      </p:cxnSp>
      <p:grpSp>
        <p:nvGrpSpPr>
          <p:cNvPr id="831" name="Google Shape;831;p6"/>
          <p:cNvGrpSpPr/>
          <p:nvPr/>
        </p:nvGrpSpPr>
        <p:grpSpPr>
          <a:xfrm>
            <a:off x="2988469" y="875432"/>
            <a:ext cx="1409700" cy="7112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4" name="Google Shape;834;p6"/>
          <p:cNvGrpSpPr/>
          <p:nvPr/>
        </p:nvGrpSpPr>
        <p:grpSpPr>
          <a:xfrm>
            <a:off x="3092377" y="2556309"/>
            <a:ext cx="1409700" cy="7112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7" name="Google Shape;837;p6"/>
          <p:cNvGrpSpPr/>
          <p:nvPr/>
        </p:nvGrpSpPr>
        <p:grpSpPr>
          <a:xfrm>
            <a:off x="3086174" y="4495439"/>
            <a:ext cx="1409700" cy="7112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840" name="Google Shape;840;p6"/>
          <p:cNvSpPr/>
          <p:nvPr/>
        </p:nvSpPr>
        <p:spPr>
          <a:xfrm>
            <a:off x="4502077" y="1114132"/>
            <a:ext cx="335974"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1" name="Google Shape;841;p6"/>
          <p:cNvSpPr txBox="1"/>
          <p:nvPr/>
        </p:nvSpPr>
        <p:spPr>
          <a:xfrm>
            <a:off x="4969669" y="1108069"/>
            <a:ext cx="2895600" cy="389760"/>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2" name="Google Shape;842;p6"/>
          <p:cNvSpPr txBox="1"/>
          <p:nvPr/>
        </p:nvSpPr>
        <p:spPr>
          <a:xfrm>
            <a:off x="4661171" y="3480860"/>
            <a:ext cx="2375423"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3" name="Google Shape;843;p6"/>
          <p:cNvSpPr txBox="1"/>
          <p:nvPr/>
        </p:nvSpPr>
        <p:spPr>
          <a:xfrm>
            <a:off x="4607719" y="2097617"/>
            <a:ext cx="1407319" cy="1046222"/>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4" name="Google Shape;844;p6"/>
          <p:cNvSpPr txBox="1"/>
          <p:nvPr/>
        </p:nvSpPr>
        <p:spPr>
          <a:xfrm>
            <a:off x="4986338" y="4371634"/>
            <a:ext cx="3643712" cy="1374453"/>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5" name="Google Shape;845;p6"/>
          <p:cNvSpPr txBox="1"/>
          <p:nvPr/>
        </p:nvSpPr>
        <p:spPr>
          <a:xfrm>
            <a:off x="5992365" y="1741534"/>
            <a:ext cx="2022923"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6" name="Google Shape;846;p6"/>
          <p:cNvSpPr txBox="1"/>
          <p:nvPr/>
        </p:nvSpPr>
        <p:spPr>
          <a:xfrm>
            <a:off x="6220873" y="2623304"/>
            <a:ext cx="157295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7" name="Google Shape;847;p6"/>
          <p:cNvSpPr/>
          <p:nvPr/>
        </p:nvSpPr>
        <p:spPr>
          <a:xfrm>
            <a:off x="4593186" y="4767762"/>
            <a:ext cx="335974"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8" name="Google Shape;848;p6"/>
          <p:cNvSpPr/>
          <p:nvPr/>
        </p:nvSpPr>
        <p:spPr>
          <a:xfrm>
            <a:off x="4593186" y="2377494"/>
            <a:ext cx="147553"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849" name="Google Shape;849;p6"/>
          <p:cNvSpPr/>
          <p:nvPr/>
        </p:nvSpPr>
        <p:spPr>
          <a:xfrm>
            <a:off x="5992365" y="1946317"/>
            <a:ext cx="267604"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extLst>
      <p:ext uri="{BB962C8B-B14F-4D97-AF65-F5344CB8AC3E}">
        <p14:creationId xmlns:p14="http://schemas.microsoft.com/office/powerpoint/2010/main" val="2741426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10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
                                        </p:tgtEl>
                                        <p:attrNameLst>
                                          <p:attrName>style.visibility</p:attrName>
                                        </p:attrNameLst>
                                      </p:cBhvr>
                                      <p:to>
                                        <p:strVal val="visible"/>
                                      </p:to>
                                    </p:set>
                                    <p:animEffect transition="in" filter="fade">
                                      <p:cBhvr>
                                        <p:cTn id="12" dur="500"/>
                                        <p:tgtEl>
                                          <p:spTgt spid="828"/>
                                        </p:tgtEl>
                                      </p:cBhvr>
                                    </p:animEffect>
                                  </p:childTnLst>
                                </p:cTn>
                              </p:par>
                              <p:par>
                                <p:cTn id="13" presetID="10" presetClass="entr" presetSubtype="0" fill="hold" nodeType="with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fade">
                                      <p:cBhvr>
                                        <p:cTn id="15" dur="500"/>
                                        <p:tgtEl>
                                          <p:spTgt spid="8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
                                        </p:tgtEl>
                                        <p:attrNameLst>
                                          <p:attrName>style.visibility</p:attrName>
                                        </p:attrNameLst>
                                      </p:cBhvr>
                                      <p:to>
                                        <p:strVal val="visible"/>
                                      </p:to>
                                    </p:set>
                                    <p:animEffect transition="in" filter="fade">
                                      <p:cBhvr>
                                        <p:cTn id="20" dur="500"/>
                                        <p:tgtEl>
                                          <p:spTgt spid="829"/>
                                        </p:tgtEl>
                                      </p:cBhvr>
                                    </p:animEffect>
                                  </p:childTnLst>
                                </p:cTn>
                              </p:par>
                              <p:par>
                                <p:cTn id="21" presetID="10" presetClass="entr" presetSubtype="0" fill="hold" nodeType="withEffect">
                                  <p:stCondLst>
                                    <p:cond delay="0"/>
                                  </p:stCondLst>
                                  <p:childTnLst>
                                    <p:set>
                                      <p:cBhvr>
                                        <p:cTn id="22" dur="1" fill="hold">
                                          <p:stCondLst>
                                            <p:cond delay="0"/>
                                          </p:stCondLst>
                                        </p:cTn>
                                        <p:tgtEl>
                                          <p:spTgt spid="834"/>
                                        </p:tgtEl>
                                        <p:attrNameLst>
                                          <p:attrName>style.visibility</p:attrName>
                                        </p:attrNameLst>
                                      </p:cBhvr>
                                      <p:to>
                                        <p:strVal val="visible"/>
                                      </p:to>
                                    </p:set>
                                    <p:animEffect transition="in" filter="fade">
                                      <p:cBhvr>
                                        <p:cTn id="23" dur="500"/>
                                        <p:tgtEl>
                                          <p:spTgt spid="8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0"/>
                                        </p:tgtEl>
                                        <p:attrNameLst>
                                          <p:attrName>style.visibility</p:attrName>
                                        </p:attrNameLst>
                                      </p:cBhvr>
                                      <p:to>
                                        <p:strVal val="visible"/>
                                      </p:to>
                                    </p:set>
                                    <p:animEffect transition="in" filter="fade">
                                      <p:cBhvr>
                                        <p:cTn id="28" dur="500"/>
                                        <p:tgtEl>
                                          <p:spTgt spid="830"/>
                                        </p:tgtEl>
                                      </p:cBhvr>
                                    </p:animEffect>
                                  </p:childTnLst>
                                </p:cTn>
                              </p:par>
                              <p:par>
                                <p:cTn id="29" presetID="10" presetClass="entr" presetSubtype="0" fill="hold" nodeType="withEffect">
                                  <p:stCondLst>
                                    <p:cond delay="0"/>
                                  </p:stCondLst>
                                  <p:childTnLst>
                                    <p:set>
                                      <p:cBhvr>
                                        <p:cTn id="30" dur="1" fill="hold">
                                          <p:stCondLst>
                                            <p:cond delay="0"/>
                                          </p:stCondLst>
                                        </p:cTn>
                                        <p:tgtEl>
                                          <p:spTgt spid="837"/>
                                        </p:tgtEl>
                                        <p:attrNameLst>
                                          <p:attrName>style.visibility</p:attrName>
                                        </p:attrNameLst>
                                      </p:cBhvr>
                                      <p:to>
                                        <p:strVal val="visible"/>
                                      </p:to>
                                    </p:set>
                                    <p:animEffect transition="in" filter="fade">
                                      <p:cBhvr>
                                        <p:cTn id="31" dur="500"/>
                                        <p:tgtEl>
                                          <p:spTgt spid="8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0"/>
                                        </p:tgtEl>
                                        <p:attrNameLst>
                                          <p:attrName>style.visibility</p:attrName>
                                        </p:attrNameLst>
                                      </p:cBhvr>
                                      <p:to>
                                        <p:strVal val="visible"/>
                                      </p:to>
                                    </p:set>
                                    <p:animEffect transition="in" filter="fade">
                                      <p:cBhvr>
                                        <p:cTn id="36" dur="500"/>
                                        <p:tgtEl>
                                          <p:spTgt spid="840"/>
                                        </p:tgtEl>
                                      </p:cBhvr>
                                    </p:animEffect>
                                  </p:childTnLst>
                                </p:cTn>
                              </p:par>
                              <p:par>
                                <p:cTn id="37" presetID="10" presetClass="entr" presetSubtype="0" fill="hold" nodeType="withEffect">
                                  <p:stCondLst>
                                    <p:cond delay="0"/>
                                  </p:stCondLst>
                                  <p:childTnLst>
                                    <p:set>
                                      <p:cBhvr>
                                        <p:cTn id="38" dur="1" fill="hold">
                                          <p:stCondLst>
                                            <p:cond delay="0"/>
                                          </p:stCondLst>
                                        </p:cTn>
                                        <p:tgtEl>
                                          <p:spTgt spid="841"/>
                                        </p:tgtEl>
                                        <p:attrNameLst>
                                          <p:attrName>style.visibility</p:attrName>
                                        </p:attrNameLst>
                                      </p:cBhvr>
                                      <p:to>
                                        <p:strVal val="visible"/>
                                      </p:to>
                                    </p:set>
                                    <p:animEffect transition="in" filter="fade">
                                      <p:cBhvr>
                                        <p:cTn id="39" dur="500"/>
                                        <p:tgtEl>
                                          <p:spTgt spid="8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48"/>
                                        </p:tgtEl>
                                        <p:attrNameLst>
                                          <p:attrName>style.visibility</p:attrName>
                                        </p:attrNameLst>
                                      </p:cBhvr>
                                      <p:to>
                                        <p:strVal val="visible"/>
                                      </p:to>
                                    </p:set>
                                    <p:animEffect transition="in" filter="fade">
                                      <p:cBhvr>
                                        <p:cTn id="44" dur="500"/>
                                        <p:tgtEl>
                                          <p:spTgt spid="848"/>
                                        </p:tgtEl>
                                      </p:cBhvr>
                                    </p:animEffect>
                                  </p:childTnLst>
                                </p:cTn>
                              </p:par>
                              <p:par>
                                <p:cTn id="45" presetID="10" presetClass="entr" presetSubtype="0" fill="hold" nodeType="withEffect">
                                  <p:stCondLst>
                                    <p:cond delay="0"/>
                                  </p:stCondLst>
                                  <p:childTnLst>
                                    <p:set>
                                      <p:cBhvr>
                                        <p:cTn id="46" dur="1" fill="hold">
                                          <p:stCondLst>
                                            <p:cond delay="0"/>
                                          </p:stCondLst>
                                        </p:cTn>
                                        <p:tgtEl>
                                          <p:spTgt spid="843"/>
                                        </p:tgtEl>
                                        <p:attrNameLst>
                                          <p:attrName>style.visibility</p:attrName>
                                        </p:attrNameLst>
                                      </p:cBhvr>
                                      <p:to>
                                        <p:strVal val="visible"/>
                                      </p:to>
                                    </p:set>
                                    <p:animEffect transition="in" filter="fade">
                                      <p:cBhvr>
                                        <p:cTn id="47" dur="500"/>
                                        <p:tgtEl>
                                          <p:spTgt spid="8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2"/>
                                        </p:tgtEl>
                                        <p:attrNameLst>
                                          <p:attrName>style.visibility</p:attrName>
                                        </p:attrNameLst>
                                      </p:cBhvr>
                                      <p:to>
                                        <p:strVal val="visible"/>
                                      </p:to>
                                    </p:set>
                                    <p:animEffect transition="in" filter="fade">
                                      <p:cBhvr>
                                        <p:cTn id="52" dur="500"/>
                                        <p:tgtEl>
                                          <p:spTgt spid="8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49"/>
                                        </p:tgtEl>
                                        <p:attrNameLst>
                                          <p:attrName>style.visibility</p:attrName>
                                        </p:attrNameLst>
                                      </p:cBhvr>
                                      <p:to>
                                        <p:strVal val="visible"/>
                                      </p:to>
                                    </p:set>
                                    <p:animEffect transition="in" filter="fade">
                                      <p:cBhvr>
                                        <p:cTn id="57" dur="500"/>
                                        <p:tgtEl>
                                          <p:spTgt spid="849"/>
                                        </p:tgtEl>
                                      </p:cBhvr>
                                    </p:animEffect>
                                  </p:childTnLst>
                                </p:cTn>
                              </p:par>
                              <p:par>
                                <p:cTn id="58" presetID="10" presetClass="entr" presetSubtype="0" fill="hold" nodeType="withEffect">
                                  <p:stCondLst>
                                    <p:cond delay="0"/>
                                  </p:stCondLst>
                                  <p:childTnLst>
                                    <p:set>
                                      <p:cBhvr>
                                        <p:cTn id="59" dur="1" fill="hold">
                                          <p:stCondLst>
                                            <p:cond delay="0"/>
                                          </p:stCondLst>
                                        </p:cTn>
                                        <p:tgtEl>
                                          <p:spTgt spid="845"/>
                                        </p:tgtEl>
                                        <p:attrNameLst>
                                          <p:attrName>style.visibility</p:attrName>
                                        </p:attrNameLst>
                                      </p:cBhvr>
                                      <p:to>
                                        <p:strVal val="visible"/>
                                      </p:to>
                                    </p:set>
                                    <p:animEffect transition="in" filter="fade">
                                      <p:cBhvr>
                                        <p:cTn id="60" dur="500"/>
                                        <p:tgtEl>
                                          <p:spTgt spid="8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6"/>
                                        </p:tgtEl>
                                        <p:attrNameLst>
                                          <p:attrName>style.visibility</p:attrName>
                                        </p:attrNameLst>
                                      </p:cBhvr>
                                      <p:to>
                                        <p:strVal val="visible"/>
                                      </p:to>
                                    </p:set>
                                    <p:animEffect transition="in" filter="fade">
                                      <p:cBhvr>
                                        <p:cTn id="65" dur="500"/>
                                        <p:tgtEl>
                                          <p:spTgt spid="8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47"/>
                                        </p:tgtEl>
                                        <p:attrNameLst>
                                          <p:attrName>style.visibility</p:attrName>
                                        </p:attrNameLst>
                                      </p:cBhvr>
                                      <p:to>
                                        <p:strVal val="visible"/>
                                      </p:to>
                                    </p:set>
                                    <p:animEffect transition="in" filter="fade">
                                      <p:cBhvr>
                                        <p:cTn id="70" dur="500"/>
                                        <p:tgtEl>
                                          <p:spTgt spid="847"/>
                                        </p:tgtEl>
                                      </p:cBhvr>
                                    </p:animEffect>
                                  </p:childTnLst>
                                </p:cTn>
                              </p:par>
                              <p:par>
                                <p:cTn id="71" presetID="10" presetClass="entr" presetSubtype="0" fill="hold" nodeType="withEffect">
                                  <p:stCondLst>
                                    <p:cond delay="0"/>
                                  </p:stCondLst>
                                  <p:childTnLst>
                                    <p:set>
                                      <p:cBhvr>
                                        <p:cTn id="72" dur="1" fill="hold">
                                          <p:stCondLst>
                                            <p:cond delay="0"/>
                                          </p:stCondLst>
                                        </p:cTn>
                                        <p:tgtEl>
                                          <p:spTgt spid="844"/>
                                        </p:tgtEl>
                                        <p:attrNameLst>
                                          <p:attrName>style.visibility</p:attrName>
                                        </p:attrNameLst>
                                      </p:cBhvr>
                                      <p:to>
                                        <p:strVal val="visible"/>
                                      </p:to>
                                    </p:set>
                                    <p:animEffect transition="in" filter="fade">
                                      <p:cBhvr>
                                        <p:cTn id="73"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37744" y="-107570"/>
            <a:ext cx="9144000" cy="6858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41" y="2624081"/>
            <a:ext cx="2204294" cy="1840585"/>
          </a:xfrm>
          <a:prstGeom prst="rect">
            <a:avLst/>
          </a:prstGeom>
        </p:spPr>
      </p:pic>
      <p:pic>
        <p:nvPicPr>
          <p:cNvPr id="30"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1169" b="40998"/>
          <a:stretch>
            <a:fillRect/>
          </a:stretch>
        </p:blipFill>
        <p:spPr>
          <a:xfrm rot="10800000">
            <a:off x="-13573" y="47873"/>
            <a:ext cx="1450277" cy="1461760"/>
          </a:xfrm>
          <a:prstGeom prst="rect">
            <a:avLst/>
          </a:prstGeom>
        </p:spPr>
      </p:pic>
      <p:sp>
        <p:nvSpPr>
          <p:cNvPr id="31" name="TextBox 30"/>
          <p:cNvSpPr txBox="1"/>
          <p:nvPr/>
        </p:nvSpPr>
        <p:spPr>
          <a:xfrm>
            <a:off x="-61706" y="3500809"/>
            <a:ext cx="1647810" cy="1200329"/>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1. </a:t>
            </a:r>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707480" y="1509634"/>
            <a:ext cx="1647810" cy="1077218"/>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Trực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2609830" y="5050893"/>
            <a:ext cx="1647810" cy="1077218"/>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Gián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5903904" y="432192"/>
            <a:ext cx="3087697" cy="3300715"/>
            <a:chOff x="11807806" y="648287"/>
            <a:chExt cx="6175393" cy="4951073"/>
          </a:xfrm>
        </p:grpSpPr>
        <p:sp>
          <p:nvSpPr>
            <p:cNvPr id="34" name="TextBox 33"/>
            <p:cNvSpPr txBox="1"/>
            <p:nvPr/>
          </p:nvSpPr>
          <p:spPr>
            <a:xfrm>
              <a:off x="11845906" y="648287"/>
              <a:ext cx="6137293" cy="136979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5" name="TextBox 34"/>
            <p:cNvSpPr txBox="1"/>
            <p:nvPr/>
          </p:nvSpPr>
          <p:spPr>
            <a:xfrm>
              <a:off x="11845906" y="1873553"/>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Tên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6" name="TextBox 35"/>
            <p:cNvSpPr txBox="1"/>
            <p:nvPr/>
          </p:nvSpPr>
          <p:spPr>
            <a:xfrm>
              <a:off x="11807806" y="3089006"/>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Do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ai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7" name="TextBox 36"/>
            <p:cNvSpPr txBox="1"/>
            <p:nvPr/>
          </p:nvSpPr>
          <p:spPr>
            <a:xfrm>
              <a:off x="11818988" y="4229561"/>
              <a:ext cx="6137293" cy="136979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thích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không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grpSp>
      <p:grpSp>
        <p:nvGrpSpPr>
          <p:cNvPr id="43" name="Group 42"/>
          <p:cNvGrpSpPr/>
          <p:nvPr/>
        </p:nvGrpSpPr>
        <p:grpSpPr>
          <a:xfrm>
            <a:off x="5948947" y="4008420"/>
            <a:ext cx="3095365" cy="2714272"/>
            <a:chOff x="11792469" y="5960176"/>
            <a:chExt cx="6190730" cy="4071408"/>
          </a:xfrm>
        </p:grpSpPr>
        <p:sp>
          <p:nvSpPr>
            <p:cNvPr id="38" name="TextBox 37"/>
            <p:cNvSpPr txBox="1"/>
            <p:nvPr/>
          </p:nvSpPr>
          <p:spPr>
            <a:xfrm>
              <a:off x="11818988" y="596017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hát</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845907" y="69829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thơ</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792469" y="8180398"/>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792469" y="9277435"/>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chuyện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4257641" y="668154"/>
            <a:ext cx="1228760" cy="2521571"/>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55998" y="4151086"/>
            <a:ext cx="1306013" cy="2376715"/>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488960" y="1981557"/>
            <a:ext cx="1046218" cy="3472042"/>
            <a:chOff x="8963559" y="1002230"/>
            <a:chExt cx="2009241"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73"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95512" y="2448806"/>
            <a:ext cx="2711795" cy="2418017"/>
          </a:xfrm>
          <a:prstGeom prst="rect">
            <a:avLst/>
          </a:prstGeom>
        </p:spPr>
      </p:pic>
      <p:cxnSp>
        <p:nvCxnSpPr>
          <p:cNvPr id="74" name="Straight Arrow Connector 73">
            <a:extLst>
              <a:ext uri="{FF2B5EF4-FFF2-40B4-BE49-F238E27FC236}">
                <a16:creationId xmlns:a16="http://schemas.microsoft.com/office/drawing/2014/main" xmlns="" id="{FCC702FD-5FFF-482B-9B3E-8112F3FA7129}"/>
              </a:ext>
            </a:extLst>
          </p:cNvPr>
          <p:cNvCxnSpPr/>
          <p:nvPr/>
        </p:nvCxnSpPr>
        <p:spPr>
          <a:xfrm>
            <a:off x="7200900" y="5421089"/>
            <a:ext cx="80685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92A8B238-CA70-47CC-8A8E-B3B50D1CC9EF}"/>
              </a:ext>
            </a:extLst>
          </p:cNvPr>
          <p:cNvSpPr txBox="1"/>
          <p:nvPr/>
        </p:nvSpPr>
        <p:spPr>
          <a:xfrm>
            <a:off x="8078850" y="4979944"/>
            <a:ext cx="1065150" cy="1734064"/>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p>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797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37744" y="-107570"/>
            <a:ext cx="9144000" cy="6858000"/>
          </a:xfrm>
          <a:prstGeom prst="rect">
            <a:avLst/>
          </a:prstGeom>
        </p:spPr>
      </p:pic>
      <p:pic>
        <p:nvPicPr>
          <p:cNvPr id="3"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37740" y="2656268"/>
            <a:ext cx="2096095" cy="175023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699958" y="99082"/>
            <a:ext cx="2204294" cy="1840585"/>
          </a:xfrm>
          <a:prstGeom prst="rect">
            <a:avLst/>
          </a:prstGeom>
        </p:spPr>
      </p:pic>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1169" b="40998"/>
          <a:stretch>
            <a:fillRect/>
          </a:stretch>
        </p:blipFill>
        <p:spPr>
          <a:xfrm rot="10800000">
            <a:off x="-17049" y="18572"/>
            <a:ext cx="1450277" cy="1461760"/>
          </a:xfrm>
          <a:prstGeom prst="rect">
            <a:avLst/>
          </a:prstGeom>
        </p:spPr>
      </p:pic>
      <p:sp>
        <p:nvSpPr>
          <p:cNvPr id="31" name="TextBox 30"/>
          <p:cNvSpPr txBox="1"/>
          <p:nvPr/>
        </p:nvSpPr>
        <p:spPr>
          <a:xfrm>
            <a:off x="7895" y="3138567"/>
            <a:ext cx="1928255" cy="1200329"/>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2. </a:t>
            </a:r>
            <a:r>
              <a:rPr lang="en-US" sz="3600" b="1" dirty="0" err="1">
                <a:solidFill>
                  <a:srgbClr val="FF0000"/>
                </a:solidFill>
                <a:latin typeface="Cambria" panose="02040503050406030204" pitchFamily="18" charset="0"/>
                <a:ea typeface="Cambria" panose="02040503050406030204" pitchFamily="18" charset="0"/>
              </a:rPr>
              <a:t>Thân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870338" y="689750"/>
            <a:ext cx="1647810"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bao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quát</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6131803" y="-6383"/>
            <a:ext cx="3068647" cy="2186942"/>
            <a:chOff x="11083764" y="18946"/>
            <a:chExt cx="6137293" cy="3280413"/>
          </a:xfrm>
        </p:grpSpPr>
        <p:sp>
          <p:nvSpPr>
            <p:cNvPr id="34" name="TextBox 33"/>
            <p:cNvSpPr txBox="1"/>
            <p:nvPr/>
          </p:nvSpPr>
          <p:spPr>
            <a:xfrm>
              <a:off x="11083764" y="189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Giống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loài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p:cNvSpPr txBox="1"/>
            <p:nvPr/>
          </p:nvSpPr>
          <p:spPr>
            <a:xfrm>
              <a:off x="11083764" y="8447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Màu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sắc</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6" name="TextBox 35"/>
            <p:cNvSpPr txBox="1"/>
            <p:nvPr/>
          </p:nvSpPr>
          <p:spPr>
            <a:xfrm>
              <a:off x="11083764" y="16596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Thời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gian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083764" y="254521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hình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43" name="Group 42"/>
          <p:cNvGrpSpPr/>
          <p:nvPr/>
        </p:nvGrpSpPr>
        <p:grpSpPr>
          <a:xfrm>
            <a:off x="6095500" y="2416778"/>
            <a:ext cx="3068647" cy="2172723"/>
            <a:chOff x="11005148" y="3794546"/>
            <a:chExt cx="6137293" cy="3259085"/>
          </a:xfrm>
        </p:grpSpPr>
        <p:sp>
          <p:nvSpPr>
            <p:cNvPr id="38" name="TextBox 37"/>
            <p:cNvSpPr txBox="1"/>
            <p:nvPr/>
          </p:nvSpPr>
          <p:spPr>
            <a:xfrm>
              <a:off x="11005148" y="3794546"/>
              <a:ext cx="6137293" cy="136979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Đầu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tai,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miệng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mũi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005148" y="467233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Tiếng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kêu</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005148" y="629948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005148" y="549634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lông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4644015" y="133035"/>
            <a:ext cx="1228760" cy="1814895"/>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608870" y="2630252"/>
            <a:ext cx="1306013" cy="1772247"/>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8"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15046" y="4867316"/>
            <a:ext cx="2096095" cy="1750239"/>
          </a:xfrm>
          <a:prstGeom prst="rect">
            <a:avLst/>
          </a:prstGeom>
        </p:spPr>
      </p:pic>
      <p:sp>
        <p:nvSpPr>
          <p:cNvPr id="69" name="TextBox 68"/>
          <p:cNvSpPr txBox="1"/>
          <p:nvPr/>
        </p:nvSpPr>
        <p:spPr>
          <a:xfrm>
            <a:off x="2991856" y="3174235"/>
            <a:ext cx="1647810" cy="1077218"/>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chi </a:t>
            </a:r>
            <a:r>
              <a:rPr lang="en-US" sz="3200" b="1" dirty="0" err="1">
                <a:solidFill>
                  <a:prstClr val="black"/>
                </a:solidFill>
                <a:latin typeface="Cambria" panose="02040503050406030204" pitchFamily="18" charset="0"/>
                <a:ea typeface="Cambria" panose="02040503050406030204" pitchFamily="18" charset="0"/>
              </a:rPr>
              <a:t>tiết</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2731505" y="5471847"/>
            <a:ext cx="2064933" cy="1077218"/>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hoạt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70" name="Group 69"/>
          <p:cNvGrpSpPr/>
          <p:nvPr/>
        </p:nvGrpSpPr>
        <p:grpSpPr>
          <a:xfrm>
            <a:off x="4661347" y="4976996"/>
            <a:ext cx="1306013" cy="1772247"/>
            <a:chOff x="8963565" y="1002230"/>
            <a:chExt cx="2009235" cy="3782356"/>
          </a:xfrm>
        </p:grpSpPr>
        <p:grpSp>
          <p:nvGrpSpPr>
            <p:cNvPr id="71" name="Group 70"/>
            <p:cNvGrpSpPr/>
            <p:nvPr/>
          </p:nvGrpSpPr>
          <p:grpSpPr>
            <a:xfrm>
              <a:off x="9653460" y="1002230"/>
              <a:ext cx="1319340" cy="3782356"/>
              <a:chOff x="9653460" y="1002230"/>
              <a:chExt cx="1319340" cy="3782356"/>
            </a:xfrm>
          </p:grpSpPr>
          <p:cxnSp>
            <p:nvCxnSpPr>
              <p:cNvPr id="73" name="Straight Connector 7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138229" y="4797429"/>
            <a:ext cx="3068647" cy="2122459"/>
            <a:chOff x="11083763" y="7447850"/>
            <a:chExt cx="6137293" cy="3183689"/>
          </a:xfrm>
        </p:grpSpPr>
        <p:sp>
          <p:nvSpPr>
            <p:cNvPr id="78" name="TextBox 77"/>
            <p:cNvSpPr txBox="1"/>
            <p:nvPr/>
          </p:nvSpPr>
          <p:spPr>
            <a:xfrm>
              <a:off x="11083763" y="744785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Ăn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ngủ</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9" name="TextBox 78"/>
            <p:cNvSpPr txBox="1"/>
            <p:nvPr/>
          </p:nvSpPr>
          <p:spPr>
            <a:xfrm>
              <a:off x="11083763" y="825008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đứng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0" name="TextBox 79"/>
            <p:cNvSpPr txBox="1"/>
            <p:nvPr/>
          </p:nvSpPr>
          <p:spPr>
            <a:xfrm>
              <a:off x="11083763" y="910481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Thói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quen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1" name="TextBox 80"/>
            <p:cNvSpPr txBox="1"/>
            <p:nvPr/>
          </p:nvSpPr>
          <p:spPr>
            <a:xfrm>
              <a:off x="11083763" y="987739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mồi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2" name="Group 81"/>
          <p:cNvGrpSpPr/>
          <p:nvPr/>
        </p:nvGrpSpPr>
        <p:grpSpPr>
          <a:xfrm>
            <a:off x="1787613" y="1087425"/>
            <a:ext cx="919867" cy="4717837"/>
            <a:chOff x="8963565" y="1002230"/>
            <a:chExt cx="2009235" cy="3782356"/>
          </a:xfrm>
        </p:grpSpPr>
        <p:grpSp>
          <p:nvGrpSpPr>
            <p:cNvPr id="83" name="Group 82"/>
            <p:cNvGrpSpPr/>
            <p:nvPr/>
          </p:nvGrpSpPr>
          <p:grpSpPr>
            <a:xfrm>
              <a:off x="9653460" y="1002230"/>
              <a:ext cx="1319340" cy="3782356"/>
              <a:chOff x="9653460" y="1002230"/>
              <a:chExt cx="1319340" cy="3782356"/>
            </a:xfrm>
          </p:grpSpPr>
          <p:cxnSp>
            <p:nvCxnSpPr>
              <p:cNvPr id="85" name="Straight Connector 84"/>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89" name="Picture 25"/>
          <p:cNvPicPr>
            <a:picLocks noChangeAspect="1"/>
          </p:cNvPicPr>
          <p:nvPr/>
        </p:nvPicPr>
        <p:blipFill>
          <a:blip r:embed="rId8"/>
          <a:srcRect/>
          <a:stretch>
            <a:fillRect/>
          </a:stretch>
        </p:blipFill>
        <p:spPr>
          <a:xfrm>
            <a:off x="122354" y="3838043"/>
            <a:ext cx="1868521" cy="2912453"/>
          </a:xfrm>
          <a:prstGeom prst="rect">
            <a:avLst/>
          </a:prstGeom>
        </p:spPr>
      </p:pic>
    </p:spTree>
    <p:extLst>
      <p:ext uri="{BB962C8B-B14F-4D97-AF65-F5344CB8AC3E}">
        <p14:creationId xmlns:p14="http://schemas.microsoft.com/office/powerpoint/2010/main" val="12970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6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37744" y="-107570"/>
            <a:ext cx="9144000" cy="6858000"/>
          </a:xfrm>
          <a:prstGeom prst="rect">
            <a:avLst/>
          </a:prstGeom>
        </p:spPr>
      </p:pic>
      <p:pic>
        <p:nvPicPr>
          <p:cNvPr id="3"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29891" y="904116"/>
            <a:ext cx="2096095" cy="175023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67218" y="4171637"/>
            <a:ext cx="2204294" cy="1840585"/>
          </a:xfrm>
          <a:prstGeom prst="rect">
            <a:avLst/>
          </a:prstGeom>
        </p:spPr>
      </p:pic>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1169" b="40998"/>
          <a:stretch>
            <a:fillRect/>
          </a:stretch>
        </p:blipFill>
        <p:spPr>
          <a:xfrm rot="10800000">
            <a:off x="-28935" y="23229"/>
            <a:ext cx="1450277" cy="1461760"/>
          </a:xfrm>
          <a:prstGeom prst="rect">
            <a:avLst/>
          </a:prstGeom>
        </p:spPr>
      </p:pic>
      <p:sp>
        <p:nvSpPr>
          <p:cNvPr id="31" name="TextBox 30"/>
          <p:cNvSpPr txBox="1"/>
          <p:nvPr/>
        </p:nvSpPr>
        <p:spPr>
          <a:xfrm>
            <a:off x="40652" y="3405114"/>
            <a:ext cx="1647810" cy="1200329"/>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3. </a:t>
            </a:r>
            <a:r>
              <a:rPr lang="en-US" sz="3600" b="1" dirty="0" err="1">
                <a:solidFill>
                  <a:srgbClr val="FF0000"/>
                </a:solidFill>
                <a:latin typeface="Cambria" panose="02040503050406030204" pitchFamily="18" charset="0"/>
                <a:ea typeface="Cambria" panose="02040503050406030204" pitchFamily="18" charset="0"/>
              </a:rPr>
              <a:t>Kết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103588" y="1591385"/>
            <a:ext cx="2119769"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Không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2522788" y="4950923"/>
            <a:ext cx="1647810" cy="1077218"/>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5" name="Group 4"/>
          <p:cNvGrpSpPr/>
          <p:nvPr/>
        </p:nvGrpSpPr>
        <p:grpSpPr>
          <a:xfrm>
            <a:off x="5621837" y="638897"/>
            <a:ext cx="3068647" cy="2997061"/>
            <a:chOff x="11243673" y="958344"/>
            <a:chExt cx="6137293" cy="4495592"/>
          </a:xfrm>
        </p:grpSpPr>
        <p:sp>
          <p:nvSpPr>
            <p:cNvPr id="34" name="TextBox 33"/>
            <p:cNvSpPr txBox="1"/>
            <p:nvPr/>
          </p:nvSpPr>
          <p:spPr>
            <a:xfrm>
              <a:off x="11243673" y="958344"/>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Tình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cảm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243673" y="4084137"/>
              <a:ext cx="6137293" cy="136979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Mong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muốn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6" name="Group 5"/>
          <p:cNvGrpSpPr/>
          <p:nvPr/>
        </p:nvGrpSpPr>
        <p:grpSpPr>
          <a:xfrm>
            <a:off x="5732809" y="3839912"/>
            <a:ext cx="3411191" cy="2851659"/>
            <a:chOff x="11465617" y="5759866"/>
            <a:chExt cx="6822383" cy="4277489"/>
          </a:xfrm>
        </p:grpSpPr>
        <p:sp>
          <p:nvSpPr>
            <p:cNvPr id="38" name="TextBox 37"/>
            <p:cNvSpPr txBox="1"/>
            <p:nvPr/>
          </p:nvSpPr>
          <p:spPr>
            <a:xfrm>
              <a:off x="11465617" y="5759866"/>
              <a:ext cx="6822383" cy="136979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Vị</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trí</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465617" y="7637893"/>
              <a:ext cx="6137293" cy="136979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danh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465617" y="92832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4240220" y="874858"/>
            <a:ext cx="1228760" cy="2144347"/>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55998" y="4020667"/>
            <a:ext cx="1306013" cy="2521571"/>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488960" y="1981559"/>
            <a:ext cx="646295" cy="3352513"/>
            <a:chOff x="8963565" y="1002230"/>
            <a:chExt cx="2009235"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5"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4598" y="4053894"/>
            <a:ext cx="1265301" cy="2743200"/>
          </a:xfrm>
          <a:prstGeom prst="rect">
            <a:avLst/>
          </a:prstGeom>
        </p:spPr>
      </p:pic>
      <p:pic>
        <p:nvPicPr>
          <p:cNvPr id="74"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2304" y="913763"/>
            <a:ext cx="1544496" cy="2015567"/>
          </a:xfrm>
          <a:prstGeom prst="rect">
            <a:avLst/>
          </a:prstGeom>
        </p:spPr>
      </p:pic>
    </p:spTree>
    <p:extLst>
      <p:ext uri="{BB962C8B-B14F-4D97-AF65-F5344CB8AC3E}">
        <p14:creationId xmlns:p14="http://schemas.microsoft.com/office/powerpoint/2010/main" val="302609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
          <p:cNvSpPr/>
          <p:nvPr/>
        </p:nvSpPr>
        <p:spPr>
          <a:xfrm>
            <a:off x="336334" y="279400"/>
            <a:ext cx="8485187"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nvGrpSpPr>
          <p:cNvPr id="2" name="Google Shape;875;p9">
            <a:extLst>
              <a:ext uri="{FF2B5EF4-FFF2-40B4-BE49-F238E27FC236}">
                <a16:creationId xmlns:a16="http://schemas.microsoft.com/office/drawing/2014/main" xmlns="" id="{45ADF1A7-C8C9-A010-B65E-B6D968EF3E0F}"/>
              </a:ext>
            </a:extLst>
          </p:cNvPr>
          <p:cNvGrpSpPr/>
          <p:nvPr/>
        </p:nvGrpSpPr>
        <p:grpSpPr>
          <a:xfrm>
            <a:off x="3799847" y="137531"/>
            <a:ext cx="1767775" cy="1015167"/>
            <a:chOff x="-211311" y="6272"/>
            <a:chExt cx="11128001" cy="1522750"/>
          </a:xfrm>
        </p:grpSpPr>
        <p:grpSp>
          <p:nvGrpSpPr>
            <p:cNvPr id="3" name="Google Shape;876;p9">
              <a:extLst>
                <a:ext uri="{FF2B5EF4-FFF2-40B4-BE49-F238E27FC236}">
                  <a16:creationId xmlns:a16="http://schemas.microsoft.com/office/drawing/2014/main" xmlns="" id="{E0FFA42C-2F2A-3EF7-2B2D-6AAFB172C837}"/>
                </a:ext>
              </a:extLst>
            </p:cNvPr>
            <p:cNvGrpSpPr/>
            <p:nvPr/>
          </p:nvGrpSpPr>
          <p:grpSpPr>
            <a:xfrm>
              <a:off x="-211311" y="195017"/>
              <a:ext cx="11107911" cy="1334004"/>
              <a:chOff x="245889" y="357281"/>
              <a:chExt cx="11107911" cy="1334004"/>
            </a:xfrm>
          </p:grpSpPr>
          <p:grpSp>
            <p:nvGrpSpPr>
              <p:cNvPr id="5" name="Google Shape;877;p9">
                <a:extLst>
                  <a:ext uri="{FF2B5EF4-FFF2-40B4-BE49-F238E27FC236}">
                    <a16:creationId xmlns:a16="http://schemas.microsoft.com/office/drawing/2014/main" xmlns="" id="{3425C4B9-AE66-0DB7-BCB8-DC4E74918EB8}"/>
                  </a:ext>
                </a:extLst>
              </p:cNvPr>
              <p:cNvGrpSpPr/>
              <p:nvPr/>
            </p:nvGrpSpPr>
            <p:grpSpPr>
              <a:xfrm>
                <a:off x="609600" y="357281"/>
                <a:ext cx="10744200" cy="1334004"/>
                <a:chOff x="1905000" y="647700"/>
                <a:chExt cx="14249400" cy="1752600"/>
              </a:xfrm>
            </p:grpSpPr>
            <p:sp>
              <p:nvSpPr>
                <p:cNvPr id="7" name="Google Shape;878;p9">
                  <a:extLst>
                    <a:ext uri="{FF2B5EF4-FFF2-40B4-BE49-F238E27FC236}">
                      <a16:creationId xmlns:a16="http://schemas.microsoft.com/office/drawing/2014/main" xmlns="" id="{8E9A059C-497A-A789-38CD-DBED54D039E8}"/>
                    </a:ext>
                  </a:extLst>
                </p:cNvPr>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879;p9">
                  <a:extLst>
                    <a:ext uri="{FF2B5EF4-FFF2-40B4-BE49-F238E27FC236}">
                      <a16:creationId xmlns:a16="http://schemas.microsoft.com/office/drawing/2014/main" xmlns="" id="{546460FB-EAED-A4FE-7F62-F9B5F90B47A3}"/>
                    </a:ext>
                  </a:extLst>
                </p:cNvPr>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 name="Google Shape;880;p9">
                <a:extLst>
                  <a:ext uri="{FF2B5EF4-FFF2-40B4-BE49-F238E27FC236}">
                    <a16:creationId xmlns:a16="http://schemas.microsoft.com/office/drawing/2014/main" xmlns="" id="{487907F4-4202-2365-2804-3EB80E8D43A0}"/>
                  </a:ext>
                </a:extLst>
              </p:cNvPr>
              <p:cNvSpPr/>
              <p:nvPr/>
            </p:nvSpPr>
            <p:spPr>
              <a:xfrm>
                <a:off x="245889" y="542603"/>
                <a:ext cx="10210798" cy="923291"/>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Ví</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dụ</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4" name="Google Shape;881;p9">
              <a:extLst>
                <a:ext uri="{FF2B5EF4-FFF2-40B4-BE49-F238E27FC236}">
                  <a16:creationId xmlns:a16="http://schemas.microsoft.com/office/drawing/2014/main" xmlns="" id="{BCD6CAEB-66AD-7C92-2DA3-ADD150CC6FEE}"/>
                </a:ext>
              </a:extLst>
            </p:cNvPr>
            <p:cNvPicPr preferRelativeResize="0"/>
            <p:nvPr/>
          </p:nvPicPr>
          <p:blipFill rotWithShape="1">
            <a:blip r:embed="rId3">
              <a:alphaModFix/>
            </a:blip>
            <a:srcRect/>
            <a:stretch/>
          </p:blipFill>
          <p:spPr>
            <a:xfrm>
              <a:off x="7514411" y="6272"/>
              <a:ext cx="3402279" cy="1522750"/>
            </a:xfrm>
            <a:prstGeom prst="rect">
              <a:avLst/>
            </a:prstGeom>
            <a:noFill/>
            <a:ln>
              <a:noFill/>
            </a:ln>
          </p:spPr>
        </p:pic>
      </p:grpSp>
      <p:sp>
        <p:nvSpPr>
          <p:cNvPr id="9" name="TextBox 8">
            <a:extLst>
              <a:ext uri="{FF2B5EF4-FFF2-40B4-BE49-F238E27FC236}">
                <a16:creationId xmlns:a16="http://schemas.microsoft.com/office/drawing/2014/main" xmlns="" id="{680E8112-DEF9-4F11-EB3C-A5D008BC830A}"/>
              </a:ext>
            </a:extLst>
          </p:cNvPr>
          <p:cNvSpPr txBox="1"/>
          <p:nvPr/>
        </p:nvSpPr>
        <p:spPr>
          <a:xfrm>
            <a:off x="514351" y="685800"/>
            <a:ext cx="8343900" cy="5881610"/>
          </a:xfrm>
          <a:prstGeom prst="rect">
            <a:avLst/>
          </a:prstGeom>
          <a:noFill/>
        </p:spPr>
        <p:txBody>
          <a:bodyPr wrap="square" rtlCol="0">
            <a:spAutoFit/>
          </a:bodyPr>
          <a:lstStyle/>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1. </a:t>
            </a:r>
            <a:r>
              <a:rPr lang="en-US" sz="1800" b="1" dirty="0" err="1">
                <a:solidFill>
                  <a:srgbClr val="000000"/>
                </a:solidFill>
                <a:effectLst/>
                <a:latin typeface="Cambria" panose="02040503050406030204" pitchFamily="18" charset="0"/>
                <a:ea typeface="Cambria" panose="02040503050406030204" pitchFamily="18" charset="0"/>
              </a:rPr>
              <a:t>Mở</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Mẹ</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được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khá</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lâu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rồi</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2. </a:t>
            </a:r>
            <a:r>
              <a:rPr lang="en-US" sz="1800" b="1" dirty="0" err="1">
                <a:solidFill>
                  <a:srgbClr val="000000"/>
                </a:solidFill>
                <a:effectLst/>
                <a:latin typeface="Cambria" panose="02040503050406030204" pitchFamily="18" charset="0"/>
                <a:ea typeface="Cambria" panose="02040503050406030204" pitchFamily="18" charset="0"/>
              </a:rPr>
              <a:t>Thân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bao </a:t>
            </a:r>
            <a:r>
              <a:rPr lang="en-US" sz="1800" dirty="0" err="1">
                <a:solidFill>
                  <a:srgbClr val="000000"/>
                </a:solidFill>
                <a:effectLst/>
                <a:latin typeface="Cambria" panose="02040503050406030204" pitchFamily="18" charset="0"/>
                <a:ea typeface="Cambria" panose="02040503050406030204" pitchFamily="18" charset="0"/>
              </a:rPr>
              <a:t>quát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trắng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tía</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to.</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chi </a:t>
            </a:r>
            <a:r>
              <a:rPr lang="en-US" sz="1800" dirty="0" err="1">
                <a:solidFill>
                  <a:srgbClr val="000000"/>
                </a:solidFill>
                <a:effectLst/>
                <a:latin typeface="Cambria" panose="02040503050406030204" pitchFamily="18" charset="0"/>
                <a:ea typeface="Cambria" panose="02040503050406030204" pitchFamily="18" charset="0"/>
              </a:rPr>
              <a:t>tiết</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Bộ</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úp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ở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Đầu</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oai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vệ</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Mắt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tròn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nhẹn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xoăn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đóa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Đùi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mập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mạp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nịch</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cựa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vảy</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sừng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lẫn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nhiều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đẹp</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động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quen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Mỗi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buổi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gáy</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gọi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cả</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dậy</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loanh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vườn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bới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giun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3. </a:t>
            </a:r>
            <a:r>
              <a:rPr lang="en-US" sz="1800" b="1" dirty="0" err="1">
                <a:solidFill>
                  <a:srgbClr val="000000"/>
                </a:solidFill>
                <a:effectLst/>
                <a:latin typeface="Cambria" panose="02040503050406030204" pitchFamily="18" charset="0"/>
                <a:ea typeface="Cambria" panose="02040503050406030204" pitchFamily="18" charset="0"/>
              </a:rPr>
              <a:t>Kết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yêu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người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bạn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của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3497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2624884" y="-1828342"/>
            <a:ext cx="4433324" cy="6364967"/>
          </a:xfrm>
          <a:prstGeom prst="rect">
            <a:avLst/>
          </a:prstGeom>
          <a:noFill/>
          <a:ln>
            <a:noFill/>
          </a:ln>
        </p:spPr>
      </p:pic>
      <p:pic>
        <p:nvPicPr>
          <p:cNvPr id="5" name="图片 6">
            <a:extLst>
              <a:ext uri="{FF2B5EF4-FFF2-40B4-BE49-F238E27FC236}">
                <a16:creationId xmlns:a16="http://schemas.microsoft.com/office/drawing/2014/main" xmlns="" id="{006B45F6-152F-72D5-7C32-CDBDB7F8ED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86" t="19089" r="8497" b="13915"/>
          <a:stretch>
            <a:fillRect/>
          </a:stretch>
        </p:blipFill>
        <p:spPr>
          <a:xfrm rot="20228094" flipH="1">
            <a:off x="1432582" y="1455197"/>
            <a:ext cx="3945733" cy="3396507"/>
          </a:xfrm>
          <a:prstGeom prst="rect">
            <a:avLst/>
          </a:prstGeom>
        </p:spPr>
      </p:pic>
      <p:sp>
        <p:nvSpPr>
          <p:cNvPr id="6" name="TextBox 5">
            <a:extLst>
              <a:ext uri="{FF2B5EF4-FFF2-40B4-BE49-F238E27FC236}">
                <a16:creationId xmlns:a16="http://schemas.microsoft.com/office/drawing/2014/main" xmlns="" id="{CD5FCA6B-2A25-54AA-DC60-2B9E940A4CF5}"/>
              </a:ext>
            </a:extLst>
          </p:cNvPr>
          <p:cNvSpPr txBox="1"/>
          <p:nvPr/>
        </p:nvSpPr>
        <p:spPr>
          <a:xfrm rot="20116331">
            <a:off x="1791741" y="1754158"/>
            <a:ext cx="3020291"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Chỉnh</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sửa</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dàn</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ý </a:t>
            </a:r>
          </a:p>
        </p:txBody>
      </p:sp>
      <p:pic>
        <p:nvPicPr>
          <p:cNvPr id="7" name="Picture 6">
            <a:extLst>
              <a:ext uri="{FF2B5EF4-FFF2-40B4-BE49-F238E27FC236}">
                <a16:creationId xmlns:a16="http://schemas.microsoft.com/office/drawing/2014/main" xmlns="" id="{A63F9D41-F755-44C7-D87B-2C27FEFD6955}"/>
              </a:ext>
            </a:extLst>
          </p:cNvPr>
          <p:cNvPicPr>
            <a:picLocks noChangeAspect="1"/>
          </p:cNvPicPr>
          <p:nvPr/>
        </p:nvPicPr>
        <p:blipFill>
          <a:blip r:embed="rId5"/>
          <a:stretch>
            <a:fillRect/>
          </a:stretch>
        </p:blipFill>
        <p:spPr>
          <a:xfrm>
            <a:off x="4071830" y="2253810"/>
            <a:ext cx="4400924" cy="4523501"/>
          </a:xfrm>
          <a:prstGeom prst="rect">
            <a:avLst/>
          </a:prstGeom>
        </p:spPr>
      </p:pic>
    </p:spTree>
    <p:extLst>
      <p:ext uri="{BB962C8B-B14F-4D97-AF65-F5344CB8AC3E}">
        <p14:creationId xmlns:p14="http://schemas.microsoft.com/office/powerpoint/2010/main" val="2481678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2057400" y="194682"/>
            <a:ext cx="4364642" cy="1418904"/>
            <a:chOff x="152400" y="6272"/>
            <a:chExt cx="10791443" cy="2128355"/>
          </a:xfrm>
        </p:grpSpPr>
        <p:grpSp>
          <p:nvGrpSpPr>
            <p:cNvPr id="876" name="Google Shape;876;p9"/>
            <p:cNvGrpSpPr/>
            <p:nvPr/>
          </p:nvGrpSpPr>
          <p:grpSpPr>
            <a:xfrm>
              <a:off x="152400" y="195017"/>
              <a:ext cx="10791443" cy="1939610"/>
              <a:chOff x="609600" y="357281"/>
              <a:chExt cx="10791443" cy="1939610"/>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2" y="542603"/>
                <a:ext cx="10210801" cy="175428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Gợi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ý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chỉnh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sửa</a:t>
                </a:r>
                <a:r>
                  <a:rPr lang="en-US" sz="3600" b="1" kern="0" dirty="0">
                    <a:solidFill>
                      <a:srgbClr val="00206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2060"/>
                    </a:solidFill>
                    <a:latin typeface="Cambria" panose="02040503050406030204" pitchFamily="18" charset="0"/>
                    <a:ea typeface="Cambria" panose="02040503050406030204" pitchFamily="18" charset="0"/>
                    <a:cs typeface="Lobster"/>
                    <a:sym typeface="Lobster"/>
                  </a:rPr>
                  <a:t>dàn</a:t>
                </a:r>
                <a:r>
                  <a:rPr lang="en-US" sz="3600" b="1" kern="0" dirty="0">
                    <a:solidFill>
                      <a:srgbClr val="002060"/>
                    </a:solidFill>
                    <a:latin typeface="Cambria" panose="02040503050406030204" pitchFamily="18" charset="0"/>
                    <a:ea typeface="Cambria" panose="02040503050406030204" pitchFamily="18" charset="0"/>
                    <a:cs typeface="Lobster"/>
                    <a:sym typeface="Lobster"/>
                  </a:rPr>
                  <a:t> ý</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082977" y="6272"/>
              <a:ext cx="1833709" cy="1522750"/>
            </a:xfrm>
            <a:prstGeom prst="rect">
              <a:avLst/>
            </a:prstGeom>
            <a:noFill/>
            <a:ln>
              <a:noFill/>
            </a:ln>
          </p:spPr>
        </p:pic>
      </p:grpSp>
      <p:grpSp>
        <p:nvGrpSpPr>
          <p:cNvPr id="2" name="Google Shape;913;p12">
            <a:extLst>
              <a:ext uri="{FF2B5EF4-FFF2-40B4-BE49-F238E27FC236}">
                <a16:creationId xmlns:a16="http://schemas.microsoft.com/office/drawing/2014/main" xmlns="" id="{388641C2-CD8B-D76E-DE4A-8CBDF6D1C14B}"/>
              </a:ext>
            </a:extLst>
          </p:cNvPr>
          <p:cNvGrpSpPr/>
          <p:nvPr/>
        </p:nvGrpSpPr>
        <p:grpSpPr>
          <a:xfrm>
            <a:off x="552828" y="2266951"/>
            <a:ext cx="8253845" cy="1453483"/>
            <a:chOff x="900544" y="2705100"/>
            <a:chExt cx="16507691" cy="4683445"/>
          </a:xfrm>
        </p:grpSpPr>
        <p:sp>
          <p:nvSpPr>
            <p:cNvPr id="5" name="Google Shape;914;p12">
              <a:extLst>
                <a:ext uri="{FF2B5EF4-FFF2-40B4-BE49-F238E27FC236}">
                  <a16:creationId xmlns:a16="http://schemas.microsoft.com/office/drawing/2014/main" xmlns=""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915;p12">
              <a:extLst>
                <a:ext uri="{FF2B5EF4-FFF2-40B4-BE49-F238E27FC236}">
                  <a16:creationId xmlns:a16="http://schemas.microsoft.com/office/drawing/2014/main" xmlns=""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Lựa chọn được các đặc điểm 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ổ</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bật của con vật.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pSp>
        <p:nvGrpSpPr>
          <p:cNvPr id="12" name="Google Shape;913;p12">
            <a:extLst>
              <a:ext uri="{FF2B5EF4-FFF2-40B4-BE49-F238E27FC236}">
                <a16:creationId xmlns:a16="http://schemas.microsoft.com/office/drawing/2014/main" xmlns="" id="{EE9350CE-029F-33A9-47E3-360225860514}"/>
              </a:ext>
            </a:extLst>
          </p:cNvPr>
          <p:cNvGrpSpPr/>
          <p:nvPr/>
        </p:nvGrpSpPr>
        <p:grpSpPr>
          <a:xfrm>
            <a:off x="509965" y="4114800"/>
            <a:ext cx="8253845" cy="1453483"/>
            <a:chOff x="900544" y="2705100"/>
            <a:chExt cx="16507691" cy="4683445"/>
          </a:xfrm>
        </p:grpSpPr>
        <p:sp>
          <p:nvSpPr>
            <p:cNvPr id="14" name="Google Shape;914;p12">
              <a:extLst>
                <a:ext uri="{FF2B5EF4-FFF2-40B4-BE49-F238E27FC236}">
                  <a16:creationId xmlns:a16="http://schemas.microsoft.com/office/drawing/2014/main" xmlns=""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15;p12">
              <a:extLst>
                <a:ext uri="{FF2B5EF4-FFF2-40B4-BE49-F238E27FC236}">
                  <a16:creationId xmlns:a16="http://schemas.microsoft.com/office/drawing/2014/main" xmlns=""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ý trong phần thân bài được sắp xếp hợp lí.</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01353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pic>
        <p:nvPicPr>
          <p:cNvPr id="777" name="Google Shape;777;p2"/>
          <p:cNvPicPr preferRelativeResize="0"/>
          <p:nvPr/>
        </p:nvPicPr>
        <p:blipFill rotWithShape="1">
          <a:blip r:embed="rId3">
            <a:alphaModFix/>
          </a:blip>
          <a:srcRect t="2594" b="2595"/>
          <a:stretch/>
        </p:blipFill>
        <p:spPr>
          <a:xfrm>
            <a:off x="-541432" y="0"/>
            <a:ext cx="4008532" cy="6858000"/>
          </a:xfrm>
          <a:prstGeom prst="rect">
            <a:avLst/>
          </a:prstGeom>
          <a:noFill/>
          <a:ln>
            <a:noFill/>
          </a:ln>
        </p:spPr>
      </p:pic>
      <p:grpSp>
        <p:nvGrpSpPr>
          <p:cNvPr id="779" name="Google Shape;779;p2"/>
          <p:cNvGrpSpPr/>
          <p:nvPr/>
        </p:nvGrpSpPr>
        <p:grpSpPr>
          <a:xfrm>
            <a:off x="3064054" y="1372782"/>
            <a:ext cx="6025827" cy="1741894"/>
            <a:chOff x="6128108" y="2059172"/>
            <a:chExt cx="12051654" cy="3617728"/>
          </a:xfrm>
        </p:grpSpPr>
        <p:pic>
          <p:nvPicPr>
            <p:cNvPr id="780" name="Google Shape;780;p2"/>
            <p:cNvPicPr preferRelativeResize="0"/>
            <p:nvPr/>
          </p:nvPicPr>
          <p:blipFill rotWithShape="1">
            <a:blip r:embed="rId4">
              <a:alphaModFix/>
            </a:blip>
            <a:srcRect/>
            <a:stretch/>
          </p:blipFill>
          <p:spPr>
            <a:xfrm>
              <a:off x="6128108" y="2059172"/>
              <a:ext cx="3008965" cy="3200400"/>
            </a:xfrm>
            <a:prstGeom prst="rect">
              <a:avLst/>
            </a:prstGeom>
            <a:noFill/>
            <a:ln>
              <a:noFill/>
            </a:ln>
          </p:spPr>
        </p:pic>
        <p:sp>
          <p:nvSpPr>
            <p:cNvPr id="781" name="Google Shape;781;p2"/>
            <p:cNvSpPr txBox="1"/>
            <p:nvPr/>
          </p:nvSpPr>
          <p:spPr>
            <a:xfrm>
              <a:off x="9548065" y="2737433"/>
              <a:ext cx="8264492" cy="2250052"/>
            </a:xfrm>
            <a:prstGeom prst="rect">
              <a:avLst/>
            </a:prstGeom>
            <a:noFill/>
            <a:ln>
              <a:noFill/>
            </a:ln>
          </p:spPr>
          <p:txBody>
            <a:bodyPr spcFirstLastPara="1" wrap="square" lIns="0" tIns="0" rIns="0" bIns="0" anchor="t" anchorCtr="0">
              <a:spAutoFit/>
            </a:bodyPr>
            <a:lstStyle/>
            <a:p>
              <a:pPr marR="0" algn="just">
                <a:lnSpc>
                  <a:spcPct val="110000"/>
                </a:lnSpc>
                <a:spcBef>
                  <a:spcPts val="0"/>
                </a:spcBef>
                <a:spcAft>
                  <a:spcPts val="0"/>
                </a:spcAft>
              </a:pPr>
              <a:r>
                <a:rPr lang="en-US" sz="3200" b="1" dirty="0" err="1">
                  <a:solidFill>
                    <a:srgbClr val="FFFF00"/>
                  </a:solidFill>
                  <a:effectLst/>
                  <a:latin typeface="Cambria" panose="02040503050406030204" pitchFamily="18" charset="0"/>
                  <a:ea typeface="Cambria" panose="02040503050406030204" pitchFamily="18" charset="0"/>
                </a:rPr>
                <a:t>Biết</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lập</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dàn</a:t>
              </a:r>
              <a:r>
                <a:rPr lang="en-US" sz="3200" b="1" dirty="0">
                  <a:solidFill>
                    <a:srgbClr val="FFFF00"/>
                  </a:solidFill>
                  <a:effectLst/>
                  <a:latin typeface="Cambria" panose="02040503050406030204" pitchFamily="18" charset="0"/>
                  <a:ea typeface="Cambria" panose="02040503050406030204" pitchFamily="18" charset="0"/>
                </a:rPr>
                <a:t> ý </a:t>
              </a:r>
              <a:r>
                <a:rPr lang="en-US" sz="3200" b="1" dirty="0" err="1">
                  <a:solidFill>
                    <a:srgbClr val="FFFF00"/>
                  </a:solidFill>
                  <a:effectLst/>
                  <a:latin typeface="Cambria" panose="02040503050406030204" pitchFamily="18" charset="0"/>
                  <a:ea typeface="Cambria" panose="02040503050406030204" pitchFamily="18" charset="0"/>
                </a:rPr>
                <a:t>cho</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bài</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văn</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miêu</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tả</a:t>
              </a:r>
              <a:r>
                <a:rPr lang="en-US" sz="3200" b="1" dirty="0">
                  <a:solidFill>
                    <a:srgbClr val="FFFF00"/>
                  </a:solidFill>
                  <a:effectLst/>
                  <a:latin typeface="Cambria" panose="02040503050406030204" pitchFamily="18" charset="0"/>
                  <a:ea typeface="Cambria" panose="02040503050406030204" pitchFamily="18" charset="0"/>
                </a:rPr>
                <a:t> con </a:t>
              </a:r>
              <a:r>
                <a:rPr lang="en-US" sz="3200" b="1" dirty="0" err="1">
                  <a:solidFill>
                    <a:srgbClr val="FFFF00"/>
                  </a:solidFill>
                  <a:effectLst/>
                  <a:latin typeface="Cambria" panose="02040503050406030204" pitchFamily="18" charset="0"/>
                  <a:ea typeface="Cambria" panose="02040503050406030204" pitchFamily="18" charset="0"/>
                </a:rPr>
                <a:t>vật</a:t>
              </a:r>
              <a:endParaRPr lang="en-US" sz="3200" b="1" dirty="0">
                <a:solidFill>
                  <a:srgbClr val="FFFF00"/>
                </a:solidFill>
                <a:effectLst/>
                <a:latin typeface="Cambria" panose="02040503050406030204" pitchFamily="18" charset="0"/>
                <a:ea typeface="Cambria" panose="02040503050406030204" pitchFamily="18" charset="0"/>
              </a:endParaRPr>
            </a:p>
          </p:txBody>
        </p:sp>
        <p:grpSp>
          <p:nvGrpSpPr>
            <p:cNvPr id="782" name="Google Shape;782;p2"/>
            <p:cNvGrpSpPr/>
            <p:nvPr/>
          </p:nvGrpSpPr>
          <p:grpSpPr>
            <a:xfrm>
              <a:off x="8843392" y="2324100"/>
              <a:ext cx="9336370" cy="3352800"/>
              <a:chOff x="8843392" y="2324100"/>
              <a:chExt cx="9336370" cy="3352800"/>
            </a:xfrm>
          </p:grpSpPr>
          <p:sp>
            <p:nvSpPr>
              <p:cNvPr id="783"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784" name="Google Shape;784;p2"/>
              <p:cNvSpPr/>
              <p:nvPr/>
            </p:nvSpPr>
            <p:spPr>
              <a:xfrm>
                <a:off x="8995792" y="2476500"/>
                <a:ext cx="9183970" cy="3200400"/>
              </a:xfrm>
              <a:prstGeom prst="roundRect">
                <a:avLst>
                  <a:gd name="adj" fmla="val 16667"/>
                </a:avLst>
              </a:prstGeom>
              <a:noFill/>
              <a:ln w="57150" cap="flat" cmpd="sng">
                <a:solidFill>
                  <a:schemeClr val="lt1"/>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grpSp>
      <p:pic>
        <p:nvPicPr>
          <p:cNvPr id="2" name="Picture 1">
            <a:extLst>
              <a:ext uri="{FF2B5EF4-FFF2-40B4-BE49-F238E27FC236}">
                <a16:creationId xmlns:a16="http://schemas.microsoft.com/office/drawing/2014/main" xmlns="" id="{EDF0872C-8DC3-8BE9-38C4-095DF3E0E55B}"/>
              </a:ext>
            </a:extLst>
          </p:cNvPr>
          <p:cNvPicPr>
            <a:picLocks noChangeAspect="1"/>
          </p:cNvPicPr>
          <p:nvPr/>
        </p:nvPicPr>
        <p:blipFill>
          <a:blip r:embed="rId5"/>
          <a:stretch>
            <a:fillRect/>
          </a:stretch>
        </p:blipFill>
        <p:spPr>
          <a:xfrm>
            <a:off x="4786144" y="0"/>
            <a:ext cx="3886537" cy="1609483"/>
          </a:xfrm>
          <a:prstGeom prst="rect">
            <a:avLst/>
          </a:prstGeom>
        </p:spPr>
      </p:pic>
      <p:grpSp>
        <p:nvGrpSpPr>
          <p:cNvPr id="3" name="Google Shape;785;p2">
            <a:extLst>
              <a:ext uri="{FF2B5EF4-FFF2-40B4-BE49-F238E27FC236}">
                <a16:creationId xmlns:a16="http://schemas.microsoft.com/office/drawing/2014/main" xmlns="" id="{4E59835A-A7B9-09E6-4987-261703A1D5EE}"/>
              </a:ext>
            </a:extLst>
          </p:cNvPr>
          <p:cNvGrpSpPr/>
          <p:nvPr/>
        </p:nvGrpSpPr>
        <p:grpSpPr>
          <a:xfrm>
            <a:off x="3177269" y="3780016"/>
            <a:ext cx="5844579" cy="2235200"/>
            <a:chOff x="6583138" y="6198661"/>
            <a:chExt cx="11689158" cy="3352800"/>
          </a:xfrm>
        </p:grpSpPr>
        <p:pic>
          <p:nvPicPr>
            <p:cNvPr id="4" name="Google Shape;786;p2">
              <a:extLst>
                <a:ext uri="{FF2B5EF4-FFF2-40B4-BE49-F238E27FC236}">
                  <a16:creationId xmlns:a16="http://schemas.microsoft.com/office/drawing/2014/main" xmlns="" id="{A6445E81-DD2D-3241-CB88-CDBC9C9DB29B}"/>
                </a:ext>
              </a:extLst>
            </p:cNvPr>
            <p:cNvPicPr preferRelativeResize="0"/>
            <p:nvPr/>
          </p:nvPicPr>
          <p:blipFill rotWithShape="1">
            <a:blip r:embed="rId6">
              <a:alphaModFix/>
            </a:blip>
            <a:srcRect/>
            <a:stretch/>
          </p:blipFill>
          <p:spPr>
            <a:xfrm>
              <a:off x="6583138" y="6678398"/>
              <a:ext cx="2098903" cy="2240925"/>
            </a:xfrm>
            <a:prstGeom prst="rect">
              <a:avLst/>
            </a:prstGeom>
            <a:noFill/>
            <a:ln>
              <a:noFill/>
            </a:ln>
          </p:spPr>
        </p:pic>
        <p:sp>
          <p:nvSpPr>
            <p:cNvPr id="5" name="Google Shape;787;p2">
              <a:extLst>
                <a:ext uri="{FF2B5EF4-FFF2-40B4-BE49-F238E27FC236}">
                  <a16:creationId xmlns:a16="http://schemas.microsoft.com/office/drawing/2014/main" xmlns="" id="{D24E0B4C-EF8C-BA55-BCBD-2886DD7145D5}"/>
                </a:ext>
              </a:extLst>
            </p:cNvPr>
            <p:cNvSpPr txBox="1"/>
            <p:nvPr/>
          </p:nvSpPr>
          <p:spPr>
            <a:xfrm>
              <a:off x="9301164" y="6678398"/>
              <a:ext cx="8672511" cy="2243691"/>
            </a:xfrm>
            <a:prstGeom prst="rect">
              <a:avLst/>
            </a:prstGeom>
            <a:noFill/>
            <a:ln>
              <a:noFill/>
            </a:ln>
          </p:spPr>
          <p:txBody>
            <a:bodyPr spcFirstLastPara="1" wrap="square" lIns="0" tIns="0" rIns="0" bIns="0" anchor="t" anchorCtr="0">
              <a:spAutoFit/>
            </a:bodyPr>
            <a:lstStyle/>
            <a:p>
              <a:pPr marL="0" marR="0" algn="just">
                <a:lnSpc>
                  <a:spcPct val="135000"/>
                </a:lnSpc>
                <a:spcBef>
                  <a:spcPts val="0"/>
                </a:spcBef>
                <a:spcAft>
                  <a:spcPts val="0"/>
                </a:spcAft>
              </a:pPr>
              <a:r>
                <a:rPr lang="en-US" sz="3600" b="1" dirty="0" err="1">
                  <a:solidFill>
                    <a:srgbClr val="FFFF00"/>
                  </a:solidFill>
                  <a:effectLst/>
                  <a:latin typeface="Cambria" panose="02040503050406030204" pitchFamily="18" charset="0"/>
                  <a:ea typeface="Cambria" panose="02040503050406030204" pitchFamily="18" charset="0"/>
                </a:rPr>
                <a:t>Biết</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chỉnh</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sửa</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đoạn</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văn</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cho</a:t>
              </a:r>
              <a:r>
                <a:rPr lang="en-US" sz="3600" b="1" dirty="0">
                  <a:solidFill>
                    <a:srgbClr val="FFFF00"/>
                  </a:solidFill>
                  <a:effectLst/>
                  <a:latin typeface="Cambria" panose="02040503050406030204" pitchFamily="18" charset="0"/>
                  <a:ea typeface="Cambria" panose="02040503050406030204" pitchFamily="18" charset="0"/>
                </a:rPr>
                <a:t> hay </a:t>
              </a:r>
              <a:r>
                <a:rPr lang="en-US" sz="3600" b="1" dirty="0" err="1">
                  <a:solidFill>
                    <a:srgbClr val="FFFF00"/>
                  </a:solidFill>
                  <a:effectLst/>
                  <a:latin typeface="Cambria" panose="02040503050406030204" pitchFamily="18" charset="0"/>
                  <a:ea typeface="Cambria" panose="02040503050406030204" pitchFamily="18" charset="0"/>
                </a:rPr>
                <a:t>hơn</a:t>
              </a:r>
              <a:r>
                <a:rPr lang="en-US" sz="3600" b="1" dirty="0">
                  <a:solidFill>
                    <a:srgbClr val="FFFF00"/>
                  </a:solidFill>
                  <a:effectLst/>
                  <a:latin typeface="Cambria" panose="02040503050406030204" pitchFamily="18" charset="0"/>
                  <a:ea typeface="Cambria" panose="02040503050406030204" pitchFamily="18" charset="0"/>
                </a:rPr>
                <a:t>.</a:t>
              </a:r>
            </a:p>
          </p:txBody>
        </p:sp>
        <p:grpSp>
          <p:nvGrpSpPr>
            <p:cNvPr id="6" name="Google Shape;788;p2">
              <a:extLst>
                <a:ext uri="{FF2B5EF4-FFF2-40B4-BE49-F238E27FC236}">
                  <a16:creationId xmlns:a16="http://schemas.microsoft.com/office/drawing/2014/main" xmlns="" id="{2E663339-D8E2-0A5F-45C9-8EE59A2E3FF2}"/>
                </a:ext>
              </a:extLst>
            </p:cNvPr>
            <p:cNvGrpSpPr/>
            <p:nvPr/>
          </p:nvGrpSpPr>
          <p:grpSpPr>
            <a:xfrm>
              <a:off x="8935926" y="6198661"/>
              <a:ext cx="9336370" cy="3352800"/>
              <a:chOff x="8843392" y="2324100"/>
              <a:chExt cx="9336370" cy="3352800"/>
            </a:xfrm>
          </p:grpSpPr>
          <p:sp>
            <p:nvSpPr>
              <p:cNvPr id="7" name="Google Shape;789;p2">
                <a:extLst>
                  <a:ext uri="{FF2B5EF4-FFF2-40B4-BE49-F238E27FC236}">
                    <a16:creationId xmlns:a16="http://schemas.microsoft.com/office/drawing/2014/main" xmlns="" id="{86BCCD24-E252-21C0-3D56-34EA07833B21}"/>
                  </a:ext>
                </a:extLst>
              </p:cNvPr>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2800" kern="0">
                  <a:solidFill>
                    <a:schemeClr val="bg1"/>
                  </a:solidFill>
                  <a:latin typeface="Cambria" panose="02040503050406030204" pitchFamily="18" charset="0"/>
                  <a:ea typeface="Cambria" panose="02040503050406030204" pitchFamily="18" charset="0"/>
                  <a:cs typeface="Calibri"/>
                  <a:sym typeface="Calibri"/>
                </a:endParaRPr>
              </a:p>
            </p:txBody>
          </p:sp>
          <p:sp>
            <p:nvSpPr>
              <p:cNvPr id="8" name="Google Shape;790;p2">
                <a:extLst>
                  <a:ext uri="{FF2B5EF4-FFF2-40B4-BE49-F238E27FC236}">
                    <a16:creationId xmlns:a16="http://schemas.microsoft.com/office/drawing/2014/main" xmlns="" id="{9317CEC2-BC1F-910F-856A-9B00066CFB5E}"/>
                  </a:ext>
                </a:extLst>
              </p:cNvPr>
              <p:cNvSpPr/>
              <p:nvPr/>
            </p:nvSpPr>
            <p:spPr>
              <a:xfrm>
                <a:off x="8995792" y="2476500"/>
                <a:ext cx="9183970" cy="3200400"/>
              </a:xfrm>
              <a:prstGeom prst="roundRect">
                <a:avLst>
                  <a:gd name="adj" fmla="val 16667"/>
                </a:avLst>
              </a:prstGeom>
              <a:noFill/>
              <a:ln w="57150" cap="flat" cmpd="sng">
                <a:solidFill>
                  <a:schemeClr val="lt1"/>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2800" kern="0">
                  <a:solidFill>
                    <a:schemeClr val="bg1"/>
                  </a:solidFill>
                  <a:latin typeface="Cambria" panose="02040503050406030204" pitchFamily="18" charset="0"/>
                  <a:ea typeface="Cambria" panose="02040503050406030204" pitchFamily="18" charset="0"/>
                  <a:cs typeface="Calibri"/>
                  <a:sym typeface="Calibri"/>
                </a:endParaRPr>
              </a:p>
            </p:txBody>
          </p:sp>
        </p:grpSp>
      </p:grpSp>
    </p:spTree>
    <p:extLst>
      <p:ext uri="{BB962C8B-B14F-4D97-AF65-F5344CB8AC3E}">
        <p14:creationId xmlns:p14="http://schemas.microsoft.com/office/powerpoint/2010/main" val="3333016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9"/>
                                        </p:tgtEl>
                                        <p:attrNameLst>
                                          <p:attrName>style.visibility</p:attrName>
                                        </p:attrNameLst>
                                      </p:cBhvr>
                                      <p:to>
                                        <p:strVal val="visible"/>
                                      </p:to>
                                    </p:set>
                                    <p:animEffect transition="in" filter="fade">
                                      <p:cBhvr>
                                        <p:cTn id="7" dur="1000"/>
                                        <p:tgtEl>
                                          <p:spTgt spid="7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16" name="Group 6">
            <a:extLst>
              <a:ext uri="{FF2B5EF4-FFF2-40B4-BE49-F238E27FC236}">
                <a16:creationId xmlns:a16="http://schemas.microsoft.com/office/drawing/2014/main" xmlns="" id="{74FCCD00-9C70-E6B2-3B5E-84847255185E}"/>
              </a:ext>
            </a:extLst>
          </p:cNvPr>
          <p:cNvGrpSpPr/>
          <p:nvPr/>
        </p:nvGrpSpPr>
        <p:grpSpPr>
          <a:xfrm>
            <a:off x="3661107" y="781050"/>
            <a:ext cx="4161301" cy="5486400"/>
            <a:chOff x="0" y="0"/>
            <a:chExt cx="2191961" cy="2167467"/>
          </a:xfrm>
        </p:grpSpPr>
        <p:sp>
          <p:nvSpPr>
            <p:cNvPr id="17" name="Freeform 7">
              <a:extLst>
                <a:ext uri="{FF2B5EF4-FFF2-40B4-BE49-F238E27FC236}">
                  <a16:creationId xmlns:a16="http://schemas.microsoft.com/office/drawing/2014/main" xmlns="" id="{62201A9E-B36E-840E-11A5-453B8BC858F1}"/>
                </a:ext>
              </a:extLst>
            </p:cNvPr>
            <p:cNvSpPr/>
            <p:nvPr/>
          </p:nvSpPr>
          <p:spPr>
            <a:xfrm>
              <a:off x="0" y="0"/>
              <a:ext cx="2191961" cy="2167467"/>
            </a:xfrm>
            <a:custGeom>
              <a:avLst/>
              <a:gdLst/>
              <a:ahLst/>
              <a:cxnLst/>
              <a:rect l="l" t="t" r="r" b="b"/>
              <a:pathLst>
                <a:path w="2191961" h="2167467">
                  <a:moveTo>
                    <a:pt x="47442" y="0"/>
                  </a:moveTo>
                  <a:lnTo>
                    <a:pt x="2144519" y="0"/>
                  </a:lnTo>
                  <a:cubicBezTo>
                    <a:pt x="2170720" y="0"/>
                    <a:pt x="2191961" y="21240"/>
                    <a:pt x="2191961" y="47442"/>
                  </a:cubicBezTo>
                  <a:lnTo>
                    <a:pt x="2191961" y="2120025"/>
                  </a:lnTo>
                  <a:cubicBezTo>
                    <a:pt x="2191961" y="2146226"/>
                    <a:pt x="2170720" y="2167467"/>
                    <a:pt x="2144519" y="2167467"/>
                  </a:cubicBezTo>
                  <a:lnTo>
                    <a:pt x="47442" y="2167467"/>
                  </a:lnTo>
                  <a:cubicBezTo>
                    <a:pt x="34859" y="2167467"/>
                    <a:pt x="22792" y="2162468"/>
                    <a:pt x="13895" y="2153571"/>
                  </a:cubicBezTo>
                  <a:cubicBezTo>
                    <a:pt x="4998" y="2144674"/>
                    <a:pt x="0" y="2132607"/>
                    <a:pt x="0" y="2120025"/>
                  </a:cubicBezTo>
                  <a:lnTo>
                    <a:pt x="0" y="47442"/>
                  </a:lnTo>
                  <a:cubicBezTo>
                    <a:pt x="0" y="21240"/>
                    <a:pt x="21240" y="0"/>
                    <a:pt x="47442" y="0"/>
                  </a:cubicBezTo>
                  <a:close/>
                </a:path>
              </a:pathLst>
            </a:custGeom>
            <a:solidFill>
              <a:srgbClr val="FAF9F0"/>
            </a:solidFill>
            <a:ln w="57150">
              <a:solidFill>
                <a:srgbClr val="C35632"/>
              </a:solidFill>
            </a:ln>
          </p:spPr>
        </p:sp>
        <p:sp>
          <p:nvSpPr>
            <p:cNvPr id="18" name="TextBox 8">
              <a:extLst>
                <a:ext uri="{FF2B5EF4-FFF2-40B4-BE49-F238E27FC236}">
                  <a16:creationId xmlns:a16="http://schemas.microsoft.com/office/drawing/2014/main" xmlns="" id="{4767B740-DB95-15CB-440A-7D0751F5964C}"/>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xmlns="" id="{18D31A3E-B626-D04E-E5F8-7E934D86F67D}"/>
              </a:ext>
            </a:extLst>
          </p:cNvPr>
          <p:cNvSpPr txBox="1"/>
          <p:nvPr/>
        </p:nvSpPr>
        <p:spPr>
          <a:xfrm>
            <a:off x="3879057" y="1181507"/>
            <a:ext cx="3582071" cy="2462213"/>
          </a:xfrm>
          <a:prstGeom prst="rect">
            <a:avLst/>
          </a:prstGeom>
        </p:spPr>
        <p:txBody>
          <a:bodyPr wrap="square" lIns="0" tIns="0" rIns="0" bIns="0" rtlCol="0" anchor="t">
            <a:spAutoFit/>
          </a:bodyPr>
          <a:lstStyle/>
          <a:p>
            <a:pPr algn="ctr" defTabSz="609630">
              <a:spcBef>
                <a:spcPct val="0"/>
              </a:spcBef>
            </a:pPr>
            <a:r>
              <a:rPr lang="en-US" sz="4000" b="1" dirty="0">
                <a:solidFill>
                  <a:srgbClr val="C00000"/>
                </a:solidFill>
                <a:latin typeface="Cambria" panose="02040503050406030204" pitchFamily="18" charset="0"/>
                <a:ea typeface="Cambria" panose="02040503050406030204" pitchFamily="18" charset="0"/>
              </a:rPr>
              <a:t>Nghe </a:t>
            </a:r>
            <a:r>
              <a:rPr lang="en-US" sz="4000" b="1" dirty="0" err="1">
                <a:solidFill>
                  <a:srgbClr val="C00000"/>
                </a:solidFill>
                <a:latin typeface="Cambria" panose="02040503050406030204" pitchFamily="18" charset="0"/>
                <a:ea typeface="Cambria" panose="02040503050406030204" pitchFamily="18" charset="0"/>
              </a:rPr>
              <a:t>thầy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cô</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nhận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xét</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làm</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và</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chỉnh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sửa</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endParaRPr lang="en-US" sz="4000" b="1" dirty="0">
              <a:solidFill>
                <a:srgbClr val="C00000"/>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71566022-E982-F3C6-8849-E972C365B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41" y="3045990"/>
            <a:ext cx="2619430" cy="3497097"/>
          </a:xfrm>
          <a:prstGeom prst="rect">
            <a:avLst/>
          </a:prstGeom>
        </p:spPr>
      </p:pic>
      <p:sp>
        <p:nvSpPr>
          <p:cNvPr id="21" name="Freeform 17">
            <a:extLst>
              <a:ext uri="{FF2B5EF4-FFF2-40B4-BE49-F238E27FC236}">
                <a16:creationId xmlns:a16="http://schemas.microsoft.com/office/drawing/2014/main" xmlns="" id="{A48722ED-C0A4-DE97-B457-B155D698C32D}"/>
              </a:ext>
            </a:extLst>
          </p:cNvPr>
          <p:cNvSpPr/>
          <p:nvPr/>
        </p:nvSpPr>
        <p:spPr>
          <a:xfrm flipH="1">
            <a:off x="966788" y="1539875"/>
            <a:ext cx="1943100" cy="5065369"/>
          </a:xfrm>
          <a:custGeom>
            <a:avLst/>
            <a:gdLst/>
            <a:ahLst/>
            <a:cxnLst/>
            <a:rect l="l" t="t" r="r" b="b"/>
            <a:pathLst>
              <a:path w="6348079" h="10874654">
                <a:moveTo>
                  <a:pt x="0" y="0"/>
                </a:moveTo>
                <a:lnTo>
                  <a:pt x="6348080" y="0"/>
                </a:lnTo>
                <a:lnTo>
                  <a:pt x="6348080" y="10874654"/>
                </a:lnTo>
                <a:lnTo>
                  <a:pt x="0" y="10874654"/>
                </a:lnTo>
                <a:lnTo>
                  <a:pt x="0" y="0"/>
                </a:lnTo>
                <a:close/>
              </a:path>
            </a:pathLst>
          </a:custGeom>
          <a:blipFill>
            <a:blip r:embed="rId4"/>
            <a:stretch>
              <a:fillRect/>
            </a:stretch>
          </a:blipFill>
        </p:spPr>
      </p:sp>
    </p:spTree>
    <p:extLst>
      <p:ext uri="{BB962C8B-B14F-4D97-AF65-F5344CB8AC3E}">
        <p14:creationId xmlns:p14="http://schemas.microsoft.com/office/powerpoint/2010/main" val="220877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ppt_w</p:attrName>
                                        </p:attrNameLst>
                                      </p:cBhvr>
                                      <p:tavLst>
                                        <p:tav tm="0" fmla="#ppt_w*sin(2.5*pi*$)">
                                          <p:val>
                                            <p:fltVal val="0"/>
                                          </p:val>
                                        </p:tav>
                                        <p:tav tm="100000">
                                          <p:val>
                                            <p:fltVal val="1"/>
                                          </p:val>
                                        </p:tav>
                                      </p:tavLst>
                                    </p:anim>
                                    <p:anim calcmode="lin" valueType="num">
                                      <p:cBhvr>
                                        <p:cTn id="9" dur="5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ppt_w</p:attrName>
                                        </p:attrNameLst>
                                      </p:cBhvr>
                                      <p:tavLst>
                                        <p:tav tm="0" fmla="#ppt_w*sin(2.5*pi*$)">
                                          <p:val>
                                            <p:fltVal val="0"/>
                                          </p:val>
                                        </p:tav>
                                        <p:tav tm="100000">
                                          <p:val>
                                            <p:fltVal val="1"/>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ppt_w</p:attrName>
                                        </p:attrNameLst>
                                      </p:cBhvr>
                                      <p:tavLst>
                                        <p:tav tm="0" fmla="#ppt_w*sin(2.5*pi*$)">
                                          <p:val>
                                            <p:fltVal val="0"/>
                                          </p:val>
                                        </p:tav>
                                        <p:tav tm="100000">
                                          <p:val>
                                            <p:fltVal val="1"/>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ppt_w</p:attrName>
                                        </p:attrNameLst>
                                      </p:cBhvr>
                                      <p:tavLst>
                                        <p:tav tm="0" fmla="#ppt_w*sin(2.5*pi*$)">
                                          <p:val>
                                            <p:fltVal val="0"/>
                                          </p:val>
                                        </p:tav>
                                        <p:tav tm="100000">
                                          <p:val>
                                            <p:fltVal val="1"/>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514350" y="-347852"/>
            <a:ext cx="8365006" cy="8100115"/>
          </a:xfrm>
          <a:prstGeom prst="rect">
            <a:avLst/>
          </a:prstGeom>
          <a:noFill/>
          <a:ln>
            <a:noFill/>
          </a:ln>
        </p:spPr>
      </p:pic>
      <p:sp>
        <p:nvSpPr>
          <p:cNvPr id="855" name="Google Shape;855;p7"/>
          <p:cNvSpPr txBox="1"/>
          <p:nvPr/>
        </p:nvSpPr>
        <p:spPr>
          <a:xfrm>
            <a:off x="3176588" y="3590925"/>
            <a:ext cx="4542181" cy="1777410"/>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Vận</a:t>
            </a:r>
            <a:r>
              <a:rPr kumimoji="0" lang="en-US"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 </a:t>
            </a: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dụng</a:t>
            </a:r>
            <a:endParaRPr kumimoji="0"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endParaRPr>
          </a:p>
        </p:txBody>
      </p:sp>
    </p:spTree>
    <p:extLst>
      <p:ext uri="{BB962C8B-B14F-4D97-AF65-F5344CB8AC3E}">
        <p14:creationId xmlns:p14="http://schemas.microsoft.com/office/powerpoint/2010/main" val="302341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2" name="组合 20">
            <a:extLst>
              <a:ext uri="{FF2B5EF4-FFF2-40B4-BE49-F238E27FC236}">
                <a16:creationId xmlns:a16="http://schemas.microsoft.com/office/drawing/2014/main" xmlns="" id="{37B31365-B3BE-5D2C-48B1-17931ABCDB38}"/>
              </a:ext>
            </a:extLst>
          </p:cNvPr>
          <p:cNvGrpSpPr/>
          <p:nvPr/>
        </p:nvGrpSpPr>
        <p:grpSpPr>
          <a:xfrm>
            <a:off x="381964" y="451414"/>
            <a:ext cx="5951292" cy="3815787"/>
            <a:chOff x="-2100313" y="1157021"/>
            <a:chExt cx="7935056" cy="3207001"/>
          </a:xfrm>
        </p:grpSpPr>
        <p:sp>
          <p:nvSpPr>
            <p:cNvPr id="3" name="思想气泡: 云 11">
              <a:extLst>
                <a:ext uri="{FF2B5EF4-FFF2-40B4-BE49-F238E27FC236}">
                  <a16:creationId xmlns:a16="http://schemas.microsoft.com/office/drawing/2014/main" xmlns="" id="{3DD98B68-81FA-6FF3-0484-288D7E6E8908}"/>
                </a:ext>
              </a:extLst>
            </p:cNvPr>
            <p:cNvSpPr/>
            <p:nvPr/>
          </p:nvSpPr>
          <p:spPr>
            <a:xfrm>
              <a:off x="-2100313" y="1157021"/>
              <a:ext cx="7935056" cy="3207001"/>
            </a:xfrm>
            <a:prstGeom prst="cloudCallout">
              <a:avLst>
                <a:gd name="adj1" fmla="val 54788"/>
                <a:gd name="adj2" fmla="val 60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4" name="文本框 15">
              <a:extLst>
                <a:ext uri="{FF2B5EF4-FFF2-40B4-BE49-F238E27FC236}">
                  <a16:creationId xmlns:a16="http://schemas.microsoft.com/office/drawing/2014/main" xmlns="" id="{A245416E-23F6-E68D-9E09-2ED650604FAE}"/>
                </a:ext>
              </a:extLst>
            </p:cNvPr>
            <p:cNvSpPr txBox="1"/>
            <p:nvPr/>
          </p:nvSpPr>
          <p:spPr>
            <a:xfrm>
              <a:off x="-1031910" y="1741665"/>
              <a:ext cx="6194711" cy="2612594"/>
            </a:xfrm>
            <a:prstGeom prst="rect">
              <a:avLst/>
            </a:prstGeom>
            <a:noFill/>
          </p:spPr>
          <p:txBody>
            <a:bodyPr wrap="square" rtlCol="0">
              <a:spAutoFit/>
            </a:bodyPr>
            <a:lstStyle/>
            <a:p>
              <a:pPr algn="ctr">
                <a:defRPr/>
              </a:pP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Bắt</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chước</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hành</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động</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con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vật</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mà</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thích</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gáy</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gà</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bới</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thóc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sủa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chó</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hoặc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rình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chuột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xmlns="" id="{5312285F-054F-6146-DD32-11E0F1242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717" y="2501844"/>
            <a:ext cx="3365284" cy="4487045"/>
          </a:xfrm>
          <a:prstGeom prst="rect">
            <a:avLst/>
          </a:prstGeom>
        </p:spPr>
      </p:pic>
    </p:spTree>
    <p:extLst>
      <p:ext uri="{BB962C8B-B14F-4D97-AF65-F5344CB8AC3E}">
        <p14:creationId xmlns:p14="http://schemas.microsoft.com/office/powerpoint/2010/main" val="2510180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pic>
        <p:nvPicPr>
          <p:cNvPr id="2" name="图片 6">
            <a:extLst>
              <a:ext uri="{FF2B5EF4-FFF2-40B4-BE49-F238E27FC236}">
                <a16:creationId xmlns:a16="http://schemas.microsoft.com/office/drawing/2014/main" xmlns="" id="{5E5CB052-03C9-63C1-E15B-A36A00C9299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690695" y="-271742"/>
            <a:ext cx="3302730" cy="2657680"/>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xmlns="" id="{D2BDD370-5551-8BB4-40B3-344E1C8EC5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1177326" y="1746608"/>
            <a:ext cx="3153224" cy="3726386"/>
          </a:xfrm>
          <a:prstGeom prst="rect">
            <a:avLst/>
          </a:prstGeom>
        </p:spPr>
      </p:pic>
      <p:sp>
        <p:nvSpPr>
          <p:cNvPr id="5" name="TextBox 4">
            <a:extLst>
              <a:ext uri="{FF2B5EF4-FFF2-40B4-BE49-F238E27FC236}">
                <a16:creationId xmlns:a16="http://schemas.microsoft.com/office/drawing/2014/main" xmlns="" id="{216B1AF9-9955-B2A1-4422-94D03BF4F2B9}"/>
              </a:ext>
            </a:extLst>
          </p:cNvPr>
          <p:cNvSpPr txBox="1"/>
          <p:nvPr/>
        </p:nvSpPr>
        <p:spPr>
          <a:xfrm>
            <a:off x="1336543" y="3164491"/>
            <a:ext cx="300551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xmlns="" id="{D210A815-B1B7-F94D-8F19-FE8942E8F2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46" r="54501"/>
          <a:stretch>
            <a:fillRect/>
          </a:stretch>
        </p:blipFill>
        <p:spPr>
          <a:xfrm rot="21088999">
            <a:off x="4953550" y="1857825"/>
            <a:ext cx="2572008" cy="3529206"/>
          </a:xfrm>
          <a:prstGeom prst="rect">
            <a:avLst/>
          </a:prstGeom>
        </p:spPr>
      </p:pic>
      <p:sp>
        <p:nvSpPr>
          <p:cNvPr id="7" name="TextBox 6">
            <a:extLst>
              <a:ext uri="{FF2B5EF4-FFF2-40B4-BE49-F238E27FC236}">
                <a16:creationId xmlns:a16="http://schemas.microsoft.com/office/drawing/2014/main" xmlns="" id="{BAE110A9-6FA8-0256-944D-2317F7E259B6}"/>
              </a:ext>
            </a:extLst>
          </p:cNvPr>
          <p:cNvSpPr txBox="1"/>
          <p:nvPr/>
        </p:nvSpPr>
        <p:spPr>
          <a:xfrm>
            <a:off x="5030745" y="3300177"/>
            <a:ext cx="241761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图片 13">
            <a:extLst>
              <a:ext uri="{FF2B5EF4-FFF2-40B4-BE49-F238E27FC236}">
                <a16:creationId xmlns:a16="http://schemas.microsoft.com/office/drawing/2014/main" xmlns="" id="{4D798121-9545-CDDE-9155-FC922FFF2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5205" y="-312754"/>
            <a:ext cx="2542309" cy="3277174"/>
          </a:xfrm>
          <a:prstGeom prst="rect">
            <a:avLst/>
          </a:prstGeom>
        </p:spPr>
      </p:pic>
      <p:pic>
        <p:nvPicPr>
          <p:cNvPr id="9" name="Picture 8">
            <a:extLst>
              <a:ext uri="{FF2B5EF4-FFF2-40B4-BE49-F238E27FC236}">
                <a16:creationId xmlns:a16="http://schemas.microsoft.com/office/drawing/2014/main" xmlns="" id="{9879119D-A0AB-A51D-D9CE-BA195B6F48FC}"/>
              </a:ext>
            </a:extLst>
          </p:cNvPr>
          <p:cNvPicPr>
            <a:picLocks noChangeAspect="1"/>
          </p:cNvPicPr>
          <p:nvPr/>
        </p:nvPicPr>
        <p:blipFill>
          <a:blip r:embed="rId8"/>
          <a:stretch>
            <a:fillRect/>
          </a:stretch>
        </p:blipFill>
        <p:spPr>
          <a:xfrm>
            <a:off x="-104492" y="5402169"/>
            <a:ext cx="9121931" cy="1562906"/>
          </a:xfrm>
          <a:prstGeom prst="rect">
            <a:avLst/>
          </a:prstGeom>
        </p:spPr>
      </p:pic>
      <p:pic>
        <p:nvPicPr>
          <p:cNvPr id="10" name="Picture 9">
            <a:extLst>
              <a:ext uri="{FF2B5EF4-FFF2-40B4-BE49-F238E27FC236}">
                <a16:creationId xmlns:a16="http://schemas.microsoft.com/office/drawing/2014/main" xmlns="" id="{50E21281-08FD-044F-1412-A965E2E105F4}"/>
              </a:ext>
            </a:extLst>
          </p:cNvPr>
          <p:cNvPicPr>
            <a:picLocks noChangeAspect="1"/>
          </p:cNvPicPr>
          <p:nvPr/>
        </p:nvPicPr>
        <p:blipFill>
          <a:blip r:embed="rId9"/>
          <a:stretch>
            <a:fillRect/>
          </a:stretch>
        </p:blipFill>
        <p:spPr>
          <a:xfrm>
            <a:off x="3400774" y="733331"/>
            <a:ext cx="2267909" cy="1018120"/>
          </a:xfrm>
          <a:prstGeom prst="rect">
            <a:avLst/>
          </a:prstGeom>
        </p:spPr>
      </p:pic>
    </p:spTree>
    <p:extLst>
      <p:ext uri="{BB962C8B-B14F-4D97-AF65-F5344CB8AC3E}">
        <p14:creationId xmlns:p14="http://schemas.microsoft.com/office/powerpoint/2010/main" val="381177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14:presetBounceEnd="50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0000">
                                          <p:cBhvr additive="base">
                                            <p:cTn id="2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82383"/>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247824" y="1678904"/>
            <a:ext cx="7103342" cy="6001627"/>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DDFC5116-B461-8DA9-CB85-B3CDDF13BA54}"/>
              </a:ext>
            </a:extLst>
          </p:cNvPr>
          <p:cNvPicPr>
            <a:picLocks noChangeAspect="1"/>
          </p:cNvPicPr>
          <p:nvPr/>
        </p:nvPicPr>
        <p:blipFill>
          <a:blip r:embed="rId4"/>
          <a:stretch>
            <a:fillRect/>
          </a:stretch>
        </p:blipFill>
        <p:spPr>
          <a:xfrm>
            <a:off x="511080" y="341306"/>
            <a:ext cx="2935478" cy="1603387"/>
          </a:xfrm>
          <a:prstGeom prst="rect">
            <a:avLst/>
          </a:prstGeom>
        </p:spPr>
      </p:pic>
    </p:spTree>
    <p:extLst>
      <p:ext uri="{BB962C8B-B14F-4D97-AF65-F5344CB8AC3E}">
        <p14:creationId xmlns:p14="http://schemas.microsoft.com/office/powerpoint/2010/main" val="30927362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803" name="Google Shape;803;p4"/>
          <p:cNvPicPr preferRelativeResize="0"/>
          <p:nvPr/>
        </p:nvPicPr>
        <p:blipFill rotWithShape="1">
          <a:blip r:embed="rId3">
            <a:alphaModFix/>
          </a:blip>
          <a:srcRect/>
          <a:stretch/>
        </p:blipFill>
        <p:spPr>
          <a:xfrm>
            <a:off x="514350" y="-347852"/>
            <a:ext cx="8365006" cy="8100115"/>
          </a:xfrm>
          <a:prstGeom prst="rect">
            <a:avLst/>
          </a:prstGeom>
          <a:noFill/>
          <a:ln>
            <a:noFill/>
          </a:ln>
        </p:spPr>
      </p:pic>
      <p:pic>
        <p:nvPicPr>
          <p:cNvPr id="2" name="Picture 1">
            <a:extLst>
              <a:ext uri="{FF2B5EF4-FFF2-40B4-BE49-F238E27FC236}">
                <a16:creationId xmlns:a16="http://schemas.microsoft.com/office/drawing/2014/main" xmlns="" id="{C660A3B7-2E29-B954-12C5-99046A26C7BE}"/>
              </a:ext>
            </a:extLst>
          </p:cNvPr>
          <p:cNvPicPr>
            <a:picLocks noChangeAspect="1"/>
          </p:cNvPicPr>
          <p:nvPr/>
        </p:nvPicPr>
        <p:blipFill>
          <a:blip r:embed="rId4"/>
          <a:stretch>
            <a:fillRect/>
          </a:stretch>
        </p:blipFill>
        <p:spPr>
          <a:xfrm>
            <a:off x="3173343" y="3868985"/>
            <a:ext cx="4540390" cy="1615580"/>
          </a:xfrm>
          <a:prstGeom prst="rect">
            <a:avLst/>
          </a:prstGeom>
        </p:spPr>
      </p:pic>
    </p:spTree>
    <p:extLst>
      <p:ext uri="{BB962C8B-B14F-4D97-AF65-F5344CB8AC3E}">
        <p14:creationId xmlns:p14="http://schemas.microsoft.com/office/powerpoint/2010/main" val="131683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685800" y="0"/>
            <a:ext cx="3429000" cy="6851502"/>
          </a:xfrm>
          <a:prstGeom prst="rect">
            <a:avLst/>
          </a:prstGeom>
          <a:noFill/>
          <a:ln>
            <a:noFill/>
          </a:ln>
        </p:spPr>
      </p:pic>
      <p:grpSp>
        <p:nvGrpSpPr>
          <p:cNvPr id="1097" name="Google Shape;1097;p25"/>
          <p:cNvGrpSpPr/>
          <p:nvPr/>
        </p:nvGrpSpPr>
        <p:grpSpPr>
          <a:xfrm>
            <a:off x="2609850" y="99705"/>
            <a:ext cx="5791201" cy="1635134"/>
            <a:chOff x="4876799" y="192565"/>
            <a:chExt cx="11582401" cy="2452702"/>
          </a:xfrm>
        </p:grpSpPr>
        <p:grpSp>
          <p:nvGrpSpPr>
            <p:cNvPr id="1098" name="Google Shape;1098;p25"/>
            <p:cNvGrpSpPr/>
            <p:nvPr/>
          </p:nvGrpSpPr>
          <p:grpSpPr>
            <a:xfrm>
              <a:off x="6477000" y="241684"/>
              <a:ext cx="9982200" cy="2403583"/>
              <a:chOff x="1838528" y="661478"/>
              <a:chExt cx="8918642" cy="910220"/>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769234"/>
              </a:xfrm>
              <a:prstGeom prst="rect">
                <a:avLst/>
              </a:prstGeom>
              <a:noFill/>
              <a:ln>
                <a:noFill/>
              </a:ln>
            </p:spPr>
            <p:txBody>
              <a:bodyPr spcFirstLastPara="1" wrap="square" lIns="60950" tIns="30467" rIns="60950" bIns="30467" anchor="t" anchorCtr="0">
                <a:spAutoFit/>
              </a:bodyPr>
              <a:lstStyle/>
              <a:p>
                <a:pPr marL="0" marR="0" algn="just">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thường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gồm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mấy</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Đó</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những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nào</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3634576" y="2422111"/>
            <a:ext cx="4723612" cy="1492664"/>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2060"/>
                </a:solidFill>
                <a:latin typeface="Cambria" panose="02040503050406030204" pitchFamily="18" charset="0"/>
                <a:ea typeface="Cambria" panose="02040503050406030204" pitchFamily="18" charset="0"/>
                <a:cs typeface="Lobster"/>
                <a:sym typeface="Lobster"/>
              </a:rPr>
              <a:t>Gồm</a:t>
            </a:r>
            <a:r>
              <a:rPr lang="en-US" sz="4000" b="1" kern="0" dirty="0">
                <a:solidFill>
                  <a:srgbClr val="002060"/>
                </a:solidFill>
                <a:latin typeface="Cambria" panose="02040503050406030204" pitchFamily="18" charset="0"/>
                <a:ea typeface="Cambria" panose="02040503050406030204" pitchFamily="18" charset="0"/>
                <a:cs typeface="Lobster"/>
                <a:sym typeface="Lobster"/>
              </a:rPr>
              <a:t> 3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phần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Mở</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thân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kết</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endParaRPr kumimoji="0"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endParaRPr>
          </a:p>
        </p:txBody>
      </p:sp>
      <p:pic>
        <p:nvPicPr>
          <p:cNvPr id="1106" name="Google Shape;1106;p25"/>
          <p:cNvPicPr preferRelativeResize="0"/>
          <p:nvPr/>
        </p:nvPicPr>
        <p:blipFill rotWithShape="1">
          <a:blip r:embed="rId5">
            <a:alphaModFix/>
          </a:blip>
          <a:srcRect/>
          <a:stretch/>
        </p:blipFill>
        <p:spPr>
          <a:xfrm>
            <a:off x="5270083" y="4784978"/>
            <a:ext cx="1578444" cy="2073023"/>
          </a:xfrm>
          <a:prstGeom prst="rect">
            <a:avLst/>
          </a:prstGeom>
          <a:noFill/>
          <a:ln>
            <a:noFill/>
          </a:ln>
        </p:spPr>
      </p:pic>
    </p:spTree>
    <p:extLst>
      <p:ext uri="{BB962C8B-B14F-4D97-AF65-F5344CB8AC3E}">
        <p14:creationId xmlns:p14="http://schemas.microsoft.com/office/powerpoint/2010/main" val="200696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par>
                                <p:cTn id="8" presetID="10" presetClass="entr" presetSubtype="0" fill="hold" nodeType="withEffect">
                                  <p:stCondLst>
                                    <p:cond delay="0"/>
                                  </p:stCondLst>
                                  <p:childTnLst>
                                    <p:set>
                                      <p:cBhvr>
                                        <p:cTn id="9" dur="1" fill="hold">
                                          <p:stCondLst>
                                            <p:cond delay="0"/>
                                          </p:stCondLst>
                                        </p:cTn>
                                        <p:tgtEl>
                                          <p:spTgt spid="1106"/>
                                        </p:tgtEl>
                                        <p:attrNameLst>
                                          <p:attrName>style.visibility</p:attrName>
                                        </p:attrNameLst>
                                      </p:cBhvr>
                                      <p:to>
                                        <p:strVal val="visible"/>
                                      </p:to>
                                    </p:set>
                                    <p:animEffect transition="in" filter="fade">
                                      <p:cBhvr>
                                        <p:cTn id="10" dur="1000"/>
                                        <p:tgtEl>
                                          <p:spTgt spid="1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03"/>
                                        </p:tgtEl>
                                        <p:attrNameLst>
                                          <p:attrName>style.visibility</p:attrName>
                                        </p:attrNameLst>
                                      </p:cBhvr>
                                      <p:to>
                                        <p:strVal val="visible"/>
                                      </p:to>
                                    </p:set>
                                    <p:animEffect transition="in" filter="barn(inVertical)">
                                      <p:cBhvr>
                                        <p:cTn id="15"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685800" y="0"/>
            <a:ext cx="3429000" cy="6851502"/>
          </a:xfrm>
          <a:prstGeom prst="rect">
            <a:avLst/>
          </a:prstGeom>
          <a:noFill/>
          <a:ln>
            <a:noFill/>
          </a:ln>
        </p:spPr>
      </p:pic>
      <p:grpSp>
        <p:nvGrpSpPr>
          <p:cNvPr id="1097" name="Google Shape;1097;p25"/>
          <p:cNvGrpSpPr/>
          <p:nvPr/>
        </p:nvGrpSpPr>
        <p:grpSpPr>
          <a:xfrm>
            <a:off x="2609850" y="99705"/>
            <a:ext cx="5791201" cy="1522623"/>
            <a:chOff x="4876799" y="192565"/>
            <a:chExt cx="11582401" cy="2283935"/>
          </a:xfrm>
        </p:grpSpPr>
        <p:grpSp>
          <p:nvGrpSpPr>
            <p:cNvPr id="1098"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Điểm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cần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lưu</a:t>
                </a:r>
                <a:r>
                  <a:rPr lang="en-US" sz="2800" b="1" i="1" dirty="0">
                    <a:solidFill>
                      <a:srgbClr val="000000"/>
                    </a:solidFill>
                    <a:effectLst/>
                    <a:latin typeface="Cambria" panose="02040503050406030204" pitchFamily="18" charset="0"/>
                    <a:ea typeface="Cambria" panose="02040503050406030204" pitchFamily="18" charset="0"/>
                  </a:rPr>
                  <a:t> ý </a:t>
                </a:r>
                <a:r>
                  <a:rPr lang="en-US" sz="2800" b="1" i="1" dirty="0" err="1">
                    <a:solidFill>
                      <a:srgbClr val="000000"/>
                    </a:solidFill>
                    <a:effectLst/>
                    <a:latin typeface="Cambria" panose="02040503050406030204" pitchFamily="18" charset="0"/>
                    <a:ea typeface="Cambria" panose="02040503050406030204" pitchFamily="18" charset="0"/>
                  </a:rPr>
                  <a:t>khi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viết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gì</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2693195" y="2009777"/>
            <a:ext cx="5743575" cy="314324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Bố cục bài viết: 3 phần: mở bài, thân bài, kết bài.</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Lựa chọn những đặc điểm nổi bật của con vật như thân, mắt, mũi, bộ lông, chân…. </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Khi miêu tả con vật thì sử dụng từ ngữ trong sáng, rõ ràng, mạch lạc, sử dụng các biện pháp so sánh, nhân hóa cho bài văn thêm sinh động…</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r</a:t>
            </a:r>
            <a:r>
              <a:rPr lang="vi-VN" sz="2400" dirty="0">
                <a:latin typeface="Cambria" panose="02040503050406030204" pitchFamily="18" charset="0"/>
                <a:ea typeface="Cambria" panose="02040503050406030204" pitchFamily="18" charset="0"/>
              </a:rPr>
              <a:t>ình bày bài viết đủ 3 phần, rõ sàng, sạch đẹp.</a:t>
            </a:r>
            <a:endParaRPr lang="en-US" sz="2400" b="1" i="1" dirty="0">
              <a:latin typeface="Cambria" panose="02040503050406030204" pitchFamily="18" charset="0"/>
              <a:ea typeface="Cambria" panose="02040503050406030204" pitchFamily="18" charset="0"/>
            </a:endParaRPr>
          </a:p>
        </p:txBody>
      </p:sp>
      <p:pic>
        <p:nvPicPr>
          <p:cNvPr id="1106" name="Google Shape;1106;p25"/>
          <p:cNvPicPr preferRelativeResize="0"/>
          <p:nvPr/>
        </p:nvPicPr>
        <p:blipFill rotWithShape="1">
          <a:blip r:embed="rId5">
            <a:alphaModFix/>
          </a:blip>
          <a:srcRect/>
          <a:stretch/>
        </p:blipFill>
        <p:spPr>
          <a:xfrm>
            <a:off x="7491789" y="4604003"/>
            <a:ext cx="1578444" cy="2073023"/>
          </a:xfrm>
          <a:prstGeom prst="rect">
            <a:avLst/>
          </a:prstGeom>
          <a:noFill/>
          <a:ln>
            <a:noFill/>
          </a:ln>
        </p:spPr>
      </p:pic>
    </p:spTree>
    <p:extLst>
      <p:ext uri="{BB962C8B-B14F-4D97-AF65-F5344CB8AC3E}">
        <p14:creationId xmlns:p14="http://schemas.microsoft.com/office/powerpoint/2010/main" val="201413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3"/>
                                        </p:tgtEl>
                                        <p:attrNameLst>
                                          <p:attrName>style.visibility</p:attrName>
                                        </p:attrNameLst>
                                      </p:cBhvr>
                                      <p:to>
                                        <p:strVal val="visible"/>
                                      </p:to>
                                    </p:set>
                                    <p:animEffect transition="in" filter="barn(inVertical)">
                                      <p:cBhvr>
                                        <p:cTn id="12"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514350" y="-347852"/>
            <a:ext cx="8365006" cy="8100115"/>
          </a:xfrm>
          <a:prstGeom prst="rect">
            <a:avLst/>
          </a:prstGeom>
          <a:noFill/>
          <a:ln>
            <a:noFill/>
          </a:ln>
        </p:spPr>
      </p:pic>
      <p:sp>
        <p:nvSpPr>
          <p:cNvPr id="855" name="Google Shape;855;p7"/>
          <p:cNvSpPr txBox="1"/>
          <p:nvPr/>
        </p:nvSpPr>
        <p:spPr>
          <a:xfrm>
            <a:off x="3176588" y="3590925"/>
            <a:ext cx="4542181" cy="1777410"/>
          </a:xfrm>
          <a:prstGeom prst="rect">
            <a:avLst/>
          </a:prstGeom>
          <a:noFill/>
          <a:ln>
            <a:noFill/>
          </a:ln>
        </p:spPr>
        <p:txBody>
          <a:bodyPr spcFirstLastPara="1" wrap="square" lIns="0" tIns="0" rIns="0" bIns="0" anchor="t" anchorCtr="0">
            <a:spAutoFit/>
          </a:bodyPr>
          <a:lstStyle/>
          <a:p>
            <a:pPr algn="ctr" defTabSz="609630">
              <a:lnSpc>
                <a:spcPct val="174986"/>
              </a:lnSpc>
              <a:buClr>
                <a:srgbClr val="000000"/>
              </a:buClr>
            </a:pPr>
            <a:r>
              <a:rPr lang="en-US" sz="6600" b="1" kern="0" dirty="0">
                <a:solidFill>
                  <a:srgbClr val="00B050"/>
                </a:solidFill>
                <a:latin typeface="Cambria" panose="02040503050406030204" pitchFamily="18" charset="0"/>
                <a:ea typeface="Cambria" panose="02040503050406030204" pitchFamily="18" charset="0"/>
                <a:cs typeface="Sigmar One"/>
                <a:sym typeface="Sigmar One"/>
              </a:rPr>
              <a:t>LUYỆN TẬP</a:t>
            </a:r>
            <a:endParaRPr sz="6600" b="1" kern="0" dirty="0">
              <a:solidFill>
                <a:srgbClr val="00B050"/>
              </a:solidFill>
              <a:latin typeface="Cambria" panose="02040503050406030204" pitchFamily="18" charset="0"/>
              <a:ea typeface="Cambria" panose="02040503050406030204" pitchFamily="18" charset="0"/>
              <a:cs typeface="Sigmar One"/>
              <a:sym typeface="Sigmar One"/>
            </a:endParaRPr>
          </a:p>
        </p:txBody>
      </p:sp>
    </p:spTree>
    <p:extLst>
      <p:ext uri="{BB962C8B-B14F-4D97-AF65-F5344CB8AC3E}">
        <p14:creationId xmlns:p14="http://schemas.microsoft.com/office/powerpoint/2010/main" val="2482845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7" name="图形 5">
            <a:extLst>
              <a:ext uri="{FF2B5EF4-FFF2-40B4-BE49-F238E27FC236}">
                <a16:creationId xmlns:a16="http://schemas.microsoft.com/office/drawing/2014/main" xmlns="" id="{C6842B16-3B03-C61E-3FA4-C83ABC4E487E}"/>
              </a:ext>
            </a:extLst>
          </p:cNvPr>
          <p:cNvPicPr>
            <a:picLocks noChangeAspect="1"/>
          </p:cNvPicPr>
          <p:nvPr/>
        </p:nvPicPr>
        <p:blipFill>
          <a:blip r:embed="rId3"/>
          <a:stretch>
            <a:fillRect/>
          </a:stretch>
        </p:blipFill>
        <p:spPr>
          <a:xfrm>
            <a:off x="999608" y="517923"/>
            <a:ext cx="7673708" cy="5910956"/>
          </a:xfrm>
          <a:prstGeom prst="rect">
            <a:avLst/>
          </a:prstGeom>
        </p:spPr>
      </p:pic>
      <p:pic>
        <p:nvPicPr>
          <p:cNvPr id="8" name="Google Shape;101;p2">
            <a:extLst>
              <a:ext uri="{FF2B5EF4-FFF2-40B4-BE49-F238E27FC236}">
                <a16:creationId xmlns:a16="http://schemas.microsoft.com/office/drawing/2014/main" xmlns="" id="{2459655F-47E0-D618-FBCA-6D6760A9E9BB}"/>
              </a:ext>
            </a:extLst>
          </p:cNvPr>
          <p:cNvPicPr preferRelativeResize="0"/>
          <p:nvPr/>
        </p:nvPicPr>
        <p:blipFill rotWithShape="1">
          <a:blip r:embed="rId4"/>
          <a:srcRect t="23464" r="71083" b="46860"/>
          <a:stretch>
            <a:fillRect/>
          </a:stretch>
        </p:blipFill>
        <p:spPr>
          <a:xfrm>
            <a:off x="6655551" y="-718729"/>
            <a:ext cx="2554712" cy="3495660"/>
          </a:xfrm>
          <a:prstGeom prst="rect">
            <a:avLst/>
          </a:prstGeom>
          <a:noFill/>
          <a:ln>
            <a:noFill/>
          </a:ln>
        </p:spPr>
      </p:pic>
      <p:grpSp>
        <p:nvGrpSpPr>
          <p:cNvPr id="9" name="Group 2">
            <a:extLst>
              <a:ext uri="{FF2B5EF4-FFF2-40B4-BE49-F238E27FC236}">
                <a16:creationId xmlns:a16="http://schemas.microsoft.com/office/drawing/2014/main" xmlns="" id="{7FBF103D-4F1B-80C7-517D-7FDE8222198B}"/>
              </a:ext>
            </a:extLst>
          </p:cNvPr>
          <p:cNvGrpSpPr>
            <a:grpSpLocks noChangeAspect="1"/>
          </p:cNvGrpSpPr>
          <p:nvPr/>
        </p:nvGrpSpPr>
        <p:grpSpPr>
          <a:xfrm rot="139861">
            <a:off x="3912246" y="322885"/>
            <a:ext cx="2185942" cy="1347201"/>
            <a:chOff x="31755" y="-81945"/>
            <a:chExt cx="1844040" cy="2447955"/>
          </a:xfrm>
        </p:grpSpPr>
        <p:sp>
          <p:nvSpPr>
            <p:cNvPr id="10" name="Freeform 3">
              <a:extLst>
                <a:ext uri="{FF2B5EF4-FFF2-40B4-BE49-F238E27FC236}">
                  <a16:creationId xmlns:a16="http://schemas.microsoft.com/office/drawing/2014/main" xmlns="" id="{A4E67675-8F97-E6D2-6392-866EC1264A86}"/>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sp>
        <p:sp>
          <p:nvSpPr>
            <p:cNvPr id="11" name="Freeform 4">
              <a:extLst>
                <a:ext uri="{FF2B5EF4-FFF2-40B4-BE49-F238E27FC236}">
                  <a16:creationId xmlns:a16="http://schemas.microsoft.com/office/drawing/2014/main" xmlns="" id="{1E2D2A40-2600-4424-DCEF-FE3CA901DD9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5"/>
              <a:stretch>
                <a:fillRect l="-47" r="-47"/>
              </a:stretch>
            </a:blipFill>
          </p:spPr>
        </p:sp>
      </p:grpSp>
      <p:pic>
        <p:nvPicPr>
          <p:cNvPr id="13" name="Picture 12">
            <a:extLst>
              <a:ext uri="{FF2B5EF4-FFF2-40B4-BE49-F238E27FC236}">
                <a16:creationId xmlns:a16="http://schemas.microsoft.com/office/drawing/2014/main" xmlns="" id="{660FFB0F-42BD-17C8-E5BE-49DE62F73D19}"/>
              </a:ext>
            </a:extLst>
          </p:cNvPr>
          <p:cNvPicPr>
            <a:picLocks noChangeAspect="1"/>
          </p:cNvPicPr>
          <p:nvPr/>
        </p:nvPicPr>
        <p:blipFill>
          <a:blip r:embed="rId6"/>
          <a:stretch>
            <a:fillRect/>
          </a:stretch>
        </p:blipFill>
        <p:spPr>
          <a:xfrm>
            <a:off x="-1098017" y="2331720"/>
            <a:ext cx="3488321" cy="4890898"/>
          </a:xfrm>
          <a:prstGeom prst="rect">
            <a:avLst/>
          </a:prstGeom>
        </p:spPr>
      </p:pic>
      <p:sp>
        <p:nvSpPr>
          <p:cNvPr id="14" name="TextBox 13">
            <a:extLst>
              <a:ext uri="{FF2B5EF4-FFF2-40B4-BE49-F238E27FC236}">
                <a16:creationId xmlns:a16="http://schemas.microsoft.com/office/drawing/2014/main" xmlns="" id="{16A1CE8D-59DC-0B2D-DED5-C745D25BB2A3}"/>
              </a:ext>
            </a:extLst>
          </p:cNvPr>
          <p:cNvSpPr txBox="1"/>
          <p:nvPr/>
        </p:nvSpPr>
        <p:spPr>
          <a:xfrm>
            <a:off x="1512858" y="1904025"/>
            <a:ext cx="705107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err="1">
                <a:solidFill>
                  <a:srgbClr val="ED7D31">
                    <a:lumMod val="50000"/>
                  </a:srgbClr>
                </a:solidFill>
                <a:latin typeface="Cambria" panose="02040503050406030204" pitchFamily="18" charset="0"/>
                <a:ea typeface="Cambria" panose="02040503050406030204" pitchFamily="18" charset="0"/>
              </a:rPr>
              <a:t>Chọn</a:t>
            </a:r>
            <a:r>
              <a:rPr lang="en-US" sz="3600" b="1" dirty="0">
                <a:solidFill>
                  <a:srgbClr val="ED7D31">
                    <a:lumMod val="50000"/>
                  </a:srgbClr>
                </a:solidFill>
                <a:latin typeface="Cambria" panose="02040503050406030204" pitchFamily="18" charset="0"/>
                <a:ea typeface="Cambria" panose="02040503050406030204" pitchFamily="18" charset="0"/>
              </a:rPr>
              <a:t> 1 </a:t>
            </a:r>
            <a:r>
              <a:rPr lang="en-US" sz="3600" b="1" dirty="0" err="1">
                <a:solidFill>
                  <a:srgbClr val="ED7D31">
                    <a:lumMod val="50000"/>
                  </a:srgbClr>
                </a:solidFill>
                <a:latin typeface="Cambria" panose="02040503050406030204" pitchFamily="18" charset="0"/>
                <a:ea typeface="Cambria" panose="02040503050406030204" pitchFamily="18" charset="0"/>
              </a:rPr>
              <a:t>trong</a:t>
            </a:r>
            <a:r>
              <a:rPr lang="en-US" sz="3600" b="1" dirty="0">
                <a:solidFill>
                  <a:srgbClr val="ED7D31">
                    <a:lumMod val="50000"/>
                  </a:srgbClr>
                </a:solidFill>
                <a:latin typeface="Cambria" panose="02040503050406030204" pitchFamily="18" charset="0"/>
                <a:ea typeface="Cambria" panose="02040503050406030204" pitchFamily="18" charset="0"/>
              </a:rPr>
              <a:t> 2 </a:t>
            </a:r>
            <a:r>
              <a:rPr lang="en-US" sz="3600" b="1" dirty="0" err="1">
                <a:solidFill>
                  <a:srgbClr val="ED7D31">
                    <a:lumMod val="50000"/>
                  </a:srgbClr>
                </a:solidFill>
                <a:latin typeface="Cambria" panose="02040503050406030204" pitchFamily="18" charset="0"/>
                <a:ea typeface="Cambria" panose="02040503050406030204" pitchFamily="18" charset="0"/>
              </a:rPr>
              <a:t>đề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dưới</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đây</a:t>
            </a:r>
            <a:r>
              <a:rPr lang="en-US" sz="3600" b="1" dirty="0">
                <a:solidFill>
                  <a:srgbClr val="ED7D31">
                    <a:lumMod val="50000"/>
                  </a:srgbClr>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1: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sóc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gắn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bó</a:t>
            </a:r>
            <a:r>
              <a:rPr lang="en-US" sz="3600" dirty="0">
                <a:latin typeface="Cambria" panose="02040503050406030204" pitchFamily="18" charset="0"/>
                <a:ea typeface="Cambria" panose="02040503050406030204" pitchFamily="18" charset="0"/>
              </a:rPr>
              <a:t>.</a:t>
            </a: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2: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a:t>
            </a:r>
            <a:r>
              <a:rPr lang="en-US" sz="3600" dirty="0">
                <a:latin typeface="Cambria" panose="02040503050406030204" pitchFamily="18" charset="0"/>
                <a:ea typeface="Cambria" panose="02040503050406030204" pitchFamily="18" charset="0"/>
              </a:rPr>
              <a:t> vi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29899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2624884" y="-1828342"/>
            <a:ext cx="4433324"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6412989" y="3615624"/>
            <a:ext cx="4433324"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232769" y="2510334"/>
            <a:ext cx="3649713"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1592088" y="159550"/>
            <a:ext cx="5303437"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6482256" y="2879588"/>
            <a:ext cx="3029249" cy="3978413"/>
          </a:xfrm>
          <a:prstGeom prst="rect">
            <a:avLst/>
          </a:prstGeom>
          <a:noFill/>
          <a:ln>
            <a:noFill/>
          </a:ln>
        </p:spPr>
      </p:pic>
      <p:sp>
        <p:nvSpPr>
          <p:cNvPr id="814" name="Google Shape;814;p5"/>
          <p:cNvSpPr txBox="1"/>
          <p:nvPr/>
        </p:nvSpPr>
        <p:spPr>
          <a:xfrm>
            <a:off x="1922474" y="1071238"/>
            <a:ext cx="4478670" cy="1292662"/>
          </a:xfrm>
          <a:prstGeom prst="rect">
            <a:avLst/>
          </a:prstGeom>
          <a:noFill/>
          <a:ln>
            <a:noFill/>
          </a:ln>
        </p:spPr>
        <p:txBody>
          <a:bodyPr spcFirstLastPara="1" wrap="square" lIns="0" tIns="0" rIns="0" bIns="0" anchor="t" anchorCtr="0">
            <a:spAutoFit/>
          </a:bodyPr>
          <a:lstStyle/>
          <a:p>
            <a:pPr algn="ctr" defTabSz="609630">
              <a:lnSpc>
                <a:spcPct val="140010"/>
              </a:lnSpc>
              <a:buClr>
                <a:srgbClr val="000000"/>
              </a:buClr>
            </a:pPr>
            <a:r>
              <a:rPr lang="en-US" sz="6000" b="1" kern="0" dirty="0">
                <a:solidFill>
                  <a:srgbClr val="FFFFFF"/>
                </a:solidFill>
                <a:latin typeface="Cambria" panose="02040503050406030204" pitchFamily="18" charset="0"/>
                <a:ea typeface="Cambria" panose="02040503050406030204" pitchFamily="18" charset="0"/>
                <a:cs typeface="Lobster"/>
                <a:sym typeface="Lobster"/>
              </a:rPr>
              <a:t>1.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Chuẩn</a:t>
            </a:r>
            <a:r>
              <a:rPr lang="en-US" sz="6000" b="1" kern="0" dirty="0">
                <a:solidFill>
                  <a:srgbClr val="FFFFFF"/>
                </a:solidFill>
                <a:latin typeface="Cambria" panose="02040503050406030204" pitchFamily="18" charset="0"/>
                <a:ea typeface="Cambria" panose="02040503050406030204" pitchFamily="18" charset="0"/>
                <a:cs typeface="Lobster"/>
                <a:sym typeface="Lobster"/>
              </a:rPr>
              <a:t>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bị</a:t>
            </a:r>
            <a:endParaRPr sz="14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5316435" y="4270768"/>
            <a:ext cx="1119715" cy="2587233"/>
          </a:xfrm>
          <a:prstGeom prst="rect">
            <a:avLst/>
          </a:prstGeom>
          <a:noFill/>
          <a:ln>
            <a:noFill/>
          </a:ln>
        </p:spPr>
      </p:pic>
    </p:spTree>
    <p:extLst>
      <p:ext uri="{BB962C8B-B14F-4D97-AF65-F5344CB8AC3E}">
        <p14:creationId xmlns:p14="http://schemas.microsoft.com/office/powerpoint/2010/main" val="427731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842963" y="276226"/>
            <a:ext cx="7068575" cy="1612631"/>
            <a:chOff x="152400" y="6272"/>
            <a:chExt cx="10764284" cy="1802634"/>
          </a:xfrm>
        </p:grpSpPr>
        <p:grpSp>
          <p:nvGrpSpPr>
            <p:cNvPr id="876" name="Google Shape;876;p9"/>
            <p:cNvGrpSpPr/>
            <p:nvPr/>
          </p:nvGrpSpPr>
          <p:grpSpPr>
            <a:xfrm>
              <a:off x="152400" y="195017"/>
              <a:ext cx="10744200" cy="1613889"/>
              <a:chOff x="609600" y="357281"/>
              <a:chExt cx="10744200" cy="1613889"/>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grpSp>
          <p:sp>
            <p:nvSpPr>
              <p:cNvPr id="880" name="Google Shape;880;p9"/>
              <p:cNvSpPr/>
              <p:nvPr/>
            </p:nvSpPr>
            <p:spPr>
              <a:xfrm>
                <a:off x="1022994" y="457426"/>
                <a:ext cx="9399251" cy="1513744"/>
              </a:xfrm>
              <a:prstGeom prst="rect">
                <a:avLst/>
              </a:prstGeom>
              <a:noFill/>
              <a:ln>
                <a:noFill/>
              </a:ln>
            </p:spPr>
            <p:txBody>
              <a:bodyPr spcFirstLastPara="1" wrap="square" lIns="60950" tIns="30467" rIns="60950" bIns="30467" anchor="t" anchorCtr="0">
                <a:spAutoFit/>
              </a:bodyPr>
              <a:lstStyle/>
              <a:p>
                <a:pPr algn="just" defTabSz="609630">
                  <a:buClr>
                    <a:srgbClr val="000000"/>
                  </a:buClr>
                </a:pPr>
                <a:r>
                  <a:rPr lang="en-US" sz="2800" b="1" dirty="0" err="1">
                    <a:effectLst/>
                    <a:latin typeface="Cambria" panose="02040503050406030204" pitchFamily="18" charset="0"/>
                    <a:ea typeface="Cambria" panose="02040503050406030204" pitchFamily="18" charset="0"/>
                  </a:rPr>
                  <a:t>Bước</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Suy</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r>
                  <a:rPr lang="en-US" sz="2800" b="1" dirty="0">
                    <a:effectLst/>
                    <a:latin typeface="Cambria" panose="02040503050406030204" pitchFamily="18" charset="0"/>
                    <a:ea typeface="Cambria" panose="02040503050406030204" pitchFamily="18" charset="0"/>
                  </a:rPr>
                  <a:t> 1 con </a:t>
                </a:r>
                <a:r>
                  <a:rPr lang="en-US" sz="2800" b="1" dirty="0" err="1">
                    <a:effectLst/>
                    <a:latin typeface="Cambria" panose="02040503050406030204" pitchFamily="18" charset="0"/>
                    <a:ea typeface="Cambria" panose="02040503050406030204" pitchFamily="18" charset="0"/>
                  </a:rPr>
                  <a:t>vật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miêu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mình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endParaRPr sz="1600" b="1" kern="0" dirty="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pic>
        <p:nvPicPr>
          <p:cNvPr id="3" name="Picture 2">
            <a:extLst>
              <a:ext uri="{FF2B5EF4-FFF2-40B4-BE49-F238E27FC236}">
                <a16:creationId xmlns:a16="http://schemas.microsoft.com/office/drawing/2014/main" xmlns="" id="{1877E276-BE21-AC6B-07D0-FFFE9AC751EB}"/>
              </a:ext>
            </a:extLst>
          </p:cNvPr>
          <p:cNvPicPr>
            <a:picLocks noChangeAspect="1"/>
          </p:cNvPicPr>
          <p:nvPr/>
        </p:nvPicPr>
        <p:blipFill rotWithShape="1">
          <a:blip r:embed="rId4"/>
          <a:srcRect l="5437" r="652"/>
          <a:stretch/>
        </p:blipFill>
        <p:spPr>
          <a:xfrm>
            <a:off x="6656762" y="2246300"/>
            <a:ext cx="1861202" cy="1694186"/>
          </a:xfrm>
          <a:prstGeom prst="rect">
            <a:avLst/>
          </a:prstGeom>
        </p:spPr>
      </p:pic>
      <p:pic>
        <p:nvPicPr>
          <p:cNvPr id="4" name="Picture 2" descr="Mộc Viên.COM - Cờ Tướng Cờ Thế Sát chiêu của Kỳ vương Hồ Khánh Dương">
            <a:extLst>
              <a:ext uri="{FF2B5EF4-FFF2-40B4-BE49-F238E27FC236}">
                <a16:creationId xmlns:a16="http://schemas.microsoft.com/office/drawing/2014/main" xmlns="" id="{C8C6552D-C26C-94BD-61FA-EEDA3FD70B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52" t="13687" r="6557"/>
          <a:stretch/>
        </p:blipFill>
        <p:spPr bwMode="auto">
          <a:xfrm>
            <a:off x="564139" y="2248344"/>
            <a:ext cx="2029457" cy="1702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OP 18 bài văn tả con chó lớp 2 - Tập làm văn lớp 2">
            <a:extLst>
              <a:ext uri="{FF2B5EF4-FFF2-40B4-BE49-F238E27FC236}">
                <a16:creationId xmlns:a16="http://schemas.microsoft.com/office/drawing/2014/main" xmlns="" id="{8C435685-4518-4A75-4D7B-9EDD84C07D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2" t="1930" r="15160"/>
          <a:stretch/>
        </p:blipFill>
        <p:spPr bwMode="auto">
          <a:xfrm>
            <a:off x="3685680" y="2122413"/>
            <a:ext cx="2123321" cy="184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n chim sáo | Gx.Tân Hương">
            <a:extLst>
              <a:ext uri="{FF2B5EF4-FFF2-40B4-BE49-F238E27FC236}">
                <a16:creationId xmlns:a16="http://schemas.microsoft.com/office/drawing/2014/main" xmlns="" id="{A512C339-FDC2-9585-9CB9-1FF26A063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9375" y="4481890"/>
            <a:ext cx="1939904" cy="1847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F1C004CC-1696-60D5-F3E4-39CE2D3D8264}"/>
              </a:ext>
            </a:extLst>
          </p:cNvPr>
          <p:cNvPicPr>
            <a:picLocks noChangeAspect="1"/>
          </p:cNvPicPr>
          <p:nvPr/>
        </p:nvPicPr>
        <p:blipFill rotWithShape="1">
          <a:blip r:embed="rId8">
            <a:extLst>
              <a:ext uri="{28A0092B-C50C-407E-A947-70E740481C1C}">
                <a14:useLocalDpi xmlns:a14="http://schemas.microsoft.com/office/drawing/2010/main" val="0"/>
              </a:ext>
            </a:extLst>
          </a:blip>
          <a:srcRect r="9857"/>
          <a:stretch/>
        </p:blipFill>
        <p:spPr>
          <a:xfrm>
            <a:off x="3729471" y="4467322"/>
            <a:ext cx="2035738" cy="1818966"/>
          </a:xfrm>
          <a:prstGeom prst="rect">
            <a:avLst/>
          </a:prstGeom>
        </p:spPr>
      </p:pic>
      <p:pic>
        <p:nvPicPr>
          <p:cNvPr id="10" name="Picture 9">
            <a:extLst>
              <a:ext uri="{FF2B5EF4-FFF2-40B4-BE49-F238E27FC236}">
                <a16:creationId xmlns:a16="http://schemas.microsoft.com/office/drawing/2014/main" xmlns="" id="{16069C58-CC01-698C-663B-F252F91D08E0}"/>
              </a:ext>
            </a:extLst>
          </p:cNvPr>
          <p:cNvPicPr>
            <a:picLocks noChangeAspect="1"/>
          </p:cNvPicPr>
          <p:nvPr/>
        </p:nvPicPr>
        <p:blipFill rotWithShape="1">
          <a:blip r:embed="rId9">
            <a:extLst>
              <a:ext uri="{28A0092B-C50C-407E-A947-70E740481C1C}">
                <a14:useLocalDpi xmlns:a14="http://schemas.microsoft.com/office/drawing/2010/main" val="0"/>
              </a:ext>
            </a:extLst>
          </a:blip>
          <a:srcRect t="8075"/>
          <a:stretch/>
        </p:blipFill>
        <p:spPr>
          <a:xfrm>
            <a:off x="443205" y="4482718"/>
            <a:ext cx="2052841" cy="1723813"/>
          </a:xfrm>
          <a:prstGeom prst="rect">
            <a:avLst/>
          </a:prstGeom>
        </p:spPr>
      </p:pic>
      <p:sp>
        <p:nvSpPr>
          <p:cNvPr id="11" name="TextBox 10">
            <a:extLst>
              <a:ext uri="{FF2B5EF4-FFF2-40B4-BE49-F238E27FC236}">
                <a16:creationId xmlns:a16="http://schemas.microsoft.com/office/drawing/2014/main" xmlns="" id="{86A8FAAC-55E4-BCE3-5F4C-342A32313F19}"/>
              </a:ext>
            </a:extLst>
          </p:cNvPr>
          <p:cNvSpPr txBox="1"/>
          <p:nvPr/>
        </p:nvSpPr>
        <p:spPr>
          <a:xfrm>
            <a:off x="443326" y="3802592"/>
            <a:ext cx="21598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Hổ</a:t>
            </a:r>
          </a:p>
        </p:txBody>
      </p:sp>
      <p:sp>
        <p:nvSpPr>
          <p:cNvPr id="13" name="TextBox 12">
            <a:extLst>
              <a:ext uri="{FF2B5EF4-FFF2-40B4-BE49-F238E27FC236}">
                <a16:creationId xmlns:a16="http://schemas.microsoft.com/office/drawing/2014/main" xmlns="" id="{43DCB8AF-42B8-0FBD-165E-A564EA1CD205}"/>
              </a:ext>
            </a:extLst>
          </p:cNvPr>
          <p:cNvSpPr txBox="1"/>
          <p:nvPr/>
        </p:nvSpPr>
        <p:spPr>
          <a:xfrm>
            <a:off x="6445406" y="3861509"/>
            <a:ext cx="21598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Thỏ</a:t>
            </a:r>
          </a:p>
        </p:txBody>
      </p:sp>
      <p:sp>
        <p:nvSpPr>
          <p:cNvPr id="15" name="TextBox 14">
            <a:extLst>
              <a:ext uri="{FF2B5EF4-FFF2-40B4-BE49-F238E27FC236}">
                <a16:creationId xmlns:a16="http://schemas.microsoft.com/office/drawing/2014/main" xmlns="" id="{9ECE4A4D-4A55-4389-F47C-581DBF23EAE1}"/>
              </a:ext>
            </a:extLst>
          </p:cNvPr>
          <p:cNvSpPr txBox="1"/>
          <p:nvPr/>
        </p:nvSpPr>
        <p:spPr>
          <a:xfrm>
            <a:off x="3610791" y="3925286"/>
            <a:ext cx="21598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Chó</a:t>
            </a:r>
          </a:p>
        </p:txBody>
      </p:sp>
      <p:sp>
        <p:nvSpPr>
          <p:cNvPr id="16" name="TextBox 15">
            <a:extLst>
              <a:ext uri="{FF2B5EF4-FFF2-40B4-BE49-F238E27FC236}">
                <a16:creationId xmlns:a16="http://schemas.microsoft.com/office/drawing/2014/main" xmlns="" id="{98A6C635-0952-E44A-C2FC-EB78E9834ED3}"/>
              </a:ext>
            </a:extLst>
          </p:cNvPr>
          <p:cNvSpPr txBox="1"/>
          <p:nvPr/>
        </p:nvSpPr>
        <p:spPr>
          <a:xfrm>
            <a:off x="6534282" y="6273226"/>
            <a:ext cx="21598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Chim</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sáo</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xmlns="" id="{CBCDBA4B-D82F-6CBB-459F-F778F4DA2C59}"/>
              </a:ext>
            </a:extLst>
          </p:cNvPr>
          <p:cNvSpPr txBox="1"/>
          <p:nvPr/>
        </p:nvSpPr>
        <p:spPr>
          <a:xfrm>
            <a:off x="400392" y="6145542"/>
            <a:ext cx="215987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Cá chép vàng</a:t>
            </a:r>
          </a:p>
        </p:txBody>
      </p:sp>
      <p:sp>
        <p:nvSpPr>
          <p:cNvPr id="18" name="TextBox 17">
            <a:extLst>
              <a:ext uri="{FF2B5EF4-FFF2-40B4-BE49-F238E27FC236}">
                <a16:creationId xmlns:a16="http://schemas.microsoft.com/office/drawing/2014/main" xmlns="" id="{07E1A826-24A8-62D1-F900-35C9C0E5A339}"/>
              </a:ext>
            </a:extLst>
          </p:cNvPr>
          <p:cNvSpPr txBox="1"/>
          <p:nvPr/>
        </p:nvSpPr>
        <p:spPr>
          <a:xfrm>
            <a:off x="3648805" y="6198897"/>
            <a:ext cx="21598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Gà</a:t>
            </a:r>
          </a:p>
        </p:txBody>
      </p:sp>
    </p:spTree>
    <p:extLst>
      <p:ext uri="{BB962C8B-B14F-4D97-AF65-F5344CB8AC3E}">
        <p14:creationId xmlns:p14="http://schemas.microsoft.com/office/powerpoint/2010/main" val="436875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954</Words>
  <Application>Microsoft Office PowerPoint</Application>
  <PresentationFormat>On-screen Show (4:3)</PresentationFormat>
  <Paragraphs>122</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2023-12-12T12:52:35Z</dcterms:created>
  <dcterms:modified xsi:type="dcterms:W3CDTF">2023-12-12T12:57:01Z</dcterms:modified>
</cp:coreProperties>
</file>