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6"/>
  </p:notesMasterIdLst>
  <p:sldIdLst>
    <p:sldId id="430" r:id="rId2"/>
    <p:sldId id="256" r:id="rId3"/>
    <p:sldId id="376" r:id="rId4"/>
    <p:sldId id="377" r:id="rId5"/>
    <p:sldId id="261" r:id="rId6"/>
    <p:sldId id="370" r:id="rId7"/>
    <p:sldId id="271" r:id="rId8"/>
    <p:sldId id="272" r:id="rId9"/>
    <p:sldId id="374" r:id="rId10"/>
    <p:sldId id="371" r:id="rId11"/>
    <p:sldId id="372" r:id="rId12"/>
    <p:sldId id="373" r:id="rId13"/>
    <p:sldId id="375" r:id="rId14"/>
    <p:sldId id="274" r:id="rId15"/>
    <p:sldId id="378" r:id="rId16"/>
    <p:sldId id="379" r:id="rId17"/>
    <p:sldId id="380" r:id="rId18"/>
    <p:sldId id="285" r:id="rId19"/>
    <p:sldId id="317" r:id="rId20"/>
    <p:sldId id="426" r:id="rId21"/>
    <p:sldId id="427" r:id="rId22"/>
    <p:sldId id="428" r:id="rId23"/>
    <p:sldId id="432" r:id="rId24"/>
    <p:sldId id="431" r:id="rId25"/>
  </p:sldIdLst>
  <p:sldSz cx="9144000" cy="5143500" type="screen16x9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.VnCooper" pitchFamily="34" charset="0"/>
      <p:regular r:id="rId31"/>
    </p:embeddedFont>
    <p:embeddedFont>
      <p:font typeface=".VnAristote" pitchFamily="34" charset="0"/>
      <p:regular r:id="rId32"/>
    </p:embeddedFont>
    <p:embeddedFont>
      <p:font typeface="Arial Black" pitchFamily="34" charset="0"/>
      <p:bold r:id="rId33"/>
      <p:italic r:id="rId34"/>
    </p:embeddedFont>
    <p:embeddedFont>
      <p:font typeface="Patrick Hand" charset="0"/>
      <p:regular r:id="rId35"/>
    </p:embeddedFont>
    <p:embeddedFont>
      <p:font typeface="Haettenschweiler" pitchFamily="34" charset="0"/>
      <p:regular r:id="rId36"/>
    </p:embeddedFont>
    <p:embeddedFont>
      <p:font typeface="Comic Sans MS" pitchFamily="66" charset="0"/>
      <p:regular r:id="rId37"/>
      <p:bold r:id="rId38"/>
      <p:italic r:id="rId39"/>
      <p:boldItalic r:id="rId40"/>
    </p:embeddedFont>
    <p:embeddedFont>
      <p:font typeface="Patrick Hand SC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3" d="100"/>
          <a:sy n="103" d="100"/>
        </p:scale>
        <p:origin x="-408" y="2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95972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D9FCE4B-49C2-4DEA-A7CF-6E1FC262C6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65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4098;g6bd56c9061_0_2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9" name="Google Shape;4099;g6bd56c9061_0_2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208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https://www.youtube.com/watch?v=JoDm0RC5gk8</a:t>
            </a:r>
          </a:p>
        </p:txBody>
      </p:sp>
    </p:spTree>
    <p:extLst>
      <p:ext uri="{BB962C8B-B14F-4D97-AF65-F5344CB8AC3E}">
        <p14:creationId xmlns:p14="http://schemas.microsoft.com/office/powerpoint/2010/main" val="3343423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72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537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1175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7655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909627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70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1914AD6D-6CFD-4AFA-94FC-BF05666C2004}" type="datetimeFigureOut">
              <a:rPr lang="en-US" smtClean="0"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0A68CBA0-CE42-45A8-8A35-A7E45CE50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55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0"/>
          <p:cNvSpPr txBox="1">
            <a:spLocks noGrp="1"/>
          </p:cNvSpPr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531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63" r:id="rId4"/>
    <p:sldLayoutId id="2147483679" r:id="rId5"/>
    <p:sldLayoutId id="2147483680" r:id="rId6"/>
    <p:sldLayoutId id="2147483681" r:id="rId7"/>
    <p:sldLayoutId id="214748368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9" Type="http://schemas.openxmlformats.org/officeDocument/2006/relationships/audio" Target="NUL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49d780f7_flower00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518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8"/>
          <p:cNvSpPr>
            <a:spLocks noChangeArrowheads="1" noChangeShapeType="1" noTextEdit="1"/>
          </p:cNvSpPr>
          <p:nvPr/>
        </p:nvSpPr>
        <p:spPr bwMode="auto">
          <a:xfrm>
            <a:off x="1143000" y="2000250"/>
            <a:ext cx="67056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775358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FF99CC"/>
                </a:solidFill>
                <a:effectLst>
                  <a:prstShdw prst="shdw17" dist="17961" dir="13500000">
                    <a:srgbClr val="995C7A"/>
                  </a:prstShdw>
                </a:effectLst>
                <a:latin typeface="Arial"/>
                <a:cs typeface="Arial"/>
              </a:rPr>
              <a:t> To our class </a:t>
            </a:r>
            <a:r>
              <a:rPr lang="en-US" sz="3600" b="1" kern="10" dirty="0" smtClean="0">
                <a:solidFill>
                  <a:srgbClr val="FF99CC"/>
                </a:solidFill>
                <a:effectLst>
                  <a:prstShdw prst="shdw17" dist="17961" dir="13500000">
                    <a:srgbClr val="995C7A"/>
                  </a:prstShdw>
                </a:effectLst>
                <a:latin typeface="Arial"/>
                <a:cs typeface="Arial"/>
              </a:rPr>
              <a:t>4A</a:t>
            </a:r>
            <a:endParaRPr lang="en-US" sz="3600" b="1" kern="10" dirty="0">
              <a:solidFill>
                <a:srgbClr val="FF99CC"/>
              </a:solidFill>
              <a:effectLst>
                <a:prstShdw prst="shdw17" dist="17961" dir="13500000">
                  <a:srgbClr val="995C7A"/>
                </a:prstShdw>
              </a:effectLst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3611053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.VnAristote" pitchFamily="34" charset="0"/>
              </a:rPr>
              <a:t>Teacher: Duong </a:t>
            </a:r>
            <a:r>
              <a:rPr lang="en-US" sz="3200" dirty="0" err="1" smtClean="0">
                <a:solidFill>
                  <a:srgbClr val="0070C0"/>
                </a:solidFill>
                <a:latin typeface=".VnAristote" pitchFamily="34" charset="0"/>
              </a:rPr>
              <a:t>Thi</a:t>
            </a:r>
            <a:r>
              <a:rPr lang="en-US" sz="3200" dirty="0" smtClean="0">
                <a:solidFill>
                  <a:srgbClr val="0070C0"/>
                </a:solidFill>
                <a:latin typeface=".VnAristote" pitchFamily="34" charset="0"/>
              </a:rPr>
              <a:t> Hoang </a:t>
            </a:r>
            <a:r>
              <a:rPr lang="en-US" sz="3200" dirty="0" err="1" smtClean="0">
                <a:solidFill>
                  <a:srgbClr val="0070C0"/>
                </a:solidFill>
                <a:latin typeface=".VnAristote" pitchFamily="34" charset="0"/>
              </a:rPr>
              <a:t>Anh</a:t>
            </a:r>
            <a:endParaRPr lang="en-US" sz="3200" dirty="0" smtClean="0">
              <a:solidFill>
                <a:srgbClr val="0070C0"/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04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33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2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036" y="563766"/>
            <a:ext cx="6805503" cy="424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440" y="459760"/>
            <a:ext cx="7086910" cy="4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272" y="398591"/>
            <a:ext cx="6851008" cy="429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8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98" r="1767"/>
          <a:stretch/>
        </p:blipFill>
        <p:spPr>
          <a:xfrm>
            <a:off x="151253" y="565216"/>
            <a:ext cx="8923994" cy="4027409"/>
          </a:xfrm>
          <a:prstGeom prst="rect">
            <a:avLst/>
          </a:prstGeom>
        </p:spPr>
      </p:pic>
      <p:pic>
        <p:nvPicPr>
          <p:cNvPr id="5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5682" y="565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1C5061E8-7C73-AED2-1859-7EB880BCBD67}"/>
              </a:ext>
            </a:extLst>
          </p:cNvPr>
          <p:cNvSpPr/>
          <p:nvPr/>
        </p:nvSpPr>
        <p:spPr>
          <a:xfrm>
            <a:off x="178340" y="476681"/>
            <a:ext cx="4349989" cy="2283100"/>
          </a:xfrm>
          <a:prstGeom prst="wedgeRoundRectCallout">
            <a:avLst>
              <a:gd name="adj1" fmla="val 63299"/>
              <a:gd name="adj2" fmla="val 616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omic Sans MS" panose="030F0702030302020204" pitchFamily="66" charset="0"/>
              </a:rPr>
              <a:t>What </a:t>
            </a:r>
            <a:r>
              <a:rPr lang="en-US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subjects </a:t>
            </a: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have today?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="" xmlns:a16="http://schemas.microsoft.com/office/drawing/2014/main" id="{A1B82172-753A-AFFE-905A-B8738EDA51E4}"/>
              </a:ext>
            </a:extLst>
          </p:cNvPr>
          <p:cNvSpPr/>
          <p:nvPr/>
        </p:nvSpPr>
        <p:spPr>
          <a:xfrm>
            <a:off x="178340" y="3084546"/>
            <a:ext cx="4013718" cy="1798881"/>
          </a:xfrm>
          <a:prstGeom prst="wedgeRoundRectCallout">
            <a:avLst>
              <a:gd name="adj1" fmla="val 64640"/>
              <a:gd name="adj2" fmla="val -352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I have </a:t>
            </a:r>
            <a:r>
              <a:rPr lang="en-US" sz="4800" b="1" u="sng" dirty="0">
                <a:solidFill>
                  <a:schemeClr val="accent4"/>
                </a:solidFill>
                <a:latin typeface="Comic Sans MS" panose="030F0702030302020204" pitchFamily="66" charset="0"/>
              </a:rPr>
              <a:t>Vietnamese.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210" y="1535577"/>
            <a:ext cx="3905497" cy="2448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922825" y="3163661"/>
            <a:ext cx="754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800" dirty="0"/>
              <a:t>Let’s </a:t>
            </a:r>
            <a:r>
              <a:rPr lang="en-GB" sz="13800" dirty="0" smtClean="0"/>
              <a:t>talk.</a:t>
            </a:r>
            <a:endParaRPr sz="138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83" y="668446"/>
            <a:ext cx="8824037" cy="391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Fun corner &amp; wrap-up</a:t>
            </a:r>
            <a:endParaRPr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">
            <a:extLst>
              <a:ext uri="{FF2B5EF4-FFF2-40B4-BE49-F238E27FC236}">
                <a16:creationId xmlns=""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241247" y="1449167"/>
            <a:ext cx="87270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n>
                  <a:solidFill>
                    <a:srgbClr val="207A6B"/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aettenschweiler" panose="020B0706040902060204" pitchFamily="34" charset="0"/>
              </a:rPr>
              <a:t>Answer </a:t>
            </a:r>
            <a:r>
              <a:rPr lang="en-US" sz="9600">
                <a:ln>
                  <a:solidFill>
                    <a:srgbClr val="207A6B"/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aettenschweiler" panose="020B0706040902060204" pitchFamily="34" charset="0"/>
              </a:rPr>
              <a:t>the </a:t>
            </a:r>
            <a:r>
              <a:rPr lang="en-US" sz="9600" smtClean="0">
                <a:ln>
                  <a:solidFill>
                    <a:srgbClr val="207A6B"/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aettenschweiler" panose="020B0706040902060204" pitchFamily="34" charset="0"/>
              </a:rPr>
              <a:t>questions.</a:t>
            </a:r>
            <a:endParaRPr lang="en-US" sz="9600" dirty="0">
              <a:ln>
                <a:solidFill>
                  <a:srgbClr val="207A6B"/>
                </a:solidFill>
              </a:ln>
              <a:solidFill>
                <a:schemeClr val="bg1">
                  <a:lumMod val="25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Haettenschweiler" panose="020B0706040902060204" pitchFamily="34" charset="0"/>
            </a:endParaRPr>
          </a:p>
        </p:txBody>
      </p:sp>
      <p:sp>
        <p:nvSpPr>
          <p:cNvPr id="9" name="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4679039" y="3806757"/>
            <a:ext cx="2065471" cy="779173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sp>
        <p:nvSpPr>
          <p:cNvPr id="22" name="3">
            <a:extLst>
              <a:ext uri="{FF2B5EF4-FFF2-40B4-BE49-F238E27FC236}">
                <a16:creationId xmlns=""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1438651" y="12099263"/>
            <a:ext cx="552266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5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>
        <p:sndAc>
          <p:stSnd>
            <p:snd r:embed="rId2" name="drumroll.wav"/>
          </p:stSnd>
        </p:sndAc>
      </p:transition>
    </mc:Choice>
    <mc:Fallback xmlns:p15="http://schemas.microsoft.com/office/powerpoint/2012/main" xmlns="">
      <p:transition spd="slow">
        <p:fade/>
        <p:sndAc>
          <p:stSnd>
            <p:snd r:embed="rId9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8">
            <a:extLst>
              <a:ext uri="{FF2B5EF4-FFF2-40B4-BE49-F238E27FC236}">
                <a16:creationId xmlns=""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473876" y="3579775"/>
            <a:ext cx="4126825" cy="1062991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207A6B"/>
                </a:solidFill>
                <a:latin typeface="Arial Black" panose="020B0A04020102020204" pitchFamily="34" charset="0"/>
              </a:rPr>
              <a:t>English </a:t>
            </a:r>
            <a:r>
              <a:rPr lang="en-US" sz="4050" dirty="0">
                <a:solidFill>
                  <a:srgbClr val="FF0000"/>
                </a:solidFill>
                <a:latin typeface="Arial Black" panose="020B0A04020102020204" pitchFamily="34" charset="0"/>
              </a:rPr>
              <a:t>(+5)</a:t>
            </a:r>
          </a:p>
        </p:txBody>
      </p:sp>
      <p:sp>
        <p:nvSpPr>
          <p:cNvPr id="41" name="7">
            <a:extLst>
              <a:ext uri="{FF2B5EF4-FFF2-40B4-BE49-F238E27FC236}">
                <a16:creationId xmlns=""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-130433" y="393940"/>
            <a:ext cx="5448219" cy="60579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What subjects do you have today?</a:t>
            </a:r>
          </a:p>
        </p:txBody>
      </p:sp>
      <p:sp>
        <p:nvSpPr>
          <p:cNvPr id="42" name="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5852372" y="4222663"/>
            <a:ext cx="1176525" cy="403394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1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5">
            <a:extLst>
              <a:ext uri="{FF2B5EF4-FFF2-40B4-BE49-F238E27FC236}">
                <a16:creationId xmlns=""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5852372" y="3689678"/>
            <a:ext cx="1375364" cy="403394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1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grpSp>
        <p:nvGrpSpPr>
          <p:cNvPr id="11" name="9">
            <a:extLst>
              <a:ext uri="{FF2B5EF4-FFF2-40B4-BE49-F238E27FC236}">
                <a16:creationId xmlns="" xmlns:a16="http://schemas.microsoft.com/office/drawing/2014/main" id="{D8D6FFC5-E6DF-9BAF-1EF6-7768382CDA33}"/>
              </a:ext>
            </a:extLst>
          </p:cNvPr>
          <p:cNvGrpSpPr/>
          <p:nvPr/>
        </p:nvGrpSpPr>
        <p:grpSpPr>
          <a:xfrm>
            <a:off x="2022944" y="1059569"/>
            <a:ext cx="6348641" cy="2186119"/>
            <a:chOff x="1799598" y="605681"/>
            <a:chExt cx="8464855" cy="2914825"/>
          </a:xfrm>
        </p:grpSpPr>
        <p:sp>
          <p:nvSpPr>
            <p:cNvPr id="13" name="11"/>
            <p:cNvSpPr/>
            <p:nvPr/>
          </p:nvSpPr>
          <p:spPr>
            <a:xfrm>
              <a:off x="5828820" y="605681"/>
              <a:ext cx="4435633" cy="2790306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rgbClr val="2BA59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 dirty="0">
                <a:solidFill>
                  <a:srgbClr val="207A6B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14" name="10" descr="A picture containing vector graphics&#10;&#10;Description automatically generated">
              <a:extLst>
                <a:ext uri="{FF2B5EF4-FFF2-40B4-BE49-F238E27FC236}">
                  <a16:creationId xmlns="" xmlns:a16="http://schemas.microsoft.com/office/drawing/2014/main" id="{71077EA4-C3AA-B1C8-ECEA-B299E7814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598" y="730200"/>
              <a:ext cx="3946933" cy="279030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9" b="99199" l="4000" r="98000">
                        <a14:foregroundMark x1="32267" y1="97063" x2="87467" y2="898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2372" y="1234591"/>
            <a:ext cx="1637443" cy="163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1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38" y="1339900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</a:t>
            </a:r>
            <a:r>
              <a:rPr lang="en-GB" dirty="0" smtClean="0"/>
              <a:t>7</a:t>
            </a:r>
            <a:br>
              <a:rPr lang="en-GB" dirty="0" smtClean="0"/>
            </a:br>
            <a:r>
              <a:rPr lang="en-GB" dirty="0" smtClean="0"/>
              <a:t>Our timetables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946686" y="3562688"/>
            <a:ext cx="3569776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</a:t>
            </a:r>
            <a:r>
              <a:rPr lang="en-GB" sz="3600" b="1" dirty="0" smtClean="0">
                <a:solidFill>
                  <a:srgbClr val="FF0000"/>
                </a:solidFill>
              </a:rPr>
              <a:t>1 - </a:t>
            </a:r>
            <a:r>
              <a:rPr lang="en-GB" sz="3600" b="1" dirty="0">
                <a:solidFill>
                  <a:srgbClr val="FF0000"/>
                </a:solidFill>
              </a:rPr>
              <a:t>period 1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89000" y="3397721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2426425" y="67484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Week </a:t>
            </a:r>
            <a:r>
              <a:rPr lang="en-US" sz="4400" dirty="0" smtClean="0">
                <a:solidFill>
                  <a:srgbClr val="FF0000"/>
                </a:solidFill>
              </a:rPr>
              <a:t>11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271704" y="631860"/>
            <a:ext cx="87639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B050"/>
                </a:solidFill>
              </a:rPr>
              <a:t>Friday, November </a:t>
            </a:r>
            <a:r>
              <a:rPr lang="en-US" sz="5400" dirty="0" smtClean="0">
                <a:solidFill>
                  <a:srgbClr val="00B050"/>
                </a:solidFill>
              </a:rPr>
              <a:t>24</a:t>
            </a:r>
            <a:r>
              <a:rPr lang="en-US" sz="5400" baseline="30000" dirty="0" smtClean="0">
                <a:solidFill>
                  <a:srgbClr val="00B050"/>
                </a:solidFill>
              </a:rPr>
              <a:t>th</a:t>
            </a:r>
            <a:r>
              <a:rPr lang="en-US" sz="5400" dirty="0" smtClean="0">
                <a:solidFill>
                  <a:srgbClr val="00B050"/>
                </a:solidFill>
              </a:rPr>
              <a:t> </a:t>
            </a:r>
            <a:r>
              <a:rPr lang="en-US" sz="5400" dirty="0" smtClean="0">
                <a:solidFill>
                  <a:srgbClr val="00B050"/>
                </a:solidFill>
              </a:rPr>
              <a:t>2023</a:t>
            </a:r>
            <a:endParaRPr lang="en-US" sz="5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8">
            <a:extLst>
              <a:ext uri="{FF2B5EF4-FFF2-40B4-BE49-F238E27FC236}">
                <a16:creationId xmlns=""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473876" y="3579775"/>
            <a:ext cx="4126825" cy="1062991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207A6B"/>
                </a:solidFill>
                <a:latin typeface="Arial Black" panose="020B0A04020102020204" pitchFamily="34" charset="0"/>
              </a:rPr>
              <a:t>Science </a:t>
            </a:r>
            <a:r>
              <a:rPr lang="en-US" sz="4050" dirty="0">
                <a:solidFill>
                  <a:srgbClr val="FF0000"/>
                </a:solidFill>
                <a:latin typeface="Arial Black" panose="020B0A04020102020204" pitchFamily="34" charset="0"/>
              </a:rPr>
              <a:t>(+10)</a:t>
            </a:r>
          </a:p>
        </p:txBody>
      </p:sp>
      <p:sp>
        <p:nvSpPr>
          <p:cNvPr id="42" name="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5852372" y="4222663"/>
            <a:ext cx="1176525" cy="403394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1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5">
            <a:extLst>
              <a:ext uri="{FF2B5EF4-FFF2-40B4-BE49-F238E27FC236}">
                <a16:creationId xmlns=""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5661330" y="3689678"/>
            <a:ext cx="1367568" cy="403394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1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grpSp>
        <p:nvGrpSpPr>
          <p:cNvPr id="8" name="9">
            <a:extLst>
              <a:ext uri="{FF2B5EF4-FFF2-40B4-BE49-F238E27FC236}">
                <a16:creationId xmlns="" xmlns:a16="http://schemas.microsoft.com/office/drawing/2014/main" id="{D8D6FFC5-E6DF-9BAF-1EF6-7768382CDA33}"/>
              </a:ext>
            </a:extLst>
          </p:cNvPr>
          <p:cNvGrpSpPr/>
          <p:nvPr/>
        </p:nvGrpSpPr>
        <p:grpSpPr>
          <a:xfrm>
            <a:off x="1956200" y="1079592"/>
            <a:ext cx="6348641" cy="2186119"/>
            <a:chOff x="1799598" y="605681"/>
            <a:chExt cx="8464855" cy="2914825"/>
          </a:xfrm>
        </p:grpSpPr>
        <p:sp>
          <p:nvSpPr>
            <p:cNvPr id="22" name="11"/>
            <p:cNvSpPr/>
            <p:nvPr/>
          </p:nvSpPr>
          <p:spPr>
            <a:xfrm>
              <a:off x="5828820" y="605681"/>
              <a:ext cx="4435633" cy="2790306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rgbClr val="2BA59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 dirty="0">
                <a:solidFill>
                  <a:srgbClr val="207A6B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5" name="10" descr="A picture containing vector graphics&#10;&#10;Description automatically generated">
              <a:extLst>
                <a:ext uri="{FF2B5EF4-FFF2-40B4-BE49-F238E27FC236}">
                  <a16:creationId xmlns="" xmlns:a16="http://schemas.microsoft.com/office/drawing/2014/main" id="{71077EA4-C3AA-B1C8-ECEA-B299E7814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598" y="730200"/>
              <a:ext cx="3946933" cy="2790306"/>
            </a:xfrm>
            <a:prstGeom prst="rect">
              <a:avLst/>
            </a:prstGeom>
          </p:spPr>
        </p:pic>
      </p:grpSp>
      <p:sp>
        <p:nvSpPr>
          <p:cNvPr id="11" name="7">
            <a:extLst>
              <a:ext uri="{FF2B5EF4-FFF2-40B4-BE49-F238E27FC236}">
                <a16:creationId xmlns=""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-130433" y="393940"/>
            <a:ext cx="5448219" cy="60579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What subjects do you have today?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" b="99599" l="4024" r="90000">
                        <a14:foregroundMark x1="20488" y1="28476" x2="55854" y2="24733"/>
                        <a14:foregroundMark x1="30000" y1="97861" x2="79878" y2="923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1330" y="1174013"/>
            <a:ext cx="2087150" cy="190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2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9">
            <a:extLst>
              <a:ext uri="{FF2B5EF4-FFF2-40B4-BE49-F238E27FC236}">
                <a16:creationId xmlns="" xmlns:a16="http://schemas.microsoft.com/office/drawing/2014/main" id="{D8D6FFC5-E6DF-9BAF-1EF6-7768382CDA33}"/>
              </a:ext>
            </a:extLst>
          </p:cNvPr>
          <p:cNvGrpSpPr/>
          <p:nvPr/>
        </p:nvGrpSpPr>
        <p:grpSpPr>
          <a:xfrm>
            <a:off x="1882781" y="988696"/>
            <a:ext cx="6491764" cy="2165163"/>
            <a:chOff x="1799598" y="633622"/>
            <a:chExt cx="8655686" cy="2886884"/>
          </a:xfrm>
        </p:grpSpPr>
        <p:sp>
          <p:nvSpPr>
            <p:cNvPr id="22" name="11"/>
            <p:cNvSpPr/>
            <p:nvPr/>
          </p:nvSpPr>
          <p:spPr>
            <a:xfrm>
              <a:off x="6019650" y="633622"/>
              <a:ext cx="4435634" cy="2790306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rgbClr val="2BA59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 dirty="0">
                <a:solidFill>
                  <a:srgbClr val="207A6B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5" name="10" descr="A picture containing vector graphics&#10;&#10;Description automatically generated">
              <a:extLst>
                <a:ext uri="{FF2B5EF4-FFF2-40B4-BE49-F238E27FC236}">
                  <a16:creationId xmlns="" xmlns:a16="http://schemas.microsoft.com/office/drawing/2014/main" id="{71077EA4-C3AA-B1C8-ECEA-B299E7814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598" y="730200"/>
              <a:ext cx="3946933" cy="2790306"/>
            </a:xfrm>
            <a:prstGeom prst="rect">
              <a:avLst/>
            </a:prstGeom>
          </p:spPr>
        </p:pic>
      </p:grpSp>
      <p:sp>
        <p:nvSpPr>
          <p:cNvPr id="40" name="8">
            <a:extLst>
              <a:ext uri="{FF2B5EF4-FFF2-40B4-BE49-F238E27FC236}">
                <a16:creationId xmlns=""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494845" y="3297171"/>
            <a:ext cx="4105856" cy="1345596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207A6B"/>
                </a:solidFill>
                <a:latin typeface="Arial Black" panose="020B0A04020102020204" pitchFamily="34" charset="0"/>
              </a:rPr>
              <a:t>Vietnamese </a:t>
            </a:r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(+6)</a:t>
            </a:r>
          </a:p>
        </p:txBody>
      </p:sp>
      <p:sp>
        <p:nvSpPr>
          <p:cNvPr id="42" name="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5852372" y="4222663"/>
            <a:ext cx="1176525" cy="403394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1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5">
            <a:extLst>
              <a:ext uri="{FF2B5EF4-FFF2-40B4-BE49-F238E27FC236}">
                <a16:creationId xmlns=""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5852372" y="3689678"/>
            <a:ext cx="1327656" cy="403394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1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0" name="7">
            <a:extLst>
              <a:ext uri="{FF2B5EF4-FFF2-40B4-BE49-F238E27FC236}">
                <a16:creationId xmlns=""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-137108" y="552107"/>
            <a:ext cx="5448219" cy="60579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What subjects do you have today?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0" b="99750" l="3158" r="94211">
                        <a14:foregroundMark x1="18684" y1="27840" x2="67895" y2="24594"/>
                        <a14:foregroundMark x1="28947" y1="97253" x2="84737" y2="920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6959" y="1059200"/>
            <a:ext cx="1851821" cy="1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4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9">
            <a:extLst>
              <a:ext uri="{FF2B5EF4-FFF2-40B4-BE49-F238E27FC236}">
                <a16:creationId xmlns="" xmlns:a16="http://schemas.microsoft.com/office/drawing/2014/main" id="{D8D6FFC5-E6DF-9BAF-1EF6-7768382CDA33}"/>
              </a:ext>
            </a:extLst>
          </p:cNvPr>
          <p:cNvGrpSpPr/>
          <p:nvPr/>
        </p:nvGrpSpPr>
        <p:grpSpPr>
          <a:xfrm>
            <a:off x="2036293" y="1025600"/>
            <a:ext cx="6348641" cy="2186119"/>
            <a:chOff x="1799598" y="605681"/>
            <a:chExt cx="8464855" cy="2914825"/>
          </a:xfrm>
        </p:grpSpPr>
        <p:sp>
          <p:nvSpPr>
            <p:cNvPr id="22" name="11"/>
            <p:cNvSpPr/>
            <p:nvPr/>
          </p:nvSpPr>
          <p:spPr>
            <a:xfrm>
              <a:off x="5828820" y="605681"/>
              <a:ext cx="4435633" cy="2790306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rgbClr val="2BA59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50" dirty="0">
                  <a:solidFill>
                    <a:srgbClr val="207A6B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  <p:pic>
          <p:nvPicPr>
            <p:cNvPr id="5" name="10" descr="A picture containing vector graphics&#10;&#10;Description automatically generated">
              <a:extLst>
                <a:ext uri="{FF2B5EF4-FFF2-40B4-BE49-F238E27FC236}">
                  <a16:creationId xmlns="" xmlns:a16="http://schemas.microsoft.com/office/drawing/2014/main" id="{71077EA4-C3AA-B1C8-ECEA-B299E7814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598" y="730200"/>
              <a:ext cx="3946933" cy="2790306"/>
            </a:xfrm>
            <a:prstGeom prst="rect">
              <a:avLst/>
            </a:prstGeom>
          </p:spPr>
        </p:pic>
      </p:grpSp>
      <p:sp>
        <p:nvSpPr>
          <p:cNvPr id="40" name="8">
            <a:extLst>
              <a:ext uri="{FF2B5EF4-FFF2-40B4-BE49-F238E27FC236}">
                <a16:creationId xmlns=""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473876" y="3579775"/>
            <a:ext cx="4126825" cy="1062991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 err="1">
                <a:solidFill>
                  <a:srgbClr val="207A6B"/>
                </a:solidFill>
                <a:latin typeface="Arial Black" panose="020B0A04020102020204" pitchFamily="34" charset="0"/>
              </a:rPr>
              <a:t>Maths</a:t>
            </a:r>
            <a:r>
              <a:rPr lang="en-US" sz="4050" dirty="0">
                <a:solidFill>
                  <a:srgbClr val="207A6B"/>
                </a:solidFill>
                <a:latin typeface="Arial Black" panose="020B0A04020102020204" pitchFamily="34" charset="0"/>
              </a:rPr>
              <a:t> </a:t>
            </a:r>
            <a:r>
              <a:rPr lang="en-US" sz="4050" dirty="0">
                <a:solidFill>
                  <a:srgbClr val="FF0000"/>
                </a:solidFill>
                <a:latin typeface="Arial Black" panose="020B0A04020102020204" pitchFamily="34" charset="0"/>
              </a:rPr>
              <a:t>(+7)</a:t>
            </a:r>
          </a:p>
        </p:txBody>
      </p:sp>
      <p:sp>
        <p:nvSpPr>
          <p:cNvPr id="42" name="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5852372" y="4222663"/>
            <a:ext cx="1176525" cy="403394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1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5">
            <a:extLst>
              <a:ext uri="{FF2B5EF4-FFF2-40B4-BE49-F238E27FC236}">
                <a16:creationId xmlns=""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5852372" y="3689678"/>
            <a:ext cx="1399218" cy="403394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1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0" name="7">
            <a:extLst>
              <a:ext uri="{FF2B5EF4-FFF2-40B4-BE49-F238E27FC236}">
                <a16:creationId xmlns=""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-88045" y="538677"/>
            <a:ext cx="5448219" cy="60579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What subjects do you have today?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3" b="99745" l="3723" r="97739">
                        <a14:foregroundMark x1="23271" y1="26148" x2="59707" y2="25893"/>
                        <a14:foregroundMark x1="29388" y1="96939" x2="90426" y2="911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2372" y="1118989"/>
            <a:ext cx="1838896" cy="191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9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Google Shape;4101;p52"/>
          <p:cNvSpPr/>
          <p:nvPr/>
        </p:nvSpPr>
        <p:spPr>
          <a:xfrm>
            <a:off x="26451" y="17855"/>
            <a:ext cx="9065353" cy="512564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2" name="Google Shape;4102;p52"/>
          <p:cNvSpPr/>
          <p:nvPr/>
        </p:nvSpPr>
        <p:spPr>
          <a:xfrm>
            <a:off x="276642" y="1480258"/>
            <a:ext cx="8829354" cy="3663242"/>
          </a:xfrm>
          <a:prstGeom prst="roundRect">
            <a:avLst>
              <a:gd name="adj" fmla="val 16667"/>
            </a:avLst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105" name="Google Shape;4105;p52"/>
          <p:cNvGrpSpPr/>
          <p:nvPr/>
        </p:nvGrpSpPr>
        <p:grpSpPr>
          <a:xfrm>
            <a:off x="7858120" y="0"/>
            <a:ext cx="1377287" cy="1875024"/>
            <a:chOff x="7087758" y="-7611"/>
            <a:chExt cx="1816792" cy="1875024"/>
          </a:xfrm>
        </p:grpSpPr>
        <p:sp>
          <p:nvSpPr>
            <p:cNvPr id="4106" name="Google Shape;4106;p52"/>
            <p:cNvSpPr/>
            <p:nvPr/>
          </p:nvSpPr>
          <p:spPr>
            <a:xfrm rot="10800000">
              <a:off x="7543157" y="-3267"/>
              <a:ext cx="75612" cy="1520035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52"/>
            <p:cNvSpPr/>
            <p:nvPr/>
          </p:nvSpPr>
          <p:spPr>
            <a:xfrm rot="10800000">
              <a:off x="7267747" y="538313"/>
              <a:ext cx="338878" cy="276958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52"/>
            <p:cNvSpPr/>
            <p:nvPr/>
          </p:nvSpPr>
          <p:spPr>
            <a:xfrm rot="10800000">
              <a:off x="7610958" y="870694"/>
              <a:ext cx="296120" cy="345620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52"/>
            <p:cNvSpPr/>
            <p:nvPr/>
          </p:nvSpPr>
          <p:spPr>
            <a:xfrm rot="10800000">
              <a:off x="7223373" y="1111284"/>
              <a:ext cx="383252" cy="335900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52"/>
            <p:cNvSpPr/>
            <p:nvPr/>
          </p:nvSpPr>
          <p:spPr>
            <a:xfrm rot="10800000">
              <a:off x="7586947" y="266234"/>
              <a:ext cx="328166" cy="234338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52"/>
            <p:cNvSpPr/>
            <p:nvPr/>
          </p:nvSpPr>
          <p:spPr>
            <a:xfrm rot="10800000">
              <a:off x="7087758" y="10244"/>
              <a:ext cx="468653" cy="324264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52"/>
            <p:cNvSpPr/>
            <p:nvPr/>
          </p:nvSpPr>
          <p:spPr>
            <a:xfrm rot="10800000">
              <a:off x="7203536" y="1507756"/>
              <a:ext cx="590209" cy="356125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52"/>
            <p:cNvSpPr/>
            <p:nvPr/>
          </p:nvSpPr>
          <p:spPr>
            <a:xfrm rot="10800000">
              <a:off x="7604939" y="1845387"/>
              <a:ext cx="30914" cy="22025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52"/>
            <p:cNvSpPr/>
            <p:nvPr/>
          </p:nvSpPr>
          <p:spPr>
            <a:xfrm rot="10800000">
              <a:off x="7438436" y="1834328"/>
              <a:ext cx="33361" cy="23780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52"/>
            <p:cNvSpPr/>
            <p:nvPr/>
          </p:nvSpPr>
          <p:spPr>
            <a:xfrm rot="10800000">
              <a:off x="7260297" y="1761997"/>
              <a:ext cx="18862" cy="13599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52"/>
            <p:cNvSpPr/>
            <p:nvPr/>
          </p:nvSpPr>
          <p:spPr>
            <a:xfrm rot="10800000">
              <a:off x="7543250" y="1472647"/>
              <a:ext cx="66746" cy="53563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52"/>
            <p:cNvSpPr/>
            <p:nvPr/>
          </p:nvSpPr>
          <p:spPr>
            <a:xfrm rot="10800000">
              <a:off x="7273934" y="1136403"/>
              <a:ext cx="332460" cy="295635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52"/>
            <p:cNvSpPr/>
            <p:nvPr/>
          </p:nvSpPr>
          <p:spPr>
            <a:xfrm rot="10800000">
              <a:off x="7452842" y="1273638"/>
              <a:ext cx="19370" cy="62544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52"/>
            <p:cNvSpPr/>
            <p:nvPr/>
          </p:nvSpPr>
          <p:spPr>
            <a:xfrm rot="10800000">
              <a:off x="7428232" y="1293030"/>
              <a:ext cx="20178" cy="69770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52"/>
            <p:cNvSpPr/>
            <p:nvPr/>
          </p:nvSpPr>
          <p:spPr>
            <a:xfrm rot="10800000">
              <a:off x="7427215" y="1220723"/>
              <a:ext cx="59381" cy="27382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52"/>
            <p:cNvSpPr/>
            <p:nvPr/>
          </p:nvSpPr>
          <p:spPr>
            <a:xfrm rot="10800000">
              <a:off x="7610959" y="885771"/>
              <a:ext cx="275111" cy="316391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52"/>
            <p:cNvSpPr/>
            <p:nvPr/>
          </p:nvSpPr>
          <p:spPr>
            <a:xfrm rot="10800000">
              <a:off x="7782823" y="1097346"/>
              <a:ext cx="74780" cy="30822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52"/>
            <p:cNvSpPr/>
            <p:nvPr/>
          </p:nvSpPr>
          <p:spPr>
            <a:xfrm rot="10800000">
              <a:off x="7765161" y="1073036"/>
              <a:ext cx="72518" cy="3687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52"/>
            <p:cNvSpPr/>
            <p:nvPr/>
          </p:nvSpPr>
          <p:spPr>
            <a:xfrm rot="10800000">
              <a:off x="7707492" y="1057244"/>
              <a:ext cx="16762" cy="36247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52"/>
            <p:cNvSpPr/>
            <p:nvPr/>
          </p:nvSpPr>
          <p:spPr>
            <a:xfrm rot="10800000">
              <a:off x="7302909" y="551681"/>
              <a:ext cx="303647" cy="2541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52"/>
            <p:cNvSpPr/>
            <p:nvPr/>
          </p:nvSpPr>
          <p:spPr>
            <a:xfrm rot="10800000">
              <a:off x="7417751" y="738298"/>
              <a:ext cx="3117" cy="50677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52"/>
            <p:cNvSpPr/>
            <p:nvPr/>
          </p:nvSpPr>
          <p:spPr>
            <a:xfrm rot="10800000">
              <a:off x="7436105" y="723730"/>
              <a:ext cx="6557" cy="49315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52"/>
            <p:cNvSpPr/>
            <p:nvPr/>
          </p:nvSpPr>
          <p:spPr>
            <a:xfrm rot="10800000">
              <a:off x="7413247" y="660264"/>
              <a:ext cx="68154" cy="27751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52"/>
            <p:cNvSpPr/>
            <p:nvPr/>
          </p:nvSpPr>
          <p:spPr>
            <a:xfrm rot="10800000">
              <a:off x="7146031" y="17956"/>
              <a:ext cx="407356" cy="30240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52"/>
            <p:cNvSpPr/>
            <p:nvPr/>
          </p:nvSpPr>
          <p:spPr>
            <a:xfrm rot="10800000">
              <a:off x="7322170" y="208221"/>
              <a:ext cx="6718" cy="59797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61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52"/>
            <p:cNvSpPr/>
            <p:nvPr/>
          </p:nvSpPr>
          <p:spPr>
            <a:xfrm rot="10800000">
              <a:off x="7349782" y="186127"/>
              <a:ext cx="9997" cy="57188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52"/>
            <p:cNvSpPr/>
            <p:nvPr/>
          </p:nvSpPr>
          <p:spPr>
            <a:xfrm rot="10800000">
              <a:off x="7302083" y="151797"/>
              <a:ext cx="78036" cy="1602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52"/>
            <p:cNvSpPr/>
            <p:nvPr/>
          </p:nvSpPr>
          <p:spPr>
            <a:xfrm rot="10800000">
              <a:off x="7586948" y="279533"/>
              <a:ext cx="314937" cy="208388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52"/>
            <p:cNvSpPr/>
            <p:nvPr/>
          </p:nvSpPr>
          <p:spPr>
            <a:xfrm rot="10800000">
              <a:off x="7798892" y="415658"/>
              <a:ext cx="59889" cy="23457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52"/>
            <p:cNvSpPr/>
            <p:nvPr/>
          </p:nvSpPr>
          <p:spPr>
            <a:xfrm rot="10800000">
              <a:off x="7770102" y="395665"/>
              <a:ext cx="60628" cy="24634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52"/>
            <p:cNvSpPr/>
            <p:nvPr/>
          </p:nvSpPr>
          <p:spPr>
            <a:xfrm rot="10800000">
              <a:off x="7719312" y="383682"/>
              <a:ext cx="4525" cy="36109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rgbClr val="61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7" name="Google Shape;4137;p52"/>
            <p:cNvGrpSpPr/>
            <p:nvPr/>
          </p:nvGrpSpPr>
          <p:grpSpPr>
            <a:xfrm rot="10800000" flipH="1">
              <a:off x="8038901" y="-7611"/>
              <a:ext cx="865648" cy="1520473"/>
              <a:chOff x="7801383" y="2969578"/>
              <a:chExt cx="1246613" cy="2189622"/>
            </a:xfrm>
          </p:grpSpPr>
          <p:sp>
            <p:nvSpPr>
              <p:cNvPr id="4138" name="Google Shape;4138;p52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52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52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52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52"/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52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52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52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52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52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52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52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52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52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52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52"/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52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" name="TextBox 71"/>
          <p:cNvSpPr txBox="1"/>
          <p:nvPr/>
        </p:nvSpPr>
        <p:spPr>
          <a:xfrm>
            <a:off x="1719128" y="122833"/>
            <a:ext cx="6183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.VnAristote" pitchFamily="34" charset="0"/>
              </a:rPr>
              <a:t>F</a:t>
            </a:r>
            <a:r>
              <a:rPr lang="en-US" sz="3600" dirty="0" smtClean="0">
                <a:solidFill>
                  <a:srgbClr val="00B050"/>
                </a:solidFill>
                <a:latin typeface=".VnAristote" pitchFamily="34" charset="0"/>
              </a:rPr>
              <a:t>riday, </a:t>
            </a:r>
            <a:r>
              <a:rPr lang="en-US" sz="3600" dirty="0" smtClean="0">
                <a:solidFill>
                  <a:srgbClr val="00B050"/>
                </a:solidFill>
                <a:latin typeface=".VnAristote" pitchFamily="34" charset="0"/>
              </a:rPr>
              <a:t>November </a:t>
            </a:r>
            <a:r>
              <a:rPr lang="en-US" sz="3600" dirty="0" smtClean="0">
                <a:solidFill>
                  <a:srgbClr val="00B050"/>
                </a:solidFill>
                <a:latin typeface=".VnAristote" pitchFamily="34" charset="0"/>
              </a:rPr>
              <a:t>24</a:t>
            </a:r>
            <a:r>
              <a:rPr lang="en-US" sz="3600" baseline="30000" dirty="0" smtClean="0">
                <a:solidFill>
                  <a:srgbClr val="00B050"/>
                </a:solidFill>
                <a:latin typeface=".VnAristote" pitchFamily="34" charset="0"/>
              </a:rPr>
              <a:t>th</a:t>
            </a:r>
            <a:r>
              <a:rPr lang="en-US" sz="3600" dirty="0" smtClean="0">
                <a:solidFill>
                  <a:srgbClr val="00B050"/>
                </a:solidFill>
                <a:latin typeface=".VnAristote" pitchFamily="34" charset="0"/>
              </a:rPr>
              <a:t> </a:t>
            </a:r>
            <a:r>
              <a:rPr lang="en-US" sz="3600" dirty="0" smtClean="0">
                <a:solidFill>
                  <a:srgbClr val="00B050"/>
                </a:solidFill>
                <a:latin typeface=".VnAristote" pitchFamily="34" charset="0"/>
              </a:rPr>
              <a:t>2023</a:t>
            </a:r>
            <a:endParaRPr lang="en-US" sz="3600" dirty="0">
              <a:solidFill>
                <a:srgbClr val="00B050"/>
              </a:solidFill>
              <a:latin typeface=".VnAristote" pitchFamily="34" charset="0"/>
            </a:endParaRPr>
          </a:p>
        </p:txBody>
      </p:sp>
      <p:sp>
        <p:nvSpPr>
          <p:cNvPr id="73" name="Google Shape;1857;p35"/>
          <p:cNvSpPr txBox="1">
            <a:spLocks/>
          </p:cNvSpPr>
          <p:nvPr/>
        </p:nvSpPr>
        <p:spPr>
          <a:xfrm>
            <a:off x="1828800" y="621218"/>
            <a:ext cx="5838825" cy="72857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Unit </a:t>
            </a:r>
            <a:r>
              <a:rPr lang="en-US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7  </a:t>
            </a:r>
            <a:r>
              <a:rPr lang="en-US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Our </a:t>
            </a:r>
            <a:r>
              <a:rPr lang="en-US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timetable</a:t>
            </a:r>
            <a:endParaRPr lang="en-US" sz="5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3120887" y="1111876"/>
            <a:ext cx="3224276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  <a:latin typeface="Comic Sans MS" panose="030F0702030302020204" pitchFamily="66" charset="0"/>
              </a:rPr>
              <a:t>LESSON </a:t>
            </a:r>
            <a:r>
              <a:rPr lang="en-US" sz="1600" b="1" dirty="0">
                <a:solidFill>
                  <a:srgbClr val="FFFFFF"/>
                </a:solidFill>
                <a:latin typeface="Comic Sans MS" panose="030F0702030302020204" pitchFamily="66" charset="0"/>
              </a:rPr>
              <a:t>1</a:t>
            </a:r>
            <a:r>
              <a:rPr lang="en-US" sz="1600" b="1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– Activities 1,2,3</a:t>
            </a:r>
            <a:endParaRPr lang="en-US" sz="1600" b="1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798399" y="-132980"/>
            <a:ext cx="1613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.VnAristote" pitchFamily="34" charset="0"/>
              </a:rPr>
              <a:t>Week </a:t>
            </a:r>
            <a:r>
              <a:rPr lang="en-US" sz="3200" dirty="0" smtClean="0">
                <a:solidFill>
                  <a:srgbClr val="FF0000"/>
                </a:solidFill>
                <a:latin typeface=".VnAristote" pitchFamily="34" charset="0"/>
              </a:rPr>
              <a:t>11</a:t>
            </a:r>
            <a:endParaRPr lang="en-US" sz="3200" dirty="0">
              <a:solidFill>
                <a:srgbClr val="FF0000"/>
              </a:solidFill>
              <a:latin typeface=".VnAristote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781049" y="2119012"/>
            <a:ext cx="832494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* Home link</a:t>
            </a:r>
          </a:p>
          <a:p>
            <a:r>
              <a:rPr lang="en-US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- Learn the vocabulary and model sentences by heart.</a:t>
            </a:r>
          </a:p>
          <a:p>
            <a:r>
              <a:rPr lang="en-US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- Be ready for: Unit </a:t>
            </a:r>
            <a:r>
              <a:rPr lang="en-US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7-Lesson1 </a:t>
            </a:r>
            <a:r>
              <a:rPr lang="en-US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-Activities4,5,6</a:t>
            </a:r>
            <a:r>
              <a:rPr lang="en-US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.</a:t>
            </a:r>
            <a:endParaRPr lang="en-US" sz="24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" r="89647" b="33089"/>
          <a:stretch/>
        </p:blipFill>
        <p:spPr bwMode="auto">
          <a:xfrm>
            <a:off x="-129308" y="145517"/>
            <a:ext cx="910358" cy="494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5" descr="D:\ngoi hoc bai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7" y="3419475"/>
            <a:ext cx="1362075" cy="16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2" descr="https://f6-zpcloud.zdn.vn/6132069705889935562/eeee4574c8060d58541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b="51484"/>
          <a:stretch/>
        </p:blipFill>
        <p:spPr bwMode="auto">
          <a:xfrm>
            <a:off x="8260672" y="4695827"/>
            <a:ext cx="800100" cy="39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https://f6-zpcloud.zdn.vn/6132069705889935562/eeee4574c8060d58541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2" b="51484"/>
          <a:stretch/>
        </p:blipFill>
        <p:spPr bwMode="auto">
          <a:xfrm flipH="1">
            <a:off x="7426970" y="4695827"/>
            <a:ext cx="846654" cy="39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3730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Home 4">
            <a:hlinkClick r:id="rId2" action="ppaction://hlinksldjump" highlightClick="1"/>
          </p:cNvPr>
          <p:cNvSpPr/>
          <p:nvPr/>
        </p:nvSpPr>
        <p:spPr>
          <a:xfrm>
            <a:off x="8472487" y="4686300"/>
            <a:ext cx="309563" cy="3429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2" t="10503" r="30805" b="76188"/>
          <a:stretch/>
        </p:blipFill>
        <p:spPr>
          <a:xfrm>
            <a:off x="1368288" y="1000491"/>
            <a:ext cx="6262777" cy="216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7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17953" y="286234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500" dirty="0" smtClean="0"/>
              <a:t>Warm-up</a:t>
            </a:r>
            <a:endParaRPr sz="115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hool Subjects Song _ What Do You Study at School_ _ Fun Kids Englis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340" y="365608"/>
            <a:ext cx="7665278" cy="431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226775" y="2540156"/>
            <a:ext cx="8649650" cy="7414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Aft>
                <a:spcPts val="0"/>
              </a:spcAft>
              <a:buNone/>
            </a:pPr>
            <a:r>
              <a:rPr lang="en-GB" sz="7200" dirty="0"/>
              <a:t>Look</a:t>
            </a:r>
            <a:r>
              <a:rPr lang="en-GB" sz="7200"/>
              <a:t>, </a:t>
            </a:r>
            <a:r>
              <a:rPr lang="en-GB" sz="7200" smtClean="0"/>
              <a:t>listen and </a:t>
            </a:r>
            <a:r>
              <a:rPr lang="en-GB" sz="7200" dirty="0" smtClean="0"/>
              <a:t>repeat.</a:t>
            </a:r>
            <a:endParaRPr sz="72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865344" y="149188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3" y="1014940"/>
            <a:ext cx="8823599" cy="3407903"/>
          </a:xfrm>
          <a:prstGeom prst="rect">
            <a:avLst/>
          </a:prstGeom>
        </p:spPr>
      </p:pic>
      <p:pic>
        <p:nvPicPr>
          <p:cNvPr id="4" name="Track 6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9042" y="1014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-501002" y="2609690"/>
            <a:ext cx="9927772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 dirty="0"/>
              <a:t>Listen, point and </a:t>
            </a:r>
            <a:r>
              <a:rPr lang="en-GB" sz="8000" dirty="0" smtClean="0"/>
              <a:t>say.</a:t>
            </a:r>
            <a:endParaRPr sz="80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vocabulary</a:t>
            </a:r>
            <a:endParaRPr dirty="0"/>
          </a:p>
        </p:txBody>
      </p:sp>
      <p:grpSp>
        <p:nvGrpSpPr>
          <p:cNvPr id="849" name="Google Shape;849;p49"/>
          <p:cNvGrpSpPr/>
          <p:nvPr/>
        </p:nvGrpSpPr>
        <p:grpSpPr>
          <a:xfrm rot="-6123802">
            <a:off x="1392175" y="680345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6602422" y="2833085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963" y="476804"/>
            <a:ext cx="6397835" cy="401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1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164</Words>
  <Application>Microsoft Office PowerPoint</Application>
  <PresentationFormat>On-screen Show (16:9)</PresentationFormat>
  <Paragraphs>48</Paragraphs>
  <Slides>24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.VnCooper</vt:lpstr>
      <vt:lpstr>.VnAristote</vt:lpstr>
      <vt:lpstr>Arial Black</vt:lpstr>
      <vt:lpstr>Patrick Hand</vt:lpstr>
      <vt:lpstr>Haettenschweiler</vt:lpstr>
      <vt:lpstr>Comic Sans MS</vt:lpstr>
      <vt:lpstr>Patrick Hand SC</vt:lpstr>
      <vt:lpstr>English Language Grammar Rules by Slidesgo</vt:lpstr>
      <vt:lpstr>PowerPoint Presentation</vt:lpstr>
      <vt:lpstr>Unit 7 Our timetables</vt:lpstr>
      <vt:lpstr>Warm-up</vt:lpstr>
      <vt:lpstr>PowerPoint Presentation</vt:lpstr>
      <vt:lpstr>Look, listen and repeat.</vt:lpstr>
      <vt:lpstr>PowerPoint Presentation</vt:lpstr>
      <vt:lpstr>Listen, point and say.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Admin</cp:lastModifiedBy>
  <cp:revision>39</cp:revision>
  <dcterms:modified xsi:type="dcterms:W3CDTF">2023-12-23T14:17:11Z</dcterms:modified>
</cp:coreProperties>
</file>