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93" r:id="rId2"/>
    <p:sldId id="302" r:id="rId3"/>
    <p:sldId id="292" r:id="rId4"/>
    <p:sldId id="360" r:id="rId5"/>
    <p:sldId id="334" r:id="rId6"/>
    <p:sldId id="306" r:id="rId7"/>
    <p:sldId id="355" r:id="rId8"/>
    <p:sldId id="373" r:id="rId9"/>
    <p:sldId id="374" r:id="rId10"/>
    <p:sldId id="375" r:id="rId11"/>
    <p:sldId id="376" r:id="rId12"/>
    <p:sldId id="372" r:id="rId13"/>
    <p:sldId id="337" r:id="rId14"/>
    <p:sldId id="333" r:id="rId15"/>
    <p:sldId id="3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B8477-170C-4E26-8FEC-41E589A5137C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ABD26-EE6E-4BB3-9D09-8F9F0D13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4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4 teams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team</a:t>
            </a:r>
            <a:r>
              <a:rPr lang="en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 in a line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number to the first student of each line. Then says: "Start!"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</a:t>
            </a:r>
            <a:r>
              <a:rPr lang="en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whisper it to the person next to them.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last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</a:t>
            </a:r>
            <a:r>
              <a:rPr lang="en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hear the word, will say what they think they heard out-loud.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23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3AC5B-050A-490F-B349-EBA002C8B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A4328A-1CFD-4B70-916A-330371CF6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F3B96-1F06-4536-A549-639D8379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D5A5-05F6-45B6-A890-18BBA41AC5B8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72FFD-8A9C-457F-8D3B-CC4AF086B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C47BA-49C1-4A72-A9DD-B36861D97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75B0-3B13-4CFC-888A-E2D9A0FC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3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0F0D-333B-4976-BBBA-D9CB1D6BD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333DA-D0F7-4640-A8CE-8F9D987B9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5C623-76CE-4324-A615-2FC85F2AA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D5A5-05F6-45B6-A890-18BBA41AC5B8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B5BA6-2C22-4BC8-9B22-AB0C732B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F79CE-0A7E-490A-876F-5C6E1571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75B0-3B13-4CFC-888A-E2D9A0FC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0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F91263-7C66-4393-8BE2-7195A64B9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89997-EC5B-425A-8502-C839D8F5D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17EF8-F91F-495C-9F6B-5E0B022E1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D5A5-05F6-45B6-A890-18BBA41AC5B8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F2AAD-29F4-48AB-84EA-390403E12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77030-3F3C-466A-A5BB-3D069B11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75B0-3B13-4CFC-888A-E2D9A0FC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27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728151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23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A521B-A914-4BD0-9021-B52748561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A1E42-F287-4CDB-AE53-32476F8E2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5C771-0FB5-4AB2-A4A5-D7628C1E0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D5A5-05F6-45B6-A890-18BBA41AC5B8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232E5-9316-4BC8-B287-6B30F185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83A9E-8C80-49E7-A673-704C0347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75B0-3B13-4CFC-888A-E2D9A0FC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9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B3FD-7888-4454-8C32-AC00A8AEB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215B4-20D4-4801-BE3C-46362A7C1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4576F-A55B-449E-A29D-596D6D834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D5A5-05F6-45B6-A890-18BBA41AC5B8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C1324-E33A-408F-A8EE-F47E11868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0CDFE-3790-4B18-B837-6831A5C7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75B0-3B13-4CFC-888A-E2D9A0FC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32353-7A77-4BA2-B6FF-5D4253F81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BA722-3B9C-42CB-AA9D-8478ED825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3A13B-EB42-446C-A8FA-71C08E634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BEF16-6F7C-42BF-B455-D1DEE943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D5A5-05F6-45B6-A890-18BBA41AC5B8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C9772-85E9-48C6-B5EF-63C102D1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6E679-AF5C-45A9-8CFA-D1C148256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75B0-3B13-4CFC-888A-E2D9A0FC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9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9CAF-8055-46CE-9939-1680524E5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482F8-ED8B-4C55-8D50-126943C56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0C080-B050-4E9D-AE44-FD2E46D4C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05C98E-765D-470E-8B7D-7A188859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B99F8A-A5EC-441C-9EE7-4442AA5BFB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88F51F-6411-468B-AF42-B57D2FF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D5A5-05F6-45B6-A890-18BBA41AC5B8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9D5709-2917-411E-B25D-EC86E56C2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01AE62-59A4-4E0F-AB38-9320282E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75B0-3B13-4CFC-888A-E2D9A0FC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8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2C69A-A15F-4480-9BB5-1434E2B47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E8B6B-32AE-45CA-B9C2-ECFDE1E4E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D5A5-05F6-45B6-A890-18BBA41AC5B8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09D47-B233-4DC8-AE14-35D00E1B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A614F-22A1-49E5-B150-A33328E8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75B0-3B13-4CFC-888A-E2D9A0FC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4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C9409C-F75F-4069-A7BF-1EA0EE2A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D5A5-05F6-45B6-A890-18BBA41AC5B8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D7EF09-366E-41BC-B3CF-0F0C25311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F5159-EF0E-41FB-97D2-43332249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75B0-3B13-4CFC-888A-E2D9A0FC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2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C52AE-3728-416C-87D1-D96EDF2CD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51B38-95BB-483B-A4F7-547A98D62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F9D992-9518-427A-8056-19034D725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62A35-7E7C-4378-861E-5110DCFC1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D5A5-05F6-45B6-A890-18BBA41AC5B8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CDA569-6B35-460E-9EC5-65D62CE6B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6F06E-0513-419E-9123-19A7D28F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75B0-3B13-4CFC-888A-E2D9A0FC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7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3EF58-F118-4623-8B4D-9968BDC2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73D69A-C124-45D1-B7DD-EDB4B605A5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96BBF-D2CB-4CFF-9F5F-3BA1FF4A3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73C7F-2223-49FC-A195-416D57D21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D5A5-05F6-45B6-A890-18BBA41AC5B8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E1285-A244-485E-9FB3-9FBBC98A8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4B0B7-3270-4AB1-845C-0A136B5E0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75B0-3B13-4CFC-888A-E2D9A0FC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8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077775-450D-46AF-A200-704AFC015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4D85F-CCE6-4329-AA4E-FB1CADC6E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9DC03-3E53-451C-B0EB-7D3B3F7EE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FD5A5-05F6-45B6-A890-18BBA41AC5B8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C47C0-71EC-4F70-B043-94CA2EF88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D05F5-1309-42B4-AB12-C2C46CEFF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275B0-3B13-4CFC-888A-E2D9A0FC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freestock.com/free-icons/vector-illustration-orange-phone-icon-56778605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7731C23-EF42-4418-B1CC-E81499A4D573}"/>
              </a:ext>
            </a:extLst>
          </p:cNvPr>
          <p:cNvSpPr/>
          <p:nvPr/>
        </p:nvSpPr>
        <p:spPr>
          <a:xfrm>
            <a:off x="2540000" y="1793240"/>
            <a:ext cx="6949440" cy="25704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3 : Numbers</a:t>
            </a:r>
          </a:p>
          <a:p>
            <a:pPr algn="ctr"/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1803625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urteen.mp3" descr="fourteen.mp3">
            <a:hlinkClick r:id="" action="ppaction://media"/>
            <a:extLst>
              <a:ext uri="{FF2B5EF4-FFF2-40B4-BE49-F238E27FC236}">
                <a16:creationId xmlns:a16="http://schemas.microsoft.com/office/drawing/2014/main" id="{59A17F52-08AB-56BF-D175-51B5C957DE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42475" y="3227880"/>
            <a:ext cx="220360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fourteen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67862" y="1582084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picture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42475" y="4005430"/>
            <a:ext cx="220360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dirty="0"/>
              <a:t>/ˌfɔːrˈtiːn/ </a:t>
            </a:r>
          </a:p>
          <a:p>
            <a:pPr algn="ctr"/>
            <a:r>
              <a:rPr lang="vi-VN" dirty="0"/>
              <a:t>số mười bốn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099623-BBD7-C9F5-73B1-83D0EBDFD0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4" y="436411"/>
            <a:ext cx="6210300" cy="749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133747F-8032-3BC0-FBC5-A4B8FE4705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18" y="1373178"/>
            <a:ext cx="4826551" cy="4586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937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fifteen.mp3" descr="fifteen.mp3">
            <a:hlinkClick r:id="" action="ppaction://media"/>
            <a:extLst>
              <a:ext uri="{FF2B5EF4-FFF2-40B4-BE49-F238E27FC236}">
                <a16:creationId xmlns:a16="http://schemas.microsoft.com/office/drawing/2014/main" id="{6F2F01D0-D7FA-080E-1684-B869037ECC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37205" y="2962696"/>
            <a:ext cx="812800" cy="81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42475" y="3227880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fifteen</a:t>
            </a:r>
            <a:r>
              <a:rPr lang="en-US" b="1" dirty="0"/>
              <a:t> 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8067862" y="1582084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picture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42475" y="4005430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dirty="0"/>
              <a:t>/ˌfɪfˈtiːn/ </a:t>
            </a:r>
          </a:p>
          <a:p>
            <a:pPr algn="ctr"/>
            <a:r>
              <a:rPr lang="vi-VN" dirty="0"/>
              <a:t>số mười lăm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099623-BBD7-C9F5-73B1-83D0EBDFD0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4" y="436411"/>
            <a:ext cx="6210300" cy="749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B26F73F-59D1-0C0F-9FDF-027341E98B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10" y="1373600"/>
            <a:ext cx="5055154" cy="4803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338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D1-TRACK 41.mp3" descr="CD1-TRACK 41.mp3">
            <a:hlinkClick r:id="" action="ppaction://media"/>
            <a:extLst>
              <a:ext uri="{FF2B5EF4-FFF2-40B4-BE49-F238E27FC236}">
                <a16:creationId xmlns:a16="http://schemas.microsoft.com/office/drawing/2014/main" id="{F3A72D86-E031-38A4-ECCE-971A5B398A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02002" y="307926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91C078-3FA9-D6BB-032E-496373D074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4" y="386307"/>
            <a:ext cx="6210300" cy="749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D95A512-6210-2A0F-A79D-121160E23B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1" y="1923963"/>
            <a:ext cx="12147799" cy="30100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2E32F7-604C-5717-9140-0A430B20ADE3}"/>
              </a:ext>
            </a:extLst>
          </p:cNvPr>
          <p:cNvSpPr txBox="1"/>
          <p:nvPr/>
        </p:nvSpPr>
        <p:spPr>
          <a:xfrm>
            <a:off x="6689999" y="76095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icon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98700616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05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36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D770C6-7E18-DDD4-CEEC-3BD41A2BE980}"/>
              </a:ext>
            </a:extLst>
          </p:cNvPr>
          <p:cNvSpPr txBox="1"/>
          <p:nvPr/>
        </p:nvSpPr>
        <p:spPr>
          <a:xfrm>
            <a:off x="2088381" y="2992805"/>
            <a:ext cx="574933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How many (</a:t>
            </a:r>
            <a:r>
              <a:rPr lang="en-US" sz="3600" i="1" dirty="0">
                <a:solidFill>
                  <a:srgbClr val="FF0000"/>
                </a:solidFill>
              </a:rPr>
              <a:t>circles</a:t>
            </a:r>
            <a:r>
              <a:rPr lang="en-US" sz="3600" i="1" dirty="0">
                <a:solidFill>
                  <a:srgbClr val="0070C0"/>
                </a:solidFill>
              </a:rPr>
              <a:t>) are there?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C637CE-2241-ACF5-B3E9-AAC6BE9DD283}"/>
              </a:ext>
            </a:extLst>
          </p:cNvPr>
          <p:cNvSpPr txBox="1"/>
          <p:nvPr/>
        </p:nvSpPr>
        <p:spPr>
          <a:xfrm>
            <a:off x="4221409" y="3962474"/>
            <a:ext cx="351121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(</a:t>
            </a:r>
            <a:r>
              <a:rPr lang="en-US" sz="3600" i="1" dirty="0">
                <a:solidFill>
                  <a:srgbClr val="FF0000"/>
                </a:solidFill>
                <a:ea typeface="Times New Roman" panose="02020603050405020304" pitchFamily="18" charset="0"/>
              </a:rPr>
              <a:t>Twelve</a:t>
            </a:r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) (</a:t>
            </a:r>
            <a:r>
              <a:rPr lang="en-US" sz="3600" i="1" dirty="0">
                <a:solidFill>
                  <a:srgbClr val="FF0000"/>
                </a:solidFill>
                <a:ea typeface="Times New Roman" panose="02020603050405020304" pitchFamily="18" charset="0"/>
              </a:rPr>
              <a:t>circles</a:t>
            </a:r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95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D1-TRACK 42.mp3" descr="CD1-TRACK 42.mp3">
            <a:hlinkClick r:id="" action="ppaction://media"/>
            <a:extLst>
              <a:ext uri="{FF2B5EF4-FFF2-40B4-BE49-F238E27FC236}">
                <a16:creationId xmlns:a16="http://schemas.microsoft.com/office/drawing/2014/main" id="{7C55970D-CCE4-5F28-9EA7-01D4A0F57B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7126" y="274534"/>
            <a:ext cx="812800" cy="812800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04734FE-A876-5F41-E35E-C20F914552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0"/>
          <a:stretch/>
        </p:blipFill>
        <p:spPr>
          <a:xfrm>
            <a:off x="0" y="344633"/>
            <a:ext cx="4709787" cy="705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A0AA4D25-0B54-BA32-18A9-0EAC0F671A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48" y="1134068"/>
            <a:ext cx="8281792" cy="53259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6F112D-0F85-9A35-0B05-CF417010C176}"/>
              </a:ext>
            </a:extLst>
          </p:cNvPr>
          <p:cNvSpPr txBox="1"/>
          <p:nvPr/>
        </p:nvSpPr>
        <p:spPr>
          <a:xfrm>
            <a:off x="5662865" y="680934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icon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88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ask and answer about number of objects, using ….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eleven, twelve, thirteen, fourteen, fifteen</a:t>
            </a:r>
            <a:endParaRPr lang="en-US" sz="3600" dirty="0">
              <a:solidFill>
                <a:srgbClr val="00B05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How many (</a:t>
            </a:r>
            <a:r>
              <a:rPr lang="en-US" sz="3600" i="1" dirty="0">
                <a:solidFill>
                  <a:srgbClr val="FF0000"/>
                </a:solidFill>
              </a:rPr>
              <a:t>circles</a:t>
            </a:r>
            <a:r>
              <a:rPr lang="en-US" sz="3600" i="1" dirty="0">
                <a:solidFill>
                  <a:srgbClr val="00B050"/>
                </a:solidFill>
              </a:rPr>
              <a:t>) are there?</a:t>
            </a:r>
            <a:endParaRPr lang="en-US" sz="3600" dirty="0">
              <a:solidFill>
                <a:srgbClr val="00B050"/>
              </a:solidFill>
            </a:endParaRPr>
          </a:p>
          <a:p>
            <a:r>
              <a:rPr lang="en-US" sz="3600" i="1" dirty="0">
                <a:solidFill>
                  <a:srgbClr val="FF0000"/>
                </a:solidFill>
                <a:ea typeface="Times New Roman" panose="02020603050405020304" pitchFamily="18" charset="0"/>
              </a:rPr>
              <a:t>                   </a:t>
            </a:r>
            <a:r>
              <a:rPr lang="en-US" sz="3600" i="1" dirty="0">
                <a:solidFill>
                  <a:srgbClr val="00B050"/>
                </a:solidFill>
                <a:ea typeface="Times New Roman" panose="02020603050405020304" pitchFamily="18" charset="0"/>
              </a:rPr>
              <a:t>(</a:t>
            </a:r>
            <a:r>
              <a:rPr lang="en-US" sz="3600" i="1" dirty="0">
                <a:solidFill>
                  <a:srgbClr val="FF0000"/>
                </a:solidFill>
                <a:ea typeface="Times New Roman" panose="02020603050405020304" pitchFamily="18" charset="0"/>
              </a:rPr>
              <a:t>Twelve</a:t>
            </a:r>
            <a:r>
              <a:rPr lang="en-US" sz="3600" i="1" dirty="0">
                <a:solidFill>
                  <a:srgbClr val="00B050"/>
                </a:solidFill>
                <a:ea typeface="Times New Roman" panose="02020603050405020304" pitchFamily="18" charset="0"/>
              </a:rPr>
              <a:t>) (</a:t>
            </a:r>
            <a:r>
              <a:rPr lang="en-US" sz="3600" i="1" dirty="0">
                <a:solidFill>
                  <a:srgbClr val="FF0000"/>
                </a:solidFill>
                <a:ea typeface="Times New Roman" panose="02020603050405020304" pitchFamily="18" charset="0"/>
              </a:rPr>
              <a:t>circles</a:t>
            </a:r>
            <a:r>
              <a:rPr lang="en-US" sz="3600" i="1" dirty="0">
                <a:solidFill>
                  <a:srgbClr val="00B050"/>
                </a:solidFill>
                <a:ea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54E5A6-F619-4C67-3011-8CD95D6A8065}"/>
              </a:ext>
            </a:extLst>
          </p:cNvPr>
          <p:cNvSpPr txBox="1"/>
          <p:nvPr/>
        </p:nvSpPr>
        <p:spPr>
          <a:xfrm>
            <a:off x="125260" y="425885"/>
            <a:ext cx="2754280" cy="830997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b="1"/>
              <a:t>L</a:t>
            </a:r>
            <a:r>
              <a:rPr lang="en-VN" sz="4800" b="1"/>
              <a:t>et’s play!</a:t>
            </a:r>
            <a:endParaRPr lang="en-VN" sz="4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069AA-A8DF-DF75-7CEE-BD637B4FBC17}"/>
              </a:ext>
            </a:extLst>
          </p:cNvPr>
          <p:cNvSpPr txBox="1"/>
          <p:nvPr/>
        </p:nvSpPr>
        <p:spPr>
          <a:xfrm>
            <a:off x="3582444" y="499616"/>
            <a:ext cx="54269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</a:t>
            </a:r>
            <a:r>
              <a:rPr lang="en-VN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elephone game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5856E2BE-1D24-3EE1-8930-6AD160E99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03161" y="1944264"/>
            <a:ext cx="4063391" cy="40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</a:rPr>
              <a:t>eleven, 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</a:rPr>
              <a:t>twelve, 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</a:rPr>
              <a:t>thirteen, 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</a:rPr>
              <a:t>fourteen, 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</a:rPr>
              <a:t>fifteen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ven.mp3" descr="eleven.mp3">
            <a:hlinkClick r:id="" action="ppaction://media"/>
            <a:extLst>
              <a:ext uri="{FF2B5EF4-FFF2-40B4-BE49-F238E27FC236}">
                <a16:creationId xmlns:a16="http://schemas.microsoft.com/office/drawing/2014/main" id="{86260228-93BD-9AF4-94BC-6B9F4A371B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72675" y="3144645"/>
            <a:ext cx="812800" cy="81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42475" y="3227880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eleven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67862" y="1582084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picture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42475" y="40054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/ɪˈlevn/ </a:t>
            </a:r>
          </a:p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số mười một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099623-BBD7-C9F5-73B1-83D0EBDFD0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4" y="436411"/>
            <a:ext cx="6210300" cy="749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9C222C9-45BF-436C-A7BE-CCBA364294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20" y="1582084"/>
            <a:ext cx="4626780" cy="4447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welve.mp3" descr="twelve.mp3">
            <a:hlinkClick r:id="" action="ppaction://media"/>
            <a:extLst>
              <a:ext uri="{FF2B5EF4-FFF2-40B4-BE49-F238E27FC236}">
                <a16:creationId xmlns:a16="http://schemas.microsoft.com/office/drawing/2014/main" id="{FBA5BCF5-C73B-940B-48BF-81D862EA81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1501" y="3022600"/>
            <a:ext cx="812800" cy="81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42475" y="3227880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twelve</a:t>
            </a:r>
            <a:r>
              <a:rPr lang="en-US" b="1" dirty="0"/>
              <a:t> 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8067862" y="1582084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picture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42475" y="40054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/twelv/ </a:t>
            </a:r>
          </a:p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số mười hai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099623-BBD7-C9F5-73B1-83D0EBDFD0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4" y="436411"/>
            <a:ext cx="6210300" cy="749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5277056-721D-63DE-8212-A211A1CCDD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85" y="1582084"/>
            <a:ext cx="4525221" cy="430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66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irteen.mp3" descr="thirteen.mp3">
            <a:hlinkClick r:id="" action="ppaction://media"/>
            <a:extLst>
              <a:ext uri="{FF2B5EF4-FFF2-40B4-BE49-F238E27FC236}">
                <a16:creationId xmlns:a16="http://schemas.microsoft.com/office/drawing/2014/main" id="{E2A32594-1AE2-B238-52D6-7CE0649421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49732" y="2909866"/>
            <a:ext cx="812800" cy="81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06460" y="3215354"/>
            <a:ext cx="1902983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thirteen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67862" y="1582084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picture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42475" y="4005430"/>
            <a:ext cx="176696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l-GR" dirty="0"/>
              <a:t>ˌθ</a:t>
            </a:r>
            <a:r>
              <a:rPr lang="vi-VN" dirty="0"/>
              <a:t>ɜːrˈtiːn/ </a:t>
            </a:r>
          </a:p>
          <a:p>
            <a:pPr algn="ctr"/>
            <a:r>
              <a:rPr lang="vi-VN" dirty="0"/>
              <a:t>số mười ba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099623-BBD7-C9F5-73B1-83D0EBDFD0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4" y="436411"/>
            <a:ext cx="6210300" cy="749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69C17A3-46F5-BF16-20BB-F47B673142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82" y="1362021"/>
            <a:ext cx="4634630" cy="4404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533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Widescreen</PresentationFormat>
  <Paragraphs>51</Paragraphs>
  <Slides>15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2023-11-06T09:33:54Z</dcterms:created>
  <dcterms:modified xsi:type="dcterms:W3CDTF">2023-11-06T09:36:21Z</dcterms:modified>
</cp:coreProperties>
</file>