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7" saveSubsetFonts="1">
  <p:sldMasterIdLst>
    <p:sldMasterId id="2147483660" r:id="rId1"/>
  </p:sldMasterIdLst>
  <p:notesMasterIdLst>
    <p:notesMasterId r:id="rId13"/>
  </p:notesMasterIdLst>
  <p:sldIdLst>
    <p:sldId id="268" r:id="rId2"/>
    <p:sldId id="256" r:id="rId3"/>
    <p:sldId id="257" r:id="rId4"/>
    <p:sldId id="259" r:id="rId5"/>
    <p:sldId id="261" r:id="rId6"/>
    <p:sldId id="262" r:id="rId7"/>
    <p:sldId id="263" r:id="rId8"/>
    <p:sldId id="264" r:id="rId9"/>
    <p:sldId id="265" r:id="rId10"/>
    <p:sldId id="266" r:id="rId11"/>
    <p:sldId id="269" r:id="rId1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51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326B9B-1A54-4893-94CB-3E61913ECA49}" type="datetimeFigureOut">
              <a:rPr lang="en-US" smtClean="0"/>
              <a:t>11/7/2023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0607D1-2266-4A20-AA1F-315C97A328AA}" type="slidenum">
              <a:rPr lang="en-US" smtClean="0"/>
              <a:t>‹#›</a:t>
            </a:fld>
            <a:endParaRPr lang="en-US"/>
          </a:p>
        </p:txBody>
      </p:sp>
    </p:spTree>
    <p:extLst>
      <p:ext uri="{BB962C8B-B14F-4D97-AF65-F5344CB8AC3E}">
        <p14:creationId xmlns:p14="http://schemas.microsoft.com/office/powerpoint/2010/main" val="1421151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2F5C18-CDB6-470D-9F2B-33DCBB4FAD86}" type="slidenum">
              <a:rPr lang="en-US" smtClean="0"/>
              <a:t>7</a:t>
            </a:fld>
            <a:endParaRPr lang="en-US"/>
          </a:p>
        </p:txBody>
      </p:sp>
    </p:spTree>
    <p:extLst>
      <p:ext uri="{BB962C8B-B14F-4D97-AF65-F5344CB8AC3E}">
        <p14:creationId xmlns:p14="http://schemas.microsoft.com/office/powerpoint/2010/main" val="2821060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3665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77D61-AA72-44E6-9DF5-8DC15B067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511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557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77D61-AA72-44E6-9DF5-8DC15B067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033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8220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2900191"/>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1"/>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3789410"/>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26E69AD-55AD-401C-AB67-6D6D11CC34F2}"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5A73D-AFEC-4889-9E46-AB44F819CE30}" type="slidenum">
              <a:rPr lang="en-US" smtClean="0"/>
              <a:t>‹#›</a:t>
            </a:fld>
            <a:endParaRPr lang="en-US"/>
          </a:p>
        </p:txBody>
      </p:sp>
      <p:sp>
        <p:nvSpPr>
          <p:cNvPr id="2" name="Title 1"/>
          <p:cNvSpPr>
            <a:spLocks noGrp="1"/>
          </p:cNvSpPr>
          <p:nvPr>
            <p:ph type="ctrTitle"/>
          </p:nvPr>
        </p:nvSpPr>
        <p:spPr>
          <a:xfrm>
            <a:off x="817581" y="2349218"/>
            <a:ext cx="7175351" cy="1344876"/>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6E69AD-55AD-401C-AB67-6D6D11CC34F2}"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5A73D-AFEC-4889-9E46-AB44F819CE3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5"/>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548639"/>
            <a:ext cx="4829287" cy="367104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6E69AD-55AD-401C-AB67-6D6D11CC34F2}"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5A73D-AFEC-4889-9E46-AB44F819CE3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26E69AD-55AD-401C-AB67-6D6D11CC34F2}"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5A73D-AFEC-4889-9E46-AB44F819CE30}"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548640"/>
            <a:ext cx="6400800"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2900191"/>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1"/>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1629486"/>
            <a:ext cx="5966666" cy="1817510"/>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3455634"/>
            <a:ext cx="5970494"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6E69AD-55AD-401C-AB67-6D6D11CC34F2}"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5A73D-AFEC-4889-9E46-AB44F819CE3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26E69AD-55AD-401C-AB67-6D6D11CC34F2}"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25A73D-AFEC-4889-9E46-AB44F819CE30}"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548639"/>
            <a:ext cx="3346704"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548640"/>
            <a:ext cx="3346704"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1"/>
            <a:ext cx="3346704" cy="479821"/>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548641"/>
            <a:ext cx="3346704" cy="479821"/>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26E69AD-55AD-401C-AB67-6D6D11CC34F2}" type="datetimeFigureOut">
              <a:rPr lang="en-US" smtClean="0"/>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25A73D-AFEC-4889-9E46-AB44F819CE30}"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26E69AD-55AD-401C-AB67-6D6D11CC34F2}" type="datetimeFigureOut">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25A73D-AFEC-4889-9E46-AB44F819CE3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6E69AD-55AD-401C-AB67-6D6D11CC34F2}" type="datetimeFigureOut">
              <a:rPr lang="en-US" smtClean="0"/>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25A73D-AFEC-4889-9E46-AB44F819CE3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1657351"/>
            <a:ext cx="3636085" cy="943869"/>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8" y="548640"/>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2623351"/>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6E69AD-55AD-401C-AB67-6D6D11CC34F2}"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25A73D-AFEC-4889-9E46-AB44F819CE3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2900191"/>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1"/>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857250"/>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757865"/>
            <a:ext cx="3694114"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6E69AD-55AD-401C-AB67-6D6D11CC34F2}"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25A73D-AFEC-4889-9E46-AB44F819CE30}" type="slidenum">
              <a:rPr lang="en-US" smtClean="0"/>
              <a:t>‹#›</a:t>
            </a:fld>
            <a:endParaRPr lang="en-US"/>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826227"/>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90" y="3279126"/>
            <a:ext cx="6512511" cy="85725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626E69AD-55AD-401C-AB67-6D6D11CC34F2}" type="datetimeFigureOut">
              <a:rPr lang="en-US" smtClean="0"/>
              <a:t>11/7/2023</a:t>
            </a:fld>
            <a:endParaRPr lang="en-US"/>
          </a:p>
        </p:txBody>
      </p:sp>
      <p:sp>
        <p:nvSpPr>
          <p:cNvPr id="5" name="Footer Placeholder 4"/>
          <p:cNvSpPr>
            <a:spLocks noGrp="1"/>
          </p:cNvSpPr>
          <p:nvPr>
            <p:ph type="ftr" sz="quarter" idx="3"/>
          </p:nvPr>
        </p:nvSpPr>
        <p:spPr>
          <a:xfrm>
            <a:off x="457200" y="4629150"/>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CF25A73D-AFEC-4889-9E46-AB44F819CE3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4772" y="1352550"/>
            <a:ext cx="8991601" cy="1754326"/>
          </a:xfrm>
          <a:prstGeom prst="rect">
            <a:avLst/>
          </a:prstGeom>
          <a:noFill/>
        </p:spPr>
        <p:txBody>
          <a:bodyPr wrap="square" lIns="91440" tIns="45720" rIns="91440" bIns="45720">
            <a:spAutoFit/>
          </a:bodyPr>
          <a:lstStyle/>
          <a:p>
            <a:pPr algn="ctr"/>
            <a:r>
              <a:rPr lang="en-US" sz="5400" b="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CHÀO MỪNG QUÝ THẦY CÔ VỀ DỰ GIỜ LỚP 4A</a:t>
            </a:r>
          </a:p>
        </p:txBody>
      </p:sp>
      <p:sp>
        <p:nvSpPr>
          <p:cNvPr id="9" name="Rectangle 8"/>
          <p:cNvSpPr/>
          <p:nvPr/>
        </p:nvSpPr>
        <p:spPr>
          <a:xfrm>
            <a:off x="1561859" y="317214"/>
            <a:ext cx="6077433" cy="584775"/>
          </a:xfrm>
          <a:prstGeom prst="rect">
            <a:avLst/>
          </a:prstGeom>
          <a:noFill/>
        </p:spPr>
        <p:txBody>
          <a:bodyPr wrap="none" lIns="91440" tIns="45720" rIns="91440" bIns="45720">
            <a:spAutoFit/>
          </a:bodyPr>
          <a:lstStyle/>
          <a:p>
            <a:pPr algn="ctr"/>
            <a:r>
              <a:rPr lang="en-US" sz="3200" b="1" cap="none" spc="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TRƯỜNG TH&amp; THCS ĐẠI TÂN</a:t>
            </a:r>
            <a:endParaRPr lang="en-US" sz="3200"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 name="Rectangle 9"/>
          <p:cNvSpPr/>
          <p:nvPr/>
        </p:nvSpPr>
        <p:spPr>
          <a:xfrm>
            <a:off x="-55472" y="3121461"/>
            <a:ext cx="94472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MÔN </a:t>
            </a:r>
            <a:r>
              <a:rPr lang="en-US" sz="4400"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HOẠT ĐỘNG TRẢI NGHIỆM</a:t>
            </a:r>
            <a:endParaRPr lang="en-US" sz="4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95601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 xmlns:a16="http://schemas.microsoft.com/office/drawing/2014/main" id="{BA978221-6ADC-4BF6-7F99-2CF8E0F3BAD2}"/>
              </a:ext>
            </a:extLst>
          </p:cNvPr>
          <p:cNvPicPr>
            <a:picLocks noChangeAspect="1"/>
          </p:cNvPicPr>
          <p:nvPr/>
        </p:nvPicPr>
        <p:blipFill>
          <a:blip r:embed="rId3"/>
          <a:srcRect/>
          <a:stretch>
            <a:fillRect/>
          </a:stretch>
        </p:blipFill>
        <p:spPr>
          <a:xfrm>
            <a:off x="198183" y="2381734"/>
            <a:ext cx="2849817" cy="2560296"/>
          </a:xfrm>
          <a:prstGeom prst="rect">
            <a:avLst/>
          </a:prstGeom>
        </p:spPr>
      </p:pic>
      <p:grpSp>
        <p:nvGrpSpPr>
          <p:cNvPr id="14" name="Group 13">
            <a:extLst>
              <a:ext uri="{FF2B5EF4-FFF2-40B4-BE49-F238E27FC236}">
                <a16:creationId xmlns="" xmlns:a16="http://schemas.microsoft.com/office/drawing/2014/main" id="{E1867FDE-C920-4A52-7C70-1BF1BFA4EAE2}"/>
              </a:ext>
            </a:extLst>
          </p:cNvPr>
          <p:cNvGrpSpPr/>
          <p:nvPr/>
        </p:nvGrpSpPr>
        <p:grpSpPr>
          <a:xfrm>
            <a:off x="3200401" y="1417835"/>
            <a:ext cx="5576302" cy="1347108"/>
            <a:chOff x="267012" y="1913134"/>
            <a:chExt cx="8452053" cy="2062165"/>
          </a:xfrm>
        </p:grpSpPr>
        <p:pic>
          <p:nvPicPr>
            <p:cNvPr id="15" name="Picture 25">
              <a:extLst>
                <a:ext uri="{FF2B5EF4-FFF2-40B4-BE49-F238E27FC236}">
                  <a16:creationId xmlns="" xmlns:a16="http://schemas.microsoft.com/office/drawing/2014/main" id="{55C1F3CA-3456-C519-9945-D4BC62D5EAA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67012" y="1913134"/>
              <a:ext cx="8452053" cy="2062165"/>
            </a:xfrm>
            <a:prstGeom prst="rect">
              <a:avLst/>
            </a:prstGeom>
          </p:spPr>
        </p:pic>
        <p:sp>
          <p:nvSpPr>
            <p:cNvPr id="16" name="TextBox 15">
              <a:extLst>
                <a:ext uri="{FF2B5EF4-FFF2-40B4-BE49-F238E27FC236}">
                  <a16:creationId xmlns="" xmlns:a16="http://schemas.microsoft.com/office/drawing/2014/main" id="{693BCFEC-2D87-00D1-3169-C72E9E078F5B}"/>
                </a:ext>
              </a:extLst>
            </p:cNvPr>
            <p:cNvSpPr txBox="1"/>
            <p:nvPr/>
          </p:nvSpPr>
          <p:spPr>
            <a:xfrm>
              <a:off x="728999" y="2167637"/>
              <a:ext cx="7546994" cy="1696130"/>
            </a:xfrm>
            <a:prstGeom prst="rect">
              <a:avLst/>
            </a:prstGeom>
            <a:noFill/>
          </p:spPr>
          <p:txBody>
            <a:bodyPr wrap="square">
              <a:spAutoFit/>
            </a:bodyPr>
            <a:lstStyle/>
            <a:p>
              <a:pPr algn="just" defTabSz="713232">
                <a:defRPr/>
              </a:pPr>
              <a:r>
                <a:rPr lang="en-US" sz="2200" b="1" smtClean="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2200" b="1" smtClean="0">
                  <a:solidFill>
                    <a:srgbClr val="FF0000"/>
                  </a:solidFill>
                  <a:latin typeface="Calibri" panose="020F0502020204030204" pitchFamily="34" charset="0"/>
                  <a:ea typeface="Calibri" panose="020F0502020204030204" pitchFamily="34" charset="0"/>
                  <a:cs typeface="Calibri" panose="020F0502020204030204" pitchFamily="34" charset="0"/>
                </a:rPr>
                <a:t>Nhớ </a:t>
              </a:r>
              <a:r>
                <a:rPr lang="vi-VN" sz="2200" b="1" dirty="0">
                  <a:solidFill>
                    <a:srgbClr val="FF0000"/>
                  </a:solidFill>
                  <a:latin typeface="Calibri" panose="020F0502020204030204" pitchFamily="34" charset="0"/>
                  <a:ea typeface="Calibri" panose="020F0502020204030204" pitchFamily="34" charset="0"/>
                  <a:cs typeface="Calibri" panose="020F0502020204030204" pitchFamily="34" charset="0"/>
                </a:rPr>
                <a:t>lại những bất hòa đã từng xảy </a:t>
              </a:r>
              <a:r>
                <a:rPr lang="vi-VN" sz="2200" b="1">
                  <a:solidFill>
                    <a:srgbClr val="FF0000"/>
                  </a:solidFill>
                  <a:latin typeface="Calibri" panose="020F0502020204030204" pitchFamily="34" charset="0"/>
                  <a:ea typeface="Calibri" panose="020F0502020204030204" pitchFamily="34" charset="0"/>
                  <a:cs typeface="Calibri" panose="020F0502020204030204" pitchFamily="34" charset="0"/>
                </a:rPr>
                <a:t>ra </a:t>
              </a:r>
              <a:r>
                <a:rPr lang="vi-VN" sz="2200" b="1" smtClean="0">
                  <a:solidFill>
                    <a:srgbClr val="FF0000"/>
                  </a:solidFill>
                  <a:latin typeface="Calibri" panose="020F0502020204030204" pitchFamily="34" charset="0"/>
                  <a:ea typeface="Calibri" panose="020F0502020204030204" pitchFamily="34" charset="0"/>
                  <a:cs typeface="Calibri" panose="020F0502020204030204" pitchFamily="34" charset="0"/>
                </a:rPr>
                <a:t>và</a:t>
              </a:r>
              <a:r>
                <a:rPr lang="en-US" sz="2200" b="1" smtClean="0">
                  <a:solidFill>
                    <a:srgbClr val="FF0000"/>
                  </a:solidFill>
                  <a:latin typeface="Calibri" panose="020F0502020204030204" pitchFamily="34" charset="0"/>
                  <a:ea typeface="Calibri" panose="020F0502020204030204" pitchFamily="34" charset="0"/>
                  <a:cs typeface="Calibri" panose="020F0502020204030204" pitchFamily="34" charset="0"/>
                </a:rPr>
                <a:t> nh</a:t>
              </a:r>
              <a:r>
                <a:rPr lang="vi-VN" sz="2200" b="1" smtClean="0">
                  <a:solidFill>
                    <a:srgbClr val="FF0000"/>
                  </a:solidFill>
                  <a:latin typeface="Calibri" panose="020F0502020204030204" pitchFamily="34" charset="0"/>
                  <a:ea typeface="Calibri" panose="020F0502020204030204" pitchFamily="34" charset="0"/>
                  <a:cs typeface="Calibri" panose="020F0502020204030204" pitchFamily="34" charset="0"/>
                </a:rPr>
                <a:t>ững </a:t>
              </a:r>
              <a:r>
                <a:rPr lang="vi-VN" sz="2200" b="1" dirty="0">
                  <a:solidFill>
                    <a:srgbClr val="FF0000"/>
                  </a:solidFill>
                  <a:latin typeface="Calibri" panose="020F0502020204030204" pitchFamily="34" charset="0"/>
                  <a:ea typeface="Calibri" panose="020F0502020204030204" pitchFamily="34" charset="0"/>
                  <a:cs typeface="Calibri" panose="020F0502020204030204" pitchFamily="34" charset="0"/>
                </a:rPr>
                <a:t>việc em đã làm để giải </a:t>
              </a:r>
              <a:r>
                <a:rPr lang="vi-VN" sz="2200" b="1">
                  <a:solidFill>
                    <a:srgbClr val="FF0000"/>
                  </a:solidFill>
                  <a:latin typeface="Calibri" panose="020F0502020204030204" pitchFamily="34" charset="0"/>
                  <a:ea typeface="Calibri" panose="020F0502020204030204" pitchFamily="34" charset="0"/>
                  <a:cs typeface="Calibri" panose="020F0502020204030204" pitchFamily="34" charset="0"/>
                </a:rPr>
                <a:t>quyết </a:t>
              </a:r>
              <a:r>
                <a:rPr lang="vi-VN" sz="2200" b="1" smtClean="0">
                  <a:solidFill>
                    <a:srgbClr val="FF0000"/>
                  </a:solidFill>
                  <a:latin typeface="Calibri" panose="020F0502020204030204" pitchFamily="34" charset="0"/>
                  <a:ea typeface="Calibri" panose="020F0502020204030204" pitchFamily="34" charset="0"/>
                  <a:cs typeface="Calibri" panose="020F0502020204030204" pitchFamily="34" charset="0"/>
                </a:rPr>
                <a:t>bất </a:t>
              </a:r>
              <a:r>
                <a:rPr lang="vi-VN" sz="2200" b="1" dirty="0">
                  <a:solidFill>
                    <a:srgbClr val="FF0000"/>
                  </a:solidFill>
                  <a:latin typeface="Calibri" panose="020F0502020204030204" pitchFamily="34" charset="0"/>
                  <a:ea typeface="Calibri" panose="020F0502020204030204" pitchFamily="34" charset="0"/>
                  <a:cs typeface="Calibri" panose="020F0502020204030204" pitchFamily="34" charset="0"/>
                </a:rPr>
                <a:t>hòa đó.</a:t>
              </a:r>
              <a:endParaRPr lang="en-US" sz="2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 xmlns:a16="http://schemas.microsoft.com/office/drawing/2014/main" id="{135C6E1D-6746-D1F6-936F-0A78B03BCB2C}"/>
              </a:ext>
            </a:extLst>
          </p:cNvPr>
          <p:cNvGrpSpPr/>
          <p:nvPr/>
        </p:nvGrpSpPr>
        <p:grpSpPr>
          <a:xfrm>
            <a:off x="3276600" y="2974370"/>
            <a:ext cx="5543767" cy="1286699"/>
            <a:chOff x="267012" y="1913134"/>
            <a:chExt cx="8452053" cy="2062165"/>
          </a:xfrm>
        </p:grpSpPr>
        <p:pic>
          <p:nvPicPr>
            <p:cNvPr id="18" name="Picture 25">
              <a:extLst>
                <a:ext uri="{FF2B5EF4-FFF2-40B4-BE49-F238E27FC236}">
                  <a16:creationId xmlns="" xmlns:a16="http://schemas.microsoft.com/office/drawing/2014/main" id="{AB7FCD8E-8876-9474-4E90-72561861CF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67012" y="1913134"/>
              <a:ext cx="8452053" cy="2062165"/>
            </a:xfrm>
            <a:prstGeom prst="rect">
              <a:avLst/>
            </a:prstGeom>
          </p:spPr>
        </p:pic>
        <p:sp>
          <p:nvSpPr>
            <p:cNvPr id="19" name="TextBox 18">
              <a:extLst>
                <a:ext uri="{FF2B5EF4-FFF2-40B4-BE49-F238E27FC236}">
                  <a16:creationId xmlns="" xmlns:a16="http://schemas.microsoft.com/office/drawing/2014/main" id="{8F6D0ECA-95F1-481D-1793-C96A529D9D2B}"/>
                </a:ext>
              </a:extLst>
            </p:cNvPr>
            <p:cNvSpPr txBox="1"/>
            <p:nvPr/>
          </p:nvSpPr>
          <p:spPr>
            <a:xfrm>
              <a:off x="777854" y="2167638"/>
              <a:ext cx="7428968" cy="1775761"/>
            </a:xfrm>
            <a:prstGeom prst="rect">
              <a:avLst/>
            </a:prstGeom>
            <a:noFill/>
          </p:spPr>
          <p:txBody>
            <a:bodyPr wrap="square">
              <a:spAutoFit/>
            </a:bodyPr>
            <a:lstStyle/>
            <a:p>
              <a:pPr algn="just" defTabSz="713232">
                <a:defRPr/>
              </a:pPr>
              <a:r>
                <a:rPr lang="vi-VN" sz="2200" b="1" dirty="0">
                  <a:solidFill>
                    <a:srgbClr val="FF0000"/>
                  </a:solidFill>
                  <a:latin typeface="Calibri" panose="020F0502020204030204" pitchFamily="34" charset="0"/>
                  <a:ea typeface="Calibri" panose="020F0502020204030204" pitchFamily="34" charset="0"/>
                  <a:cs typeface="Calibri" panose="020F0502020204030204" pitchFamily="34" charset="0"/>
                </a:rPr>
                <a:t>Lựa chọn và rút ra những việc cần làm ở bất kì tình huống bất hòa nào để ghi lại vào bản “Cam kết tình bạn”.</a:t>
              </a:r>
              <a:endParaRPr lang="en-US" sz="2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9" name="TextBox 8">
            <a:extLst>
              <a:ext uri="{FF2B5EF4-FFF2-40B4-BE49-F238E27FC236}">
                <a16:creationId xmlns="" xmlns:a16="http://schemas.microsoft.com/office/drawing/2014/main" id="{3BD9F44C-1CB7-D2E0-BC8E-E22B87C1145B}"/>
              </a:ext>
            </a:extLst>
          </p:cNvPr>
          <p:cNvSpPr txBox="1"/>
          <p:nvPr/>
        </p:nvSpPr>
        <p:spPr>
          <a:xfrm>
            <a:off x="1371600" y="477750"/>
            <a:ext cx="6349429" cy="749129"/>
          </a:xfrm>
          <a:prstGeom prst="rect">
            <a:avLst/>
          </a:prstGeom>
          <a:noFill/>
        </p:spPr>
        <p:txBody>
          <a:bodyPr wrap="square" lIns="71323" tIns="35662" rIns="71323" bIns="35662" rtlCol="0">
            <a:spAutoFit/>
          </a:bodyPr>
          <a:lstStyle/>
          <a:p>
            <a:pPr lvl="0" algn="ctr"/>
            <a:r>
              <a:rPr lang="en-US" sz="2200" b="1" dirty="0">
                <a:solidFill>
                  <a:srgbClr val="000000"/>
                </a:solidFill>
                <a:latin typeface="Calibri" panose="020F0502020204030204" pitchFamily="34" charset="0"/>
                <a:ea typeface="Calibri" panose="020F0502020204030204" pitchFamily="34" charset="0"/>
                <a:cs typeface="Calibri" panose="020F0502020204030204" pitchFamily="34" charset="0"/>
              </a:rPr>
              <a:t>M</a:t>
            </a:r>
            <a:r>
              <a:rPr lang="vi-VN" sz="2200" b="1" dirty="0">
                <a:solidFill>
                  <a:srgbClr val="000000"/>
                </a:solidFill>
                <a:latin typeface="Calibri" panose="020F0502020204030204" pitchFamily="34" charset="0"/>
                <a:ea typeface="Calibri" panose="020F0502020204030204" pitchFamily="34" charset="0"/>
                <a:cs typeface="Calibri" panose="020F0502020204030204" pitchFamily="34" charset="0"/>
              </a:rPr>
              <a:t>ỗi tổ thảo luận để đưa ra các nguyên tắc trong “Cam kết tình bạn” theo các gợi ý sau:</a:t>
            </a:r>
            <a:endParaRPr lang="en-US" sz="22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0817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2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0"/>
            <a:ext cx="9067800" cy="5143500"/>
          </a:xfrm>
          <a:prstGeom prst="rect">
            <a:avLst/>
          </a:prstGeom>
          <a:noFill/>
          <a:ln>
            <a:noFill/>
          </a:ln>
        </p:spPr>
      </p:pic>
      <p:sp>
        <p:nvSpPr>
          <p:cNvPr id="3" name="Rectangle 2"/>
          <p:cNvSpPr/>
          <p:nvPr/>
        </p:nvSpPr>
        <p:spPr>
          <a:xfrm>
            <a:off x="962024" y="742950"/>
            <a:ext cx="8001001" cy="1754326"/>
          </a:xfrm>
          <a:prstGeom prst="rect">
            <a:avLst/>
          </a:prstGeom>
          <a:noFill/>
        </p:spPr>
        <p:txBody>
          <a:bodyPr wrap="square" lIns="91440" tIns="45720" rIns="91440" bIns="45720">
            <a:spAutoFit/>
          </a:bodyPr>
          <a:lstStyle/>
          <a:p>
            <a:pPr algn="ctr"/>
            <a:r>
              <a:rPr lang="en-US" sz="5400" b="1" cap="none" spc="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CHÀO TẠM BIỆT QUÝ THẦY CÔ !</a:t>
            </a:r>
            <a:endParaRPr lang="en-US" sz="5400" b="1" cap="none" spc="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97751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p:cTn id="15" fill="hold" display="0">
                  <p:stCondLst>
                    <p:cond delay="indefinite"/>
                  </p:stCondLst>
                </p:cTn>
                <p:tgtEl>
                  <p:spTgt spid="7"/>
                </p:tgtEl>
              </p:cMediaNode>
            </p:vide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851224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380E933-CD03-5DD6-4527-33FC776D6C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03367"/>
            <a:ext cx="2590800" cy="2811780"/>
          </a:xfrm>
          <a:prstGeom prst="rect">
            <a:avLst/>
          </a:prstGeom>
        </p:spPr>
      </p:pic>
      <p:sp>
        <p:nvSpPr>
          <p:cNvPr id="4" name="TextBox 3">
            <a:extLst>
              <a:ext uri="{FF2B5EF4-FFF2-40B4-BE49-F238E27FC236}">
                <a16:creationId xmlns="" xmlns:a16="http://schemas.microsoft.com/office/drawing/2014/main" id="{8C8E1E43-0551-C6DD-A0E9-8062CBCA316D}"/>
              </a:ext>
            </a:extLst>
          </p:cNvPr>
          <p:cNvSpPr txBox="1"/>
          <p:nvPr/>
        </p:nvSpPr>
        <p:spPr>
          <a:xfrm>
            <a:off x="1295400" y="514350"/>
            <a:ext cx="7315200" cy="3272897"/>
          </a:xfrm>
          <a:prstGeom prst="rect">
            <a:avLst/>
          </a:prstGeom>
          <a:noFill/>
        </p:spPr>
        <p:txBody>
          <a:bodyPr wrap="square" lIns="71323" tIns="35662" rIns="71323" bIns="35662" rtlCol="0">
            <a:spAutoFit/>
          </a:bodyPr>
          <a:lstStyle/>
          <a:p>
            <a:pPr algn="ctr"/>
            <a:r>
              <a:rPr lang="en-US" sz="4000" smtClean="0">
                <a:latin typeface="Times New Roman" pitchFamily="18" charset="0"/>
                <a:cs typeface="Times New Roman" pitchFamily="18" charset="0"/>
              </a:rPr>
              <a:t>Thứ tư ngày </a:t>
            </a:r>
            <a:r>
              <a:rPr lang="en-US" sz="4000">
                <a:latin typeface="Times New Roman" pitchFamily="18" charset="0"/>
                <a:cs typeface="Times New Roman" pitchFamily="18" charset="0"/>
              </a:rPr>
              <a:t>8</a:t>
            </a:r>
            <a:r>
              <a:rPr lang="en-US" sz="4000" smtClean="0">
                <a:latin typeface="Times New Roman" pitchFamily="18" charset="0"/>
                <a:cs typeface="Times New Roman" pitchFamily="18" charset="0"/>
              </a:rPr>
              <a:t> tháng 11 năm 2023</a:t>
            </a:r>
          </a:p>
          <a:p>
            <a:pPr algn="ctr"/>
            <a:r>
              <a:rPr lang="en-US" sz="4400" u="sng" smtClean="0">
                <a:solidFill>
                  <a:srgbClr val="FF0000"/>
                </a:solidFill>
                <a:latin typeface="Times New Roman" pitchFamily="18" charset="0"/>
                <a:cs typeface="Times New Roman" pitchFamily="18" charset="0"/>
              </a:rPr>
              <a:t>Hoạt động trải nghiệm</a:t>
            </a:r>
          </a:p>
          <a:p>
            <a:pPr algn="ctr"/>
            <a:r>
              <a:rPr lang="en-US" sz="4000" b="1" u="sng" smtClean="0">
                <a:latin typeface="Times New Roman" pitchFamily="18" charset="0"/>
                <a:cs typeface="Times New Roman" pitchFamily="18" charset="0"/>
              </a:rPr>
              <a:t>BÀI 11:</a:t>
            </a:r>
            <a:r>
              <a:rPr lang="en-US" sz="4000" b="1" smtClean="0">
                <a:latin typeface="Times New Roman" pitchFamily="18" charset="0"/>
                <a:cs typeface="Times New Roman" pitchFamily="18" charset="0"/>
              </a:rPr>
              <a:t> TÌNH BẠN (Tiết 3)</a:t>
            </a:r>
            <a:endParaRPr lang="en-US" sz="4000" b="1" u="sng" smtClean="0">
              <a:latin typeface="Times New Roman" pitchFamily="18" charset="0"/>
              <a:cs typeface="Times New Roman" pitchFamily="18" charset="0"/>
            </a:endParaRPr>
          </a:p>
          <a:p>
            <a:pPr algn="ctr"/>
            <a:r>
              <a:rPr lang="en-US" sz="4000" b="1" i="1" smtClean="0">
                <a:solidFill>
                  <a:srgbClr val="FF3300"/>
                </a:solidFill>
                <a:latin typeface="Times New Roman" pitchFamily="18" charset="0"/>
                <a:cs typeface="Times New Roman" pitchFamily="18" charset="0"/>
              </a:rPr>
              <a:t> </a:t>
            </a:r>
            <a:r>
              <a:rPr lang="en-US" sz="4000" b="1" smtClean="0">
                <a:solidFill>
                  <a:srgbClr val="FF3300"/>
                </a:solidFill>
                <a:latin typeface="Times New Roman" pitchFamily="18" charset="0"/>
                <a:cs typeface="Times New Roman" pitchFamily="18" charset="0"/>
              </a:rPr>
              <a:t>Sinh hoạt lớp theo chủ đề:</a:t>
            </a:r>
          </a:p>
          <a:p>
            <a:pPr algn="ctr"/>
            <a:r>
              <a:rPr lang="en-US" sz="4000" b="1" i="1" smtClean="0">
                <a:latin typeface="Times New Roman" pitchFamily="18" charset="0"/>
                <a:cs typeface="Times New Roman" pitchFamily="18" charset="0"/>
              </a:rPr>
              <a:t>Cam kết tình bạn</a:t>
            </a:r>
            <a:endParaRPr lang="en-US" sz="4000" b="1" i="1" dirty="0">
              <a:latin typeface="Times New Roman" pitchFamily="18" charset="0"/>
              <a:cs typeface="Times New Roman" pitchFamily="18" charset="0"/>
            </a:endParaRPr>
          </a:p>
        </p:txBody>
      </p:sp>
    </p:spTree>
    <p:extLst>
      <p:ext uri="{BB962C8B-B14F-4D97-AF65-F5344CB8AC3E}">
        <p14:creationId xmlns:p14="http://schemas.microsoft.com/office/powerpoint/2010/main" val="32715729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66950" y="19050"/>
            <a:ext cx="42290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Sinh hoạt lớp</a:t>
            </a:r>
            <a:endParaRPr lang="en-US" sz="5400" b="1" cap="none" spc="50">
              <a:ln w="11430"/>
              <a:solidFill>
                <a:srgbClr val="FF0000"/>
              </a:solidFill>
              <a:effectLst>
                <a:outerShdw blurRad="76200" dist="50800" dir="5400000" algn="tl" rotWithShape="0">
                  <a:srgbClr val="000000">
                    <a:alpha val="65000"/>
                  </a:srgbClr>
                </a:outerShdw>
              </a:effectLst>
            </a:endParaRPr>
          </a:p>
        </p:txBody>
      </p:sp>
      <p:pic>
        <p:nvPicPr>
          <p:cNvPr id="5" name="Hình ảnh 20" descr="Ảnh có chứa đồ chơi, búp bê, đồ họa véc-tơ&#10;&#10;Mô tả được tạo tự động">
            <a:extLst>
              <a:ext uri="{FF2B5EF4-FFF2-40B4-BE49-F238E27FC236}">
                <a16:creationId xmlns="" xmlns:a16="http://schemas.microsoft.com/office/drawing/2014/main" id="{85D0EABF-2F2C-4343-9982-41B988171A0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133600" y="2345537"/>
            <a:ext cx="2247871" cy="2240865"/>
          </a:xfrm>
          <a:prstGeom prst="rect">
            <a:avLst/>
          </a:prstGeom>
        </p:spPr>
      </p:pic>
      <p:pic>
        <p:nvPicPr>
          <p:cNvPr id="6" name="Hình ảnh 21" descr="Ảnh có chứa đồ chơi, búp bê&#10;&#10;Mô tả được tạo tự động">
            <a:extLst>
              <a:ext uri="{FF2B5EF4-FFF2-40B4-BE49-F238E27FC236}">
                <a16:creationId xmlns="" xmlns:a16="http://schemas.microsoft.com/office/drawing/2014/main" id="{9F8E7196-D75B-9680-77BF-FD45A8574F2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4114800" y="2364587"/>
            <a:ext cx="1818488" cy="2132637"/>
          </a:xfrm>
          <a:prstGeom prst="rect">
            <a:avLst/>
          </a:prstGeom>
        </p:spPr>
      </p:pic>
      <p:sp>
        <p:nvSpPr>
          <p:cNvPr id="7" name="TextBox 6">
            <a:extLst>
              <a:ext uri="{FF2B5EF4-FFF2-40B4-BE49-F238E27FC236}">
                <a16:creationId xmlns="" xmlns:a16="http://schemas.microsoft.com/office/drawing/2014/main" id="{FAB1F2EE-F8FD-75F5-5DC5-711C7703A776}"/>
              </a:ext>
            </a:extLst>
          </p:cNvPr>
          <p:cNvSpPr txBox="1"/>
          <p:nvPr/>
        </p:nvSpPr>
        <p:spPr>
          <a:xfrm>
            <a:off x="233983" y="1558753"/>
            <a:ext cx="2732774" cy="1101239"/>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lIns="71323" tIns="35662" rIns="71323" bIns="35662" rtlCol="0">
            <a:spAutoFit/>
          </a:bodyPr>
          <a:lstStyle/>
          <a:p>
            <a:pPr algn="ctr" defTabSz="713232">
              <a:defRPr/>
            </a:pPr>
            <a:r>
              <a:rPr lang="en-US" sz="2000" b="1" dirty="0" err="1">
                <a:solidFill>
                  <a:prstClr val="black"/>
                </a:solidFill>
                <a:latin typeface="Calibri" panose="020F0502020204030204" pitchFamily="34" charset="0"/>
                <a:cs typeface="Calibri" panose="020F0502020204030204" pitchFamily="34" charset="0"/>
              </a:rPr>
              <a:t>Các</a:t>
            </a:r>
            <a:r>
              <a:rPr lang="en-US" sz="2000" b="1" dirty="0">
                <a:solidFill>
                  <a:prstClr val="black"/>
                </a:solidFill>
                <a:latin typeface="Calibri" panose="020F0502020204030204" pitchFamily="34" charset="0"/>
                <a:cs typeface="Calibri" panose="020F0502020204030204" pitchFamily="34" charset="0"/>
              </a:rPr>
              <a:t> </a:t>
            </a:r>
            <a:r>
              <a:rPr lang="en-US" sz="2000" b="1" dirty="0" err="1">
                <a:solidFill>
                  <a:prstClr val="black"/>
                </a:solidFill>
                <a:latin typeface="Calibri" panose="020F0502020204030204" pitchFamily="34" charset="0"/>
                <a:cs typeface="Calibri" panose="020F0502020204030204" pitchFamily="34" charset="0"/>
              </a:rPr>
              <a:t>tổ</a:t>
            </a:r>
            <a:r>
              <a:rPr lang="en-US" sz="2000" b="1" dirty="0">
                <a:solidFill>
                  <a:prstClr val="black"/>
                </a:solidFill>
                <a:latin typeface="Calibri" panose="020F0502020204030204" pitchFamily="34" charset="0"/>
                <a:cs typeface="Calibri" panose="020F0502020204030204" pitchFamily="34" charset="0"/>
              </a:rPr>
              <a:t> </a:t>
            </a:r>
            <a:r>
              <a:rPr lang="en-US" sz="2000" b="1" dirty="0" err="1">
                <a:solidFill>
                  <a:prstClr val="black"/>
                </a:solidFill>
                <a:latin typeface="Calibri" panose="020F0502020204030204" pitchFamily="34" charset="0"/>
                <a:cs typeface="Calibri" panose="020F0502020204030204" pitchFamily="34" charset="0"/>
              </a:rPr>
              <a:t>trưởng</a:t>
            </a:r>
            <a:r>
              <a:rPr lang="en-US" sz="2000" b="1" dirty="0">
                <a:solidFill>
                  <a:prstClr val="black"/>
                </a:solidFill>
                <a:latin typeface="Calibri" panose="020F0502020204030204" pitchFamily="34" charset="0"/>
                <a:cs typeface="Calibri" panose="020F0502020204030204" pitchFamily="34" charset="0"/>
              </a:rPr>
              <a:t> </a:t>
            </a:r>
            <a:r>
              <a:rPr lang="en-US" sz="2000" b="1" dirty="0" err="1">
                <a:solidFill>
                  <a:prstClr val="black"/>
                </a:solidFill>
                <a:latin typeface="Calibri" panose="020F0502020204030204" pitchFamily="34" charset="0"/>
                <a:cs typeface="Calibri" panose="020F0502020204030204" pitchFamily="34" charset="0"/>
              </a:rPr>
              <a:t>báo</a:t>
            </a:r>
            <a:r>
              <a:rPr lang="en-US" sz="2000" b="1" dirty="0">
                <a:solidFill>
                  <a:prstClr val="black"/>
                </a:solidFill>
                <a:latin typeface="Calibri" panose="020F0502020204030204" pitchFamily="34" charset="0"/>
                <a:cs typeface="Calibri" panose="020F0502020204030204" pitchFamily="34" charset="0"/>
              </a:rPr>
              <a:t> </a:t>
            </a:r>
            <a:r>
              <a:rPr lang="en-US" sz="2000" b="1" dirty="0" err="1">
                <a:solidFill>
                  <a:prstClr val="black"/>
                </a:solidFill>
                <a:latin typeface="Calibri" panose="020F0502020204030204" pitchFamily="34" charset="0"/>
                <a:cs typeface="Calibri" panose="020F0502020204030204" pitchFamily="34" charset="0"/>
              </a:rPr>
              <a:t>cáo</a:t>
            </a:r>
            <a:r>
              <a:rPr lang="en-US" sz="2000" b="1" dirty="0">
                <a:solidFill>
                  <a:prstClr val="black"/>
                </a:solidFill>
                <a:latin typeface="Calibri" panose="020F0502020204030204" pitchFamily="34" charset="0"/>
                <a:cs typeface="Calibri" panose="020F0502020204030204" pitchFamily="34" charset="0"/>
              </a:rPr>
              <a:t> </a:t>
            </a:r>
            <a:r>
              <a:rPr lang="en-US" sz="2000" b="1" dirty="0" err="1">
                <a:solidFill>
                  <a:prstClr val="black"/>
                </a:solidFill>
                <a:latin typeface="Calibri" panose="020F0502020204030204" pitchFamily="34" charset="0"/>
                <a:cs typeface="Calibri" panose="020F0502020204030204" pitchFamily="34" charset="0"/>
              </a:rPr>
              <a:t>kết</a:t>
            </a:r>
            <a:r>
              <a:rPr lang="en-US" sz="2000" b="1" dirty="0">
                <a:solidFill>
                  <a:prstClr val="black"/>
                </a:solidFill>
                <a:latin typeface="Calibri" panose="020F0502020204030204" pitchFamily="34" charset="0"/>
                <a:cs typeface="Calibri" panose="020F0502020204030204" pitchFamily="34" charset="0"/>
              </a:rPr>
              <a:t> </a:t>
            </a:r>
            <a:r>
              <a:rPr lang="en-US" sz="2000" b="1" dirty="0" err="1">
                <a:solidFill>
                  <a:prstClr val="black"/>
                </a:solidFill>
                <a:latin typeface="Calibri" panose="020F0502020204030204" pitchFamily="34" charset="0"/>
                <a:cs typeface="Calibri" panose="020F0502020204030204" pitchFamily="34" charset="0"/>
              </a:rPr>
              <a:t>quả</a:t>
            </a:r>
            <a:r>
              <a:rPr lang="en-US" sz="2000" b="1" dirty="0">
                <a:solidFill>
                  <a:prstClr val="black"/>
                </a:solidFill>
                <a:latin typeface="Calibri" panose="020F0502020204030204" pitchFamily="34" charset="0"/>
                <a:cs typeface="Calibri" panose="020F0502020204030204" pitchFamily="34" charset="0"/>
              </a:rPr>
              <a:t> </a:t>
            </a:r>
            <a:r>
              <a:rPr lang="en-US" sz="2000" b="1" dirty="0" err="1">
                <a:solidFill>
                  <a:prstClr val="black"/>
                </a:solidFill>
                <a:latin typeface="Calibri" panose="020F0502020204030204" pitchFamily="34" charset="0"/>
                <a:cs typeface="Calibri" panose="020F0502020204030204" pitchFamily="34" charset="0"/>
              </a:rPr>
              <a:t>hoạt</a:t>
            </a:r>
            <a:r>
              <a:rPr lang="en-US" sz="2000" b="1" dirty="0">
                <a:solidFill>
                  <a:prstClr val="black"/>
                </a:solidFill>
                <a:latin typeface="Calibri" panose="020F0502020204030204" pitchFamily="34" charset="0"/>
                <a:cs typeface="Calibri" panose="020F0502020204030204" pitchFamily="34" charset="0"/>
              </a:rPr>
              <a:t> </a:t>
            </a:r>
            <a:r>
              <a:rPr lang="en-US" sz="2000" b="1" dirty="0" err="1">
                <a:solidFill>
                  <a:prstClr val="black"/>
                </a:solidFill>
                <a:latin typeface="Calibri" panose="020F0502020204030204" pitchFamily="34" charset="0"/>
                <a:cs typeface="Calibri" panose="020F0502020204030204" pitchFamily="34" charset="0"/>
              </a:rPr>
              <a:t>động</a:t>
            </a:r>
            <a:r>
              <a:rPr lang="en-US" sz="2000" b="1" dirty="0">
                <a:solidFill>
                  <a:prstClr val="black"/>
                </a:solidFill>
                <a:latin typeface="Calibri" panose="020F0502020204030204" pitchFamily="34" charset="0"/>
                <a:cs typeface="Calibri" panose="020F0502020204030204" pitchFamily="34" charset="0"/>
              </a:rPr>
              <a:t> </a:t>
            </a:r>
            <a:r>
              <a:rPr lang="en-US" sz="2000" b="1" dirty="0" err="1">
                <a:solidFill>
                  <a:prstClr val="black"/>
                </a:solidFill>
                <a:latin typeface="Calibri" panose="020F0502020204030204" pitchFamily="34" charset="0"/>
                <a:cs typeface="Calibri" panose="020F0502020204030204" pitchFamily="34" charset="0"/>
              </a:rPr>
              <a:t>trong</a:t>
            </a:r>
            <a:r>
              <a:rPr lang="en-US" sz="2000" b="1" dirty="0">
                <a:solidFill>
                  <a:prstClr val="black"/>
                </a:solidFill>
                <a:latin typeface="Calibri" panose="020F0502020204030204" pitchFamily="34" charset="0"/>
                <a:cs typeface="Calibri" panose="020F0502020204030204" pitchFamily="34" charset="0"/>
              </a:rPr>
              <a:t> </a:t>
            </a:r>
            <a:r>
              <a:rPr lang="en-US" sz="2000" b="1" dirty="0" err="1">
                <a:solidFill>
                  <a:prstClr val="black"/>
                </a:solidFill>
                <a:latin typeface="Calibri" panose="020F0502020204030204" pitchFamily="34" charset="0"/>
                <a:cs typeface="Calibri" panose="020F0502020204030204" pitchFamily="34" charset="0"/>
              </a:rPr>
              <a:t>tuần</a:t>
            </a:r>
            <a:r>
              <a:rPr lang="en-US" sz="2000" b="1" dirty="0">
                <a:solidFill>
                  <a:prstClr val="black"/>
                </a:solidFill>
                <a:latin typeface="Calibri" panose="020F0502020204030204" pitchFamily="34" charset="0"/>
                <a:cs typeface="Calibri" panose="020F0502020204030204" pitchFamily="34" charset="0"/>
              </a:rPr>
              <a:t> </a:t>
            </a:r>
            <a:r>
              <a:rPr lang="en-US" sz="2000" b="1" dirty="0" err="1">
                <a:solidFill>
                  <a:prstClr val="black"/>
                </a:solidFill>
                <a:latin typeface="Calibri" panose="020F0502020204030204" pitchFamily="34" charset="0"/>
                <a:cs typeface="Calibri" panose="020F0502020204030204" pitchFamily="34" charset="0"/>
              </a:rPr>
              <a:t>của</a:t>
            </a:r>
            <a:r>
              <a:rPr lang="en-US" sz="2000" b="1" dirty="0">
                <a:solidFill>
                  <a:prstClr val="black"/>
                </a:solidFill>
                <a:latin typeface="Calibri" panose="020F0502020204030204" pitchFamily="34" charset="0"/>
                <a:cs typeface="Calibri" panose="020F0502020204030204" pitchFamily="34" charset="0"/>
              </a:rPr>
              <a:t> </a:t>
            </a:r>
            <a:r>
              <a:rPr lang="en-US" sz="2000" b="1" dirty="0" err="1">
                <a:solidFill>
                  <a:prstClr val="black"/>
                </a:solidFill>
                <a:latin typeface="Calibri" panose="020F0502020204030204" pitchFamily="34" charset="0"/>
                <a:cs typeface="Calibri" panose="020F0502020204030204" pitchFamily="34" charset="0"/>
              </a:rPr>
              <a:t>tổ</a:t>
            </a:r>
            <a:endParaRPr lang="en-US" sz="2000" b="1" dirty="0">
              <a:solidFill>
                <a:prstClr val="black"/>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 xmlns:a16="http://schemas.microsoft.com/office/drawing/2014/main" id="{1BF6BC6C-93C9-D982-15BD-9D511EE50B93}"/>
              </a:ext>
            </a:extLst>
          </p:cNvPr>
          <p:cNvSpPr txBox="1"/>
          <p:nvPr/>
        </p:nvSpPr>
        <p:spPr>
          <a:xfrm>
            <a:off x="5870551" y="1428750"/>
            <a:ext cx="3121049" cy="120339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lIns="71323" tIns="35662" rIns="71323" bIns="35662">
            <a:spAutoFit/>
          </a:bodyPr>
          <a:lstStyle/>
          <a:p>
            <a:pPr algn="ctr" defTabSz="713232">
              <a:defRPr/>
            </a:pPr>
            <a:r>
              <a:rPr lang="vi-VN" sz="2200" b="1">
                <a:solidFill>
                  <a:prstClr val="black"/>
                </a:solidFill>
                <a:latin typeface="Calibri" panose="020F0502020204030204" pitchFamily="34" charset="0"/>
                <a:cs typeface="Calibri" panose="020F0502020204030204" pitchFamily="34" charset="0"/>
              </a:rPr>
              <a:t>Lớp trưởng báo cáo kết quả học tập của lớp trong </a:t>
            </a:r>
            <a:r>
              <a:rPr lang="vi-VN" sz="2200" b="1" smtClean="0">
                <a:solidFill>
                  <a:prstClr val="black"/>
                </a:solidFill>
                <a:latin typeface="Calibri" panose="020F0502020204030204" pitchFamily="34" charset="0"/>
                <a:cs typeface="Calibri" panose="020F0502020204030204" pitchFamily="34" charset="0"/>
              </a:rPr>
              <a:t>tuần</a:t>
            </a:r>
            <a:r>
              <a:rPr lang="en-US" sz="2200" b="1" smtClean="0">
                <a:solidFill>
                  <a:prstClr val="black"/>
                </a:solidFill>
                <a:latin typeface="Calibri" panose="020F0502020204030204" pitchFamily="34" charset="0"/>
                <a:cs typeface="Calibri" panose="020F0502020204030204" pitchFamily="34" charset="0"/>
              </a:rPr>
              <a:t> qua. </a:t>
            </a:r>
            <a:endParaRPr lang="vi-VN" sz="2200" b="1" dirty="0">
              <a:solidFill>
                <a:prstClr val="black"/>
              </a:solidFill>
              <a:latin typeface="Calibri" panose="020F0502020204030204" pitchFamily="34" charset="0"/>
              <a:cs typeface="Calibri" panose="020F0502020204030204" pitchFamily="34" charset="0"/>
            </a:endParaRPr>
          </a:p>
        </p:txBody>
      </p:sp>
      <p:sp>
        <p:nvSpPr>
          <p:cNvPr id="9" name="Rectangle 8"/>
          <p:cNvSpPr/>
          <p:nvPr/>
        </p:nvSpPr>
        <p:spPr>
          <a:xfrm>
            <a:off x="457200" y="942380"/>
            <a:ext cx="8382000" cy="41017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smtClean="0">
                <a:solidFill>
                  <a:srgbClr val="00B0F0"/>
                </a:solidFill>
                <a:latin typeface="Times New Roman" pitchFamily="18" charset="0"/>
                <a:cs typeface="Times New Roman" pitchFamily="18" charset="0"/>
              </a:rPr>
              <a:t>1. Đánh giá hoạt động của lớp trong tuần qua</a:t>
            </a:r>
            <a:endParaRPr lang="en-US" sz="3200" b="1">
              <a:solidFill>
                <a:srgbClr val="00B0F0"/>
              </a:solidFill>
              <a:latin typeface="Times New Roman" pitchFamily="18" charset="0"/>
              <a:cs typeface="Times New Roman" pitchFamily="18" charset="0"/>
            </a:endParaRPr>
          </a:p>
        </p:txBody>
      </p:sp>
      <p:sp>
        <p:nvSpPr>
          <p:cNvPr id="10" name="Rectangle 9"/>
          <p:cNvSpPr/>
          <p:nvPr/>
        </p:nvSpPr>
        <p:spPr>
          <a:xfrm>
            <a:off x="685800" y="4497224"/>
            <a:ext cx="8153400" cy="4367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smtClean="0">
                <a:solidFill>
                  <a:schemeClr val="accent3">
                    <a:lumMod val="50000"/>
                  </a:schemeClr>
                </a:solidFill>
                <a:latin typeface="Times New Roman" pitchFamily="18" charset="0"/>
                <a:cs typeface="Times New Roman" pitchFamily="18" charset="0"/>
              </a:rPr>
              <a:t>2. Kế hoạch hoạt động của lớp trong tuần tới</a:t>
            </a:r>
            <a:endParaRPr lang="en-US" sz="3200" b="1">
              <a:solidFill>
                <a:schemeClr val="accent3">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90876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9143999" cy="5143500"/>
          </a:xfrm>
          <a:prstGeom prst="rect">
            <a:avLst/>
          </a:prstGeom>
        </p:spPr>
      </p:pic>
      <p:sp>
        <p:nvSpPr>
          <p:cNvPr id="6" name="Rectangle: Rounded Corners 6">
            <a:extLst>
              <a:ext uri="{FF2B5EF4-FFF2-40B4-BE49-F238E27FC236}">
                <a16:creationId xmlns="" xmlns:a16="http://schemas.microsoft.com/office/drawing/2014/main" id="{C4D63267-0065-4DF6-B5B4-D4A3E36F9DF0}"/>
              </a:ext>
            </a:extLst>
          </p:cNvPr>
          <p:cNvSpPr/>
          <p:nvPr/>
        </p:nvSpPr>
        <p:spPr>
          <a:xfrm>
            <a:off x="201619" y="-34289"/>
            <a:ext cx="8740760" cy="4774222"/>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defTabSz="713232">
              <a:defRPr/>
            </a:pPr>
            <a:endParaRPr lang="en-US" sz="1400">
              <a:solidFill>
                <a:prstClr val="white"/>
              </a:solidFill>
              <a:latin typeface="Calibri" panose="020F0502020204030204"/>
            </a:endParaRPr>
          </a:p>
        </p:txBody>
      </p:sp>
      <p:grpSp>
        <p:nvGrpSpPr>
          <p:cNvPr id="17" name="Group 16"/>
          <p:cNvGrpSpPr/>
          <p:nvPr/>
        </p:nvGrpSpPr>
        <p:grpSpPr>
          <a:xfrm>
            <a:off x="990600" y="651510"/>
            <a:ext cx="6934200" cy="2225040"/>
            <a:chOff x="1467064" y="2047283"/>
            <a:chExt cx="9245600" cy="5133476"/>
          </a:xfrm>
        </p:grpSpPr>
        <p:sp>
          <p:nvSpPr>
            <p:cNvPr id="9" name="Rounded Rectangle 8"/>
            <p:cNvSpPr/>
            <p:nvPr/>
          </p:nvSpPr>
          <p:spPr>
            <a:xfrm>
              <a:off x="1594336" y="2047285"/>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3232">
                <a:defRPr/>
              </a:pPr>
              <a:endParaRPr lang="vi-VN" sz="1400">
                <a:solidFill>
                  <a:prstClr val="white"/>
                </a:solidFill>
                <a:latin typeface="Arial" panose="020B0604020202020204" pitchFamily="34" charset="0"/>
              </a:endParaRPr>
            </a:p>
          </p:txBody>
        </p:sp>
        <p:sp>
          <p:nvSpPr>
            <p:cNvPr id="10" name="Rounded Rectangle 9"/>
            <p:cNvSpPr/>
            <p:nvPr/>
          </p:nvSpPr>
          <p:spPr>
            <a:xfrm>
              <a:off x="1467064" y="2047283"/>
              <a:ext cx="9245600" cy="51334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3232">
                <a:defRPr/>
              </a:pPr>
              <a:endParaRPr lang="en-US" sz="3400" b="1" i="1" smtClean="0">
                <a:solidFill>
                  <a:srgbClr val="00B0F0"/>
                </a:solidFill>
                <a:latin typeface="Times New Roman" pitchFamily="18" charset="0"/>
                <a:cs typeface="Times New Roman" pitchFamily="18" charset="0"/>
              </a:endParaRPr>
            </a:p>
            <a:p>
              <a:pPr algn="ctr" defTabSz="713232">
                <a:defRPr/>
              </a:pPr>
              <a:endParaRPr lang="en-US" sz="3400" b="1" i="1" smtClean="0">
                <a:solidFill>
                  <a:srgbClr val="00B0F0"/>
                </a:solidFill>
                <a:latin typeface="Times New Roman" pitchFamily="18" charset="0"/>
                <a:cs typeface="Times New Roman" pitchFamily="18" charset="0"/>
              </a:endParaRPr>
            </a:p>
            <a:p>
              <a:pPr algn="ctr" defTabSz="713232">
                <a:defRPr/>
              </a:pPr>
              <a:r>
                <a:rPr lang="en-US" sz="4400" b="1" i="1" smtClean="0">
                  <a:solidFill>
                    <a:srgbClr val="00B0F0"/>
                  </a:solidFill>
                  <a:latin typeface="Times New Roman" pitchFamily="18" charset="0"/>
                  <a:cs typeface="Times New Roman" pitchFamily="18" charset="0"/>
                </a:rPr>
                <a:t>Cam kết tình bạn </a:t>
              </a:r>
              <a:endParaRPr lang="vi-VN" sz="4400" b="1" i="1" dirty="0">
                <a:solidFill>
                  <a:srgbClr val="00B0F0"/>
                </a:solidFill>
                <a:latin typeface="Times New Roman" pitchFamily="18" charset="0"/>
                <a:cs typeface="Times New Roman" pitchFamily="18" charset="0"/>
              </a:endParaRPr>
            </a:p>
          </p:txBody>
        </p:sp>
      </p:grpSp>
      <p:pic>
        <p:nvPicPr>
          <p:cNvPr id="18" name="Picture 17">
            <a:extLst>
              <a:ext uri="{FF2B5EF4-FFF2-40B4-BE49-F238E27FC236}">
                <a16:creationId xmlns="" xmlns:a16="http://schemas.microsoft.com/office/drawing/2014/main" id="{4098F771-4B74-6EC0-3B5D-8A4C4C61B06D}"/>
              </a:ext>
            </a:extLst>
          </p:cNvPr>
          <p:cNvPicPr>
            <a:picLocks noChangeAspect="1"/>
          </p:cNvPicPr>
          <p:nvPr/>
        </p:nvPicPr>
        <p:blipFill>
          <a:blip r:embed="rId3"/>
          <a:stretch>
            <a:fillRect/>
          </a:stretch>
        </p:blipFill>
        <p:spPr>
          <a:xfrm>
            <a:off x="-86818" y="2518225"/>
            <a:ext cx="1694149" cy="2504513"/>
          </a:xfrm>
          <a:prstGeom prst="rect">
            <a:avLst/>
          </a:prstGeom>
        </p:spPr>
      </p:pic>
      <p:pic>
        <p:nvPicPr>
          <p:cNvPr id="19" name="Picture 18">
            <a:extLst>
              <a:ext uri="{FF2B5EF4-FFF2-40B4-BE49-F238E27FC236}">
                <a16:creationId xmlns="" xmlns:a16="http://schemas.microsoft.com/office/drawing/2014/main" id="{E5E6D966-392A-D7D5-77E6-453C65703CBF}"/>
              </a:ext>
            </a:extLst>
          </p:cNvPr>
          <p:cNvPicPr>
            <a:picLocks noChangeAspect="1"/>
          </p:cNvPicPr>
          <p:nvPr/>
        </p:nvPicPr>
        <p:blipFill>
          <a:blip r:embed="rId4"/>
          <a:stretch>
            <a:fillRect/>
          </a:stretch>
        </p:blipFill>
        <p:spPr>
          <a:xfrm>
            <a:off x="7327758" y="2562934"/>
            <a:ext cx="1903060" cy="2488247"/>
          </a:xfrm>
          <a:prstGeom prst="rect">
            <a:avLst/>
          </a:prstGeom>
        </p:spPr>
      </p:pic>
      <p:sp>
        <p:nvSpPr>
          <p:cNvPr id="2" name="Rectangle 1"/>
          <p:cNvSpPr/>
          <p:nvPr/>
        </p:nvSpPr>
        <p:spPr>
          <a:xfrm>
            <a:off x="731681" y="742950"/>
            <a:ext cx="7403749" cy="83099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Sinh hoạt lớp theo chủ đề:</a:t>
            </a:r>
            <a:endParaRPr lang="en-US" sz="48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79049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Flowchart: Terminator 2"/>
          <p:cNvSpPr/>
          <p:nvPr/>
        </p:nvSpPr>
        <p:spPr>
          <a:xfrm>
            <a:off x="1096567" y="464345"/>
            <a:ext cx="6950869" cy="1582505"/>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lIns="71323" tIns="35662" rIns="71323" bIns="35662" rtlCol="0" anchor="ctr"/>
          <a:lstStyle/>
          <a:p>
            <a:pPr algn="ctr" defTabSz="713232">
              <a:defRPr/>
            </a:pPr>
            <a:r>
              <a:rPr lang="en-US" sz="4200" b="1" spc="39"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1</a:t>
            </a:r>
            <a:r>
              <a:rPr lang="en-US" sz="4200" b="1" spc="39" smtClean="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4200" b="1" spc="39"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Sắm</a:t>
            </a:r>
            <a:r>
              <a:rPr lang="en-US" sz="4200" b="1" spc="39"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4200" b="1" spc="39"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vai</a:t>
            </a:r>
            <a:r>
              <a:rPr lang="en-US" sz="4200" b="1" spc="39"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4200" b="1" spc="39"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xử</a:t>
            </a:r>
            <a:r>
              <a:rPr lang="en-US" sz="4200" b="1" spc="39"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4200" b="1" spc="39"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lý</a:t>
            </a:r>
            <a:r>
              <a:rPr lang="en-US" sz="4200" b="1" spc="39"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4200" b="1" spc="39"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tình</a:t>
            </a:r>
            <a:r>
              <a:rPr lang="en-US" sz="4200" b="1" spc="39"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4200" b="1" spc="39"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huống</a:t>
            </a:r>
            <a:endParaRPr lang="vi-VN" sz="4200" b="1" spc="39"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51727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a:extLst>
              <a:ext uri="{FF2B5EF4-FFF2-40B4-BE49-F238E27FC236}">
                <a16:creationId xmlns="" xmlns:a16="http://schemas.microsoft.com/office/drawing/2014/main" id="{3D5B0EEB-ED8B-15F8-2055-9661AAF9B23C}"/>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16" y="961"/>
            <a:ext cx="9143985" cy="5142539"/>
          </a:xfrm>
          <a:prstGeom prst="rect">
            <a:avLst/>
          </a:prstGeom>
        </p:spPr>
      </p:pic>
      <p:sp>
        <p:nvSpPr>
          <p:cNvPr id="9" name="Rectangle: Rounded Corners 8">
            <a:extLst>
              <a:ext uri="{FF2B5EF4-FFF2-40B4-BE49-F238E27FC236}">
                <a16:creationId xmlns="" xmlns:a16="http://schemas.microsoft.com/office/drawing/2014/main" id="{827964B4-A109-66F1-D100-D4A4BD96DD92}"/>
              </a:ext>
            </a:extLst>
          </p:cNvPr>
          <p:cNvSpPr/>
          <p:nvPr/>
        </p:nvSpPr>
        <p:spPr>
          <a:xfrm>
            <a:off x="276187" y="228601"/>
            <a:ext cx="8591629" cy="4557062"/>
          </a:xfrm>
          <a:prstGeom prst="roundRect">
            <a:avLst/>
          </a:prstGeom>
          <a:ln/>
        </p:spPr>
        <p:style>
          <a:lnRef idx="2">
            <a:schemeClr val="accent1"/>
          </a:lnRef>
          <a:fillRef idx="1">
            <a:schemeClr val="lt1"/>
          </a:fillRef>
          <a:effectRef idx="0">
            <a:schemeClr val="accent1"/>
          </a:effectRef>
          <a:fontRef idx="minor">
            <a:schemeClr val="dk1"/>
          </a:fontRef>
        </p:style>
        <p:txBody>
          <a:bodyPr lIns="71323" tIns="35662" rIns="71323" bIns="35662" rtlCol="0" anchor="ctr"/>
          <a:lstStyle/>
          <a:p>
            <a:pPr algn="ctr" defTabSz="713232">
              <a:defRPr/>
            </a:pPr>
            <a:endParaRPr lang="en-US" sz="1400">
              <a:solidFill>
                <a:prstClr val="white"/>
              </a:solidFill>
              <a:latin typeface="Calibri" panose="020F0502020204030204"/>
            </a:endParaRPr>
          </a:p>
        </p:txBody>
      </p:sp>
      <p:sp>
        <p:nvSpPr>
          <p:cNvPr id="11" name="TextBox 10">
            <a:extLst>
              <a:ext uri="{FF2B5EF4-FFF2-40B4-BE49-F238E27FC236}">
                <a16:creationId xmlns="" xmlns:a16="http://schemas.microsoft.com/office/drawing/2014/main" id="{68A0EB07-8B9D-011E-C5F5-B0C4BE03C684}"/>
              </a:ext>
            </a:extLst>
          </p:cNvPr>
          <p:cNvSpPr txBox="1"/>
          <p:nvPr/>
        </p:nvSpPr>
        <p:spPr>
          <a:xfrm>
            <a:off x="763238" y="242890"/>
            <a:ext cx="7729538" cy="933795"/>
          </a:xfrm>
          <a:prstGeom prst="rect">
            <a:avLst/>
          </a:prstGeom>
          <a:noFill/>
        </p:spPr>
        <p:txBody>
          <a:bodyPr wrap="square" lIns="71323" tIns="35662" rIns="71323" bIns="35662" rtlCol="0">
            <a:spAutoFit/>
          </a:bodyPr>
          <a:lstStyle/>
          <a:p>
            <a:pPr algn="ctr" defTabSz="713232">
              <a:defRPr/>
            </a:pPr>
            <a:r>
              <a:rPr lang="en-US" sz="2800" b="1" dirty="0" err="1">
                <a:solidFill>
                  <a:srgbClr val="FF0000"/>
                </a:solidFill>
                <a:latin typeface="Calibri" panose="020F0502020204030204"/>
              </a:rPr>
              <a:t>Mỗi</a:t>
            </a:r>
            <a:r>
              <a:rPr lang="en-US" sz="2800" b="1" dirty="0">
                <a:solidFill>
                  <a:srgbClr val="FF0000"/>
                </a:solidFill>
                <a:latin typeface="Calibri" panose="020F0502020204030204"/>
              </a:rPr>
              <a:t> </a:t>
            </a:r>
            <a:r>
              <a:rPr lang="en-US" sz="2800" b="1" dirty="0" err="1">
                <a:solidFill>
                  <a:srgbClr val="FF0000"/>
                </a:solidFill>
                <a:latin typeface="Calibri" panose="020F0502020204030204"/>
              </a:rPr>
              <a:t>nhóm</a:t>
            </a:r>
            <a:r>
              <a:rPr lang="en-US" sz="2800" b="1" dirty="0">
                <a:solidFill>
                  <a:srgbClr val="FF0000"/>
                </a:solidFill>
                <a:latin typeface="Calibri" panose="020F0502020204030204"/>
              </a:rPr>
              <a:t> </a:t>
            </a:r>
            <a:r>
              <a:rPr lang="en-US" sz="2800" b="1" dirty="0" err="1">
                <a:solidFill>
                  <a:srgbClr val="FF0000"/>
                </a:solidFill>
                <a:latin typeface="Calibri" panose="020F0502020204030204"/>
              </a:rPr>
              <a:t>sắm</a:t>
            </a:r>
            <a:r>
              <a:rPr lang="en-US" sz="2800" b="1" dirty="0">
                <a:solidFill>
                  <a:srgbClr val="FF0000"/>
                </a:solidFill>
                <a:latin typeface="Calibri" panose="020F0502020204030204"/>
              </a:rPr>
              <a:t> </a:t>
            </a:r>
            <a:r>
              <a:rPr lang="en-US" sz="2800" b="1" dirty="0" err="1">
                <a:solidFill>
                  <a:srgbClr val="FF0000"/>
                </a:solidFill>
                <a:latin typeface="Calibri" panose="020F0502020204030204"/>
              </a:rPr>
              <a:t>vai</a:t>
            </a:r>
            <a:r>
              <a:rPr lang="en-US" sz="2800" b="1" dirty="0">
                <a:solidFill>
                  <a:srgbClr val="FF0000"/>
                </a:solidFill>
                <a:latin typeface="Calibri" panose="020F0502020204030204"/>
              </a:rPr>
              <a:t> </a:t>
            </a:r>
            <a:r>
              <a:rPr lang="en-US" sz="2800" b="1" dirty="0" err="1">
                <a:solidFill>
                  <a:srgbClr val="FF0000"/>
                </a:solidFill>
                <a:latin typeface="Calibri" panose="020F0502020204030204"/>
              </a:rPr>
              <a:t>xử</a:t>
            </a:r>
            <a:r>
              <a:rPr lang="en-US" sz="2800" b="1" dirty="0">
                <a:solidFill>
                  <a:srgbClr val="FF0000"/>
                </a:solidFill>
                <a:latin typeface="Calibri" panose="020F0502020204030204"/>
              </a:rPr>
              <a:t> </a:t>
            </a:r>
            <a:r>
              <a:rPr lang="en-US" sz="2800" b="1" dirty="0" err="1">
                <a:solidFill>
                  <a:srgbClr val="FF0000"/>
                </a:solidFill>
                <a:latin typeface="Calibri" panose="020F0502020204030204"/>
              </a:rPr>
              <a:t>lý</a:t>
            </a:r>
            <a:r>
              <a:rPr lang="en-US" sz="2800" b="1" dirty="0">
                <a:solidFill>
                  <a:srgbClr val="FF0000"/>
                </a:solidFill>
                <a:latin typeface="Calibri" panose="020F0502020204030204"/>
              </a:rPr>
              <a:t> </a:t>
            </a:r>
            <a:r>
              <a:rPr lang="en-US" sz="2800" b="1" dirty="0" err="1">
                <a:solidFill>
                  <a:srgbClr val="FF0000"/>
                </a:solidFill>
                <a:latin typeface="Calibri" panose="020F0502020204030204"/>
              </a:rPr>
              <a:t>tình</a:t>
            </a:r>
            <a:r>
              <a:rPr lang="en-US" sz="2800" b="1" dirty="0">
                <a:solidFill>
                  <a:srgbClr val="FF0000"/>
                </a:solidFill>
                <a:latin typeface="Calibri" panose="020F0502020204030204"/>
              </a:rPr>
              <a:t> </a:t>
            </a:r>
            <a:r>
              <a:rPr lang="en-US" sz="2800" b="1" dirty="0" err="1">
                <a:solidFill>
                  <a:srgbClr val="FF0000"/>
                </a:solidFill>
                <a:latin typeface="Calibri" panose="020F0502020204030204"/>
              </a:rPr>
              <a:t>huống</a:t>
            </a:r>
            <a:r>
              <a:rPr lang="en-US" sz="2800" b="1" dirty="0">
                <a:solidFill>
                  <a:srgbClr val="FF0000"/>
                </a:solidFill>
                <a:latin typeface="Calibri" panose="020F0502020204030204"/>
              </a:rPr>
              <a:t> </a:t>
            </a:r>
            <a:r>
              <a:rPr lang="en-US" sz="2800" b="1" dirty="0" err="1">
                <a:solidFill>
                  <a:srgbClr val="FF0000"/>
                </a:solidFill>
                <a:latin typeface="Calibri" panose="020F0502020204030204"/>
              </a:rPr>
              <a:t>thường</a:t>
            </a:r>
            <a:r>
              <a:rPr lang="en-US" sz="2800" b="1" dirty="0">
                <a:solidFill>
                  <a:srgbClr val="FF0000"/>
                </a:solidFill>
                <a:latin typeface="Calibri" panose="020F0502020204030204"/>
              </a:rPr>
              <a:t> </a:t>
            </a:r>
            <a:r>
              <a:rPr lang="en-US" sz="2800" b="1" dirty="0" err="1">
                <a:solidFill>
                  <a:srgbClr val="FF0000"/>
                </a:solidFill>
                <a:latin typeface="Calibri" panose="020F0502020204030204"/>
              </a:rPr>
              <a:t>xảy</a:t>
            </a:r>
            <a:r>
              <a:rPr lang="en-US" sz="2800" b="1" dirty="0">
                <a:solidFill>
                  <a:srgbClr val="FF0000"/>
                </a:solidFill>
                <a:latin typeface="Calibri" panose="020F0502020204030204"/>
              </a:rPr>
              <a:t> </a:t>
            </a:r>
            <a:r>
              <a:rPr lang="en-US" sz="2800" b="1" dirty="0" err="1">
                <a:solidFill>
                  <a:srgbClr val="FF0000"/>
                </a:solidFill>
                <a:latin typeface="Calibri" panose="020F0502020204030204"/>
              </a:rPr>
              <a:t>ra</a:t>
            </a:r>
            <a:r>
              <a:rPr lang="en-US" sz="2800" b="1" dirty="0">
                <a:solidFill>
                  <a:srgbClr val="FF0000"/>
                </a:solidFill>
                <a:latin typeface="Calibri" panose="020F0502020204030204"/>
              </a:rPr>
              <a:t> </a:t>
            </a:r>
            <a:r>
              <a:rPr lang="en-US" sz="2800" b="1" dirty="0" err="1">
                <a:solidFill>
                  <a:srgbClr val="FF0000"/>
                </a:solidFill>
                <a:latin typeface="Calibri" panose="020F0502020204030204"/>
              </a:rPr>
              <a:t>trong</a:t>
            </a:r>
            <a:r>
              <a:rPr lang="en-US" sz="2800" b="1" dirty="0">
                <a:solidFill>
                  <a:srgbClr val="FF0000"/>
                </a:solidFill>
                <a:latin typeface="Calibri" panose="020F0502020204030204"/>
              </a:rPr>
              <a:t> </a:t>
            </a:r>
            <a:r>
              <a:rPr lang="en-US" sz="2800" b="1" dirty="0" err="1">
                <a:solidFill>
                  <a:srgbClr val="FF0000"/>
                </a:solidFill>
                <a:latin typeface="Calibri" panose="020F0502020204030204"/>
              </a:rPr>
              <a:t>quan</a:t>
            </a:r>
            <a:r>
              <a:rPr lang="en-US" sz="2800" b="1" dirty="0">
                <a:solidFill>
                  <a:srgbClr val="FF0000"/>
                </a:solidFill>
                <a:latin typeface="Calibri" panose="020F0502020204030204"/>
              </a:rPr>
              <a:t> </a:t>
            </a:r>
            <a:r>
              <a:rPr lang="en-US" sz="2800" b="1" dirty="0" err="1">
                <a:solidFill>
                  <a:srgbClr val="FF0000"/>
                </a:solidFill>
                <a:latin typeface="Calibri" panose="020F0502020204030204"/>
              </a:rPr>
              <a:t>hệ</a:t>
            </a:r>
            <a:r>
              <a:rPr lang="en-US" sz="2800" b="1" dirty="0">
                <a:solidFill>
                  <a:srgbClr val="FF0000"/>
                </a:solidFill>
                <a:latin typeface="Calibri" panose="020F0502020204030204"/>
              </a:rPr>
              <a:t> </a:t>
            </a:r>
            <a:r>
              <a:rPr lang="en-US" sz="2800" b="1" dirty="0" err="1">
                <a:solidFill>
                  <a:srgbClr val="FF0000"/>
                </a:solidFill>
                <a:latin typeface="Calibri" panose="020F0502020204030204"/>
              </a:rPr>
              <a:t>bạn</a:t>
            </a:r>
            <a:r>
              <a:rPr lang="en-US" sz="2800" b="1" dirty="0">
                <a:solidFill>
                  <a:srgbClr val="FF0000"/>
                </a:solidFill>
                <a:latin typeface="Calibri" panose="020F0502020204030204"/>
              </a:rPr>
              <a:t> </a:t>
            </a:r>
            <a:r>
              <a:rPr lang="en-US" sz="2800" b="1" dirty="0" err="1">
                <a:solidFill>
                  <a:srgbClr val="FF0000"/>
                </a:solidFill>
                <a:latin typeface="Calibri" panose="020F0502020204030204"/>
              </a:rPr>
              <a:t>bè</a:t>
            </a:r>
            <a:endParaRPr lang="en-US" sz="2800" b="1" dirty="0">
              <a:solidFill>
                <a:srgbClr val="FF0000"/>
              </a:solidFill>
              <a:latin typeface="Calibri" panose="020F0502020204030204"/>
            </a:endParaRPr>
          </a:p>
        </p:txBody>
      </p:sp>
      <p:sp>
        <p:nvSpPr>
          <p:cNvPr id="3" name="Rectangle: Rounded Corners 2">
            <a:extLst>
              <a:ext uri="{FF2B5EF4-FFF2-40B4-BE49-F238E27FC236}">
                <a16:creationId xmlns="" xmlns:a16="http://schemas.microsoft.com/office/drawing/2014/main" id="{22D4E66D-39AC-7D74-8F24-95334804B4DC}"/>
              </a:ext>
            </a:extLst>
          </p:cNvPr>
          <p:cNvSpPr/>
          <p:nvPr/>
        </p:nvSpPr>
        <p:spPr>
          <a:xfrm>
            <a:off x="909266" y="1379307"/>
            <a:ext cx="7235575" cy="986319"/>
          </a:xfrm>
          <a:prstGeom prst="roundRect">
            <a:avLst/>
          </a:prstGeom>
          <a:solidFill>
            <a:srgbClr val="F0F0F0"/>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lIns="71323" tIns="35662" rIns="71323" bIns="35662" rtlCol="0" anchor="ctr"/>
          <a:lstStyle/>
          <a:p>
            <a:pPr algn="just"/>
            <a:r>
              <a:rPr lang="vi-VN" sz="25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Tình huống 1</a:t>
            </a:r>
            <a:r>
              <a:rPr lang="vi-VN" sz="2500" b="1" i="1" dirty="0">
                <a:latin typeface="Calibri" panose="020F0502020204030204" pitchFamily="34" charset="0"/>
                <a:ea typeface="Calibri" panose="020F0502020204030204" pitchFamily="34" charset="0"/>
                <a:cs typeface="Times New Roman" panose="02020603050405020304" pitchFamily="18" charset="0"/>
              </a:rPr>
              <a:t>: An hứa cho Nam mượn truyện nhưng lại đổi ý không cho mượn </a:t>
            </a:r>
            <a:r>
              <a:rPr lang="vi-VN" sz="2500" b="1" i="1">
                <a:latin typeface="Calibri" panose="020F0502020204030204" pitchFamily="34" charset="0"/>
                <a:ea typeface="Calibri" panose="020F0502020204030204" pitchFamily="34" charset="0"/>
                <a:cs typeface="Times New Roman" panose="02020603050405020304" pitchFamily="18" charset="0"/>
              </a:rPr>
              <a:t>nữa</a:t>
            </a:r>
            <a:r>
              <a:rPr lang="vi-VN" sz="2500" b="1" i="1" smtClean="0">
                <a:latin typeface="Calibri" panose="020F0502020204030204" pitchFamily="34" charset="0"/>
                <a:ea typeface="Calibri" panose="020F0502020204030204" pitchFamily="34" charset="0"/>
                <a:cs typeface="Times New Roman" panose="02020603050405020304" pitchFamily="18" charset="0"/>
              </a:rPr>
              <a:t>.</a:t>
            </a:r>
            <a:endParaRPr lang="en-US" sz="2500" b="1" i="1" smtClean="0">
              <a:latin typeface="Calibri" panose="020F0502020204030204" pitchFamily="34" charset="0"/>
              <a:ea typeface="Calibri" panose="020F0502020204030204" pitchFamily="34" charset="0"/>
              <a:cs typeface="Times New Roman" panose="02020603050405020304" pitchFamily="18" charset="0"/>
            </a:endParaRPr>
          </a:p>
          <a:p>
            <a:pPr algn="just"/>
            <a:r>
              <a:rPr lang="vi-VN" sz="2500" b="1" i="1" smtClean="0">
                <a:latin typeface="Calibri" panose="020F0502020204030204" pitchFamily="34" charset="0"/>
                <a:ea typeface="Calibri" panose="020F0502020204030204" pitchFamily="34" charset="0"/>
                <a:cs typeface="Times New Roman" panose="02020603050405020304" pitchFamily="18" charset="0"/>
              </a:rPr>
              <a:t> </a:t>
            </a:r>
            <a:r>
              <a:rPr lang="en-US" sz="2500" b="1" i="1" dirty="0" err="1">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Nếu</a:t>
            </a:r>
            <a:r>
              <a:rPr lang="en-US" sz="2500" b="1" i="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500" b="1" i="1" dirty="0" err="1">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là</a:t>
            </a:r>
            <a:r>
              <a:rPr lang="en-US" sz="2500" b="1" i="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Nam, </a:t>
            </a:r>
            <a:r>
              <a:rPr lang="en-US" sz="2500" b="1" i="1" dirty="0" err="1">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em</a:t>
            </a:r>
            <a:r>
              <a:rPr lang="en-US" sz="2500" b="1" i="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500" b="1" i="1" dirty="0" err="1">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sẽ</a:t>
            </a:r>
            <a:r>
              <a:rPr lang="en-US" sz="2500" b="1" i="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500" b="1" i="1" dirty="0" err="1">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nói</a:t>
            </a:r>
            <a:r>
              <a:rPr lang="en-US" sz="2500" b="1" i="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500" b="1" i="1" dirty="0" err="1">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gì</a:t>
            </a:r>
            <a:r>
              <a:rPr lang="en-US" sz="2500" b="1" i="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a:t>
            </a:r>
            <a:endParaRPr lang="en-US" sz="25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6C83CF19-8D60-B4F5-5AB5-B037223530A7}"/>
              </a:ext>
            </a:extLst>
          </p:cNvPr>
          <p:cNvSpPr/>
          <p:nvPr/>
        </p:nvSpPr>
        <p:spPr>
          <a:xfrm>
            <a:off x="870736" y="2750905"/>
            <a:ext cx="7235575" cy="1695237"/>
          </a:xfrm>
          <a:prstGeom prst="roundRect">
            <a:avLst/>
          </a:prstGeom>
          <a:solidFill>
            <a:srgbClr val="F0F0F0"/>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lIns="71323" tIns="35662" rIns="71323" bIns="35662" rtlCol="0" anchor="ctr"/>
          <a:lstStyle/>
          <a:p>
            <a:pPr algn="just"/>
            <a:r>
              <a:rPr lang="vi-VN" sz="25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Tình huống 2</a:t>
            </a:r>
            <a:r>
              <a:rPr lang="vi-VN" sz="2500" b="1" i="1" dirty="0">
                <a:latin typeface="Calibri" panose="020F0502020204030204" pitchFamily="34" charset="0"/>
                <a:ea typeface="Calibri" panose="020F0502020204030204" pitchFamily="34" charset="0"/>
                <a:cs typeface="Times New Roman" panose="02020603050405020304" pitchFamily="18" charset="0"/>
              </a:rPr>
              <a:t>: Do có sự hiểu lầm, Minh đã có những lời lẽ không hay nói </a:t>
            </a:r>
            <a:r>
              <a:rPr lang="vi-VN" sz="2500" b="1" i="1">
                <a:latin typeface="Calibri" panose="020F0502020204030204" pitchFamily="34" charset="0"/>
                <a:ea typeface="Calibri" panose="020F0502020204030204" pitchFamily="34" charset="0"/>
                <a:cs typeface="Times New Roman" panose="02020603050405020304" pitchFamily="18" charset="0"/>
              </a:rPr>
              <a:t>về </a:t>
            </a:r>
            <a:r>
              <a:rPr lang="vi-VN" sz="2500" b="1" i="1" smtClean="0">
                <a:latin typeface="Calibri" panose="020F0502020204030204" pitchFamily="34" charset="0"/>
                <a:ea typeface="Calibri" panose="020F0502020204030204" pitchFamily="34" charset="0"/>
                <a:cs typeface="Times New Roman" panose="02020603050405020304" pitchFamily="18" charset="0"/>
              </a:rPr>
              <a:t>Hoa. </a:t>
            </a:r>
            <a:endParaRPr lang="en-US" sz="2500" b="1" i="1" smtClean="0">
              <a:latin typeface="Calibri" panose="020F0502020204030204" pitchFamily="34" charset="0"/>
              <a:ea typeface="Calibri" panose="020F0502020204030204" pitchFamily="34" charset="0"/>
              <a:cs typeface="Times New Roman" panose="02020603050405020304" pitchFamily="18" charset="0"/>
            </a:endParaRPr>
          </a:p>
          <a:p>
            <a:pPr algn="just"/>
            <a:r>
              <a:rPr lang="vi-VN" sz="2500" b="1" i="1" smtClean="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Nếu </a:t>
            </a:r>
            <a:r>
              <a:rPr lang="vi-VN" sz="2500" b="1" i="1"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là Hoa em phải làm thế nào để bạn không hiểu </a:t>
            </a:r>
            <a:r>
              <a:rPr lang="vi-VN" sz="2500" b="1" i="1">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lầm </a:t>
            </a:r>
            <a:r>
              <a:rPr lang="vi-VN" sz="2500" b="1" i="1" smtClean="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mình</a:t>
            </a:r>
            <a:r>
              <a:rPr lang="en-US" sz="2500" b="1" i="1" smtClean="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a:t>
            </a:r>
            <a:endParaRPr lang="en-US" sz="2500" b="1"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28977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ACFDD0F5-8B76-4283-8879-85B69E8A17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459"/>
          <a:stretch/>
        </p:blipFill>
        <p:spPr>
          <a:xfrm>
            <a:off x="-1993" y="0"/>
            <a:ext cx="9244012" cy="5143500"/>
          </a:xfrm>
          <a:prstGeom prst="rect">
            <a:avLst/>
          </a:prstGeom>
        </p:spPr>
      </p:pic>
      <p:pic>
        <p:nvPicPr>
          <p:cNvPr id="9" name="图片 8">
            <a:extLst>
              <a:ext uri="{FF2B5EF4-FFF2-40B4-BE49-F238E27FC236}">
                <a16:creationId xmlns="" xmlns:a16="http://schemas.microsoft.com/office/drawing/2014/main"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897486" y="-245306"/>
            <a:ext cx="7576492" cy="4473526"/>
          </a:xfrm>
          <a:prstGeom prst="rect">
            <a:avLst/>
          </a:prstGeom>
        </p:spPr>
      </p:pic>
      <p:sp>
        <p:nvSpPr>
          <p:cNvPr id="2" name="TextBox 1">
            <a:extLst>
              <a:ext uri="{FF2B5EF4-FFF2-40B4-BE49-F238E27FC236}">
                <a16:creationId xmlns="" xmlns:a16="http://schemas.microsoft.com/office/drawing/2014/main" id="{DDEB166B-09D4-AB0C-C397-34AE94CBEA78}"/>
              </a:ext>
            </a:extLst>
          </p:cNvPr>
          <p:cNvSpPr txBox="1"/>
          <p:nvPr/>
        </p:nvSpPr>
        <p:spPr>
          <a:xfrm>
            <a:off x="1780000" y="1225195"/>
            <a:ext cx="6110555" cy="2380345"/>
          </a:xfrm>
          <a:prstGeom prst="rect">
            <a:avLst/>
          </a:prstGeom>
          <a:noFill/>
        </p:spPr>
        <p:txBody>
          <a:bodyPr wrap="square" lIns="71323" tIns="35662" rIns="71323" bIns="35662" rtlCol="0">
            <a:spAutoFit/>
          </a:bodyPr>
          <a:lstStyle/>
          <a:p>
            <a:pPr lvl="0" algn="just"/>
            <a:r>
              <a:rPr lang="vi-VN" sz="2500" b="1" i="1" dirty="0">
                <a:solidFill>
                  <a:srgbClr val="002060"/>
                </a:solidFill>
                <a:latin typeface="Cambria" panose="02040503050406030204" pitchFamily="18" charset="0"/>
                <a:ea typeface="Cambria" panose="02040503050406030204" pitchFamily="18" charset="0"/>
              </a:rPr>
              <a:t>Để vượt qua những tình huống bất hòa, chúng ta cần dừng lại suy xét, đặt mình vào vị trí người khác để cảm nhận cảm xúc của họ, nhìn lại xem mình có gì chưa đúng - nhận lỗi nếu cần; chia sẻ cảm xúc của mình,...</a:t>
            </a:r>
            <a:endParaRPr lang="en-US" sz="2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154322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Flowchart: Terminator 2"/>
          <p:cNvSpPr/>
          <p:nvPr/>
        </p:nvSpPr>
        <p:spPr>
          <a:xfrm>
            <a:off x="793680" y="678655"/>
            <a:ext cx="7767263" cy="1368193"/>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lIns="71323" tIns="35662" rIns="71323" bIns="35662" rtlCol="0" anchor="ctr"/>
          <a:lstStyle/>
          <a:p>
            <a:pPr algn="ctr" defTabSz="713232">
              <a:defRPr/>
            </a:pPr>
            <a:r>
              <a:rPr lang="en-US" sz="4200" b="1" spc="39"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2</a:t>
            </a:r>
            <a:r>
              <a:rPr lang="en-US" sz="4200" b="1" spc="39" smtClean="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4200" b="1" spc="39"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Xây</a:t>
            </a:r>
            <a:r>
              <a:rPr lang="en-US" sz="4200" b="1" spc="39"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4200" b="1" spc="39"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dựng</a:t>
            </a:r>
            <a:r>
              <a:rPr lang="en-US" sz="4200" b="1" spc="39"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“Cam </a:t>
            </a:r>
            <a:r>
              <a:rPr lang="en-US" sz="4200" b="1" spc="39"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kết</a:t>
            </a:r>
            <a:r>
              <a:rPr lang="en-US" sz="4200" b="1" spc="39"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4200" b="1" spc="39"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tình</a:t>
            </a:r>
            <a:r>
              <a:rPr lang="en-US" sz="4200" b="1" spc="39"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4200" b="1" spc="39"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bạn</a:t>
            </a:r>
            <a:r>
              <a:rPr lang="en-US" sz="4200" b="1" spc="39"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endParaRPr lang="vi-VN" sz="4200" b="1" spc="39"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729477"/>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233</TotalTime>
  <Words>373</Words>
  <Application>Microsoft Office PowerPoint</Application>
  <PresentationFormat>On-screen Show (16:9)</PresentationFormat>
  <Paragraphs>37</Paragraphs>
  <Slides>11</Slides>
  <Notes>6</Notes>
  <HiddenSlides>0</HiddenSlides>
  <MMClips>2</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24</cp:revision>
  <dcterms:created xsi:type="dcterms:W3CDTF">2023-10-27T06:27:03Z</dcterms:created>
  <dcterms:modified xsi:type="dcterms:W3CDTF">2023-11-07T11:44:51Z</dcterms:modified>
</cp:coreProperties>
</file>