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3.svg" ContentType="image/svg+xml"/>
  <Override PartName="/ppt/media/image5.svg" ContentType="image/svg+xml"/>
  <Override PartName="/ppt/media/image7.svg" ContentType="image/svg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7" r:id="rId3"/>
    <p:sldId id="294" r:id="rId4"/>
    <p:sldId id="295" r:id="rId5"/>
    <p:sldId id="262" r:id="rId6"/>
    <p:sldId id="279" r:id="rId7"/>
    <p:sldId id="264" r:id="rId8"/>
    <p:sldId id="302" r:id="rId9"/>
    <p:sldId id="266" r:id="rId10"/>
    <p:sldId id="296" r:id="rId11"/>
    <p:sldId id="259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65" r:id="rId21"/>
    <p:sldId id="275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5757"/>
    <a:srgbClr val="FFBA75"/>
    <a:srgbClr val="FFD974"/>
    <a:srgbClr val="FFECAF"/>
    <a:srgbClr val="FFE285"/>
    <a:srgbClr val="B40C60"/>
    <a:srgbClr val="E36785"/>
    <a:srgbClr val="5B33CD"/>
    <a:srgbClr val="14B9EC"/>
    <a:srgbClr val="582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</p:spPr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7" Type="http://schemas.openxmlformats.org/officeDocument/2006/relationships/theme" Target="../theme/theme1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microsoft.com/office/2007/relationships/hdphoto" Target="../media/image27.wdp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microsoft.com/office/2007/relationships/hdphoto" Target="../media/image29.wdp"/><Relationship Id="rId2" Type="http://schemas.openxmlformats.org/officeDocument/2006/relationships/image" Target="../media/image28.png"/><Relationship Id="rId1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microsoft.com/office/2007/relationships/hdphoto" Target="../media/image31.wdp"/><Relationship Id="rId2" Type="http://schemas.openxmlformats.org/officeDocument/2006/relationships/image" Target="../media/image30.png"/><Relationship Id="rId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microsoft.com/office/2007/relationships/hdphoto" Target="../media/image33.wdp"/><Relationship Id="rId2" Type="http://schemas.openxmlformats.org/officeDocument/2006/relationships/image" Target="../media/image32.png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microsoft.com/office/2007/relationships/hdphoto" Target="../media/image35.wdp"/><Relationship Id="rId2" Type="http://schemas.openxmlformats.org/officeDocument/2006/relationships/image" Target="../media/image34.png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microsoft.com/office/2007/relationships/hdphoto" Target="../media/image37.wdp"/><Relationship Id="rId2" Type="http://schemas.openxmlformats.org/officeDocument/2006/relationships/image" Target="../media/image36.png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microsoft.com/office/2007/relationships/hdphoto" Target="../media/image39.wdp"/><Relationship Id="rId2" Type="http://schemas.openxmlformats.org/officeDocument/2006/relationships/image" Target="../media/image38.png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0" Type="http://schemas.openxmlformats.org/officeDocument/2006/relationships/slideLayout" Target="../slideLayouts/slideLayout26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microsoft.com/office/2007/relationships/hdphoto" Target="../media/image18.wdp"/><Relationship Id="rId7" Type="http://schemas.openxmlformats.org/officeDocument/2006/relationships/image" Target="../media/image17.png"/><Relationship Id="rId6" Type="http://schemas.microsoft.com/office/2007/relationships/hdphoto" Target="../media/image16.wdp"/><Relationship Id="rId5" Type="http://schemas.openxmlformats.org/officeDocument/2006/relationships/image" Target="../media/image15.png"/><Relationship Id="rId4" Type="http://schemas.microsoft.com/office/2007/relationships/hdphoto" Target="../media/image14.wdp"/><Relationship Id="rId3" Type="http://schemas.openxmlformats.org/officeDocument/2006/relationships/image" Target="../media/image13.png"/><Relationship Id="rId2" Type="http://schemas.microsoft.com/office/2007/relationships/hdphoto" Target="../media/image12.wdp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image" Target="../media/image7.svg"/><Relationship Id="rId7" Type="http://schemas.openxmlformats.org/officeDocument/2006/relationships/image" Target="../media/image6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.svg"/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microsoft.com/office/2007/relationships/hdphoto" Target="../media/image24.wdp"/><Relationship Id="rId5" Type="http://schemas.openxmlformats.org/officeDocument/2006/relationships/image" Target="../media/image23.png"/><Relationship Id="rId4" Type="http://schemas.microsoft.com/office/2007/relationships/hdphoto" Target="../media/image22.wdp"/><Relationship Id="rId3" Type="http://schemas.openxmlformats.org/officeDocument/2006/relationships/image" Target="../media/image21.png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1" y="2199354"/>
            <a:ext cx="10524773" cy="156426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411738" y="1440653"/>
            <a:ext cx="1575092" cy="486009"/>
            <a:chOff x="1411738" y="1440653"/>
            <a:chExt cx="1575092" cy="486009"/>
          </a:xfrm>
        </p:grpSpPr>
        <p:sp>
          <p:nvSpPr>
            <p:cNvPr id="8" name="TextBox 7"/>
            <p:cNvSpPr txBox="1"/>
            <p:nvPr/>
          </p:nvSpPr>
          <p:spPr>
            <a:xfrm>
              <a:off x="1411738" y="1464997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  <a:endParaRPr lang="vi-VN" sz="2400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  <a:endParaRPr lang="vi-VN" sz="2400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  <a:endParaRPr lang="vi-VN" sz="2400" dirty="0"/>
            </a:p>
          </p:txBody>
        </p:sp>
      </p:grpSp>
      <p:sp>
        <p:nvSpPr>
          <p:cNvPr id="12" name="Rectangle: Rounded Corners 11"/>
          <p:cNvSpPr/>
          <p:nvPr/>
        </p:nvSpPr>
        <p:spPr>
          <a:xfrm>
            <a:off x="3942247" y="27012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20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/>
          <p:cNvSpPr/>
          <p:nvPr/>
        </p:nvSpPr>
        <p:spPr>
          <a:xfrm>
            <a:off x="6074742" y="27139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40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7" name="Rectangle: Rounded Corners 16"/>
          <p:cNvSpPr/>
          <p:nvPr/>
        </p:nvSpPr>
        <p:spPr>
          <a:xfrm>
            <a:off x="8207237" y="27266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70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10339732" y="27393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90</a:t>
            </a:r>
            <a:endParaRPr lang="vi-VN" sz="24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12" idx="0"/>
            <a:endCxn id="23" idx="2"/>
          </p:cNvCxnSpPr>
          <p:nvPr/>
        </p:nvCxnSpPr>
        <p:spPr>
          <a:xfrm flipV="1">
            <a:off x="4233795" y="1465060"/>
            <a:ext cx="921272" cy="12362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0"/>
            <a:endCxn id="23" idx="2"/>
          </p:cNvCxnSpPr>
          <p:nvPr/>
        </p:nvCxnSpPr>
        <p:spPr>
          <a:xfrm flipH="1" flipV="1">
            <a:off x="5155067" y="1465060"/>
            <a:ext cx="1211223" cy="12489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/>
          <p:cNvSpPr/>
          <p:nvPr/>
        </p:nvSpPr>
        <p:spPr>
          <a:xfrm>
            <a:off x="2937693" y="919550"/>
            <a:ext cx="4434747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Các số này có gì đặc biệt?</a:t>
            </a:r>
            <a:endParaRPr lang="vi-VN" sz="2400" b="1" dirty="0">
              <a:solidFill>
                <a:srgbClr val="0070C0"/>
              </a:solidFill>
            </a:endParaRPr>
          </a:p>
        </p:txBody>
      </p:sp>
      <p:cxnSp>
        <p:nvCxnSpPr>
          <p:cNvPr id="25" name="Straight Arrow Connector 24"/>
          <p:cNvCxnSpPr>
            <a:stCxn id="17" idx="0"/>
            <a:endCxn id="23" idx="2"/>
          </p:cNvCxnSpPr>
          <p:nvPr/>
        </p:nvCxnSpPr>
        <p:spPr>
          <a:xfrm flipH="1" flipV="1">
            <a:off x="5155067" y="1465060"/>
            <a:ext cx="3343718" cy="12616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8" idx="0"/>
            <a:endCxn id="23" idx="2"/>
          </p:cNvCxnSpPr>
          <p:nvPr/>
        </p:nvCxnSpPr>
        <p:spPr>
          <a:xfrm flipH="1" flipV="1">
            <a:off x="5155067" y="1465060"/>
            <a:ext cx="5476213" cy="12743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loud 31"/>
          <p:cNvSpPr/>
          <p:nvPr/>
        </p:nvSpPr>
        <p:spPr>
          <a:xfrm>
            <a:off x="7574253" y="328812"/>
            <a:ext cx="3643331" cy="1865051"/>
          </a:xfrm>
          <a:prstGeom prst="cloud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C00000"/>
                </a:solidFill>
              </a:rPr>
              <a:t>Đều là các số tròn chục có hai chữ số.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4252" y="3961031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Đặt tính rồi tính.</a:t>
            </a:r>
            <a:endParaRPr lang="vi-VN" sz="24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3497536" y="3875621"/>
            <a:ext cx="7425291" cy="658838"/>
            <a:chOff x="1824226" y="3918823"/>
            <a:chExt cx="7425291" cy="658838"/>
          </a:xfrm>
        </p:grpSpPr>
        <p:sp>
          <p:nvSpPr>
            <p:cNvPr id="41" name="Rectangle 40"/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+ 5</a:t>
              </a:r>
              <a:endParaRPr lang="vi-VN" sz="28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69 +  4</a:t>
              </a:r>
              <a:endParaRPr lang="vi-VN" sz="28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19 + 3</a:t>
              </a:r>
              <a:endParaRPr lang="vi-VN" sz="28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 + 6</a:t>
              </a:r>
              <a:endParaRPr lang="vi-VN" sz="28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597083" y="4378264"/>
            <a:ext cx="837249" cy="1312215"/>
            <a:chOff x="1933616" y="4498692"/>
            <a:chExt cx="837249" cy="1312215"/>
          </a:xfrm>
        </p:grpSpPr>
        <p:sp>
          <p:nvSpPr>
            <p:cNvPr id="46" name="TextBox 45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  <a:endParaRPr lang="vi-VN" sz="28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  <a:endParaRPr lang="vi-VN" sz="2800" dirty="0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5679924" y="4371214"/>
            <a:ext cx="837249" cy="1312215"/>
            <a:chOff x="1933616" y="4498692"/>
            <a:chExt cx="837249" cy="1312215"/>
          </a:xfrm>
        </p:grpSpPr>
        <p:sp>
          <p:nvSpPr>
            <p:cNvPr id="50" name="TextBox 49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69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  <a:endParaRPr lang="vi-VN" sz="28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  <a:endParaRPr lang="vi-VN" sz="2800" dirty="0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7762765" y="4378264"/>
            <a:ext cx="837249" cy="1312215"/>
            <a:chOff x="1933616" y="4498692"/>
            <a:chExt cx="837249" cy="1312215"/>
          </a:xfrm>
        </p:grpSpPr>
        <p:sp>
          <p:nvSpPr>
            <p:cNvPr id="54" name="TextBox 53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19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3</a:t>
              </a:r>
              <a:endParaRPr lang="vi-VN" sz="28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  <a:endParaRPr lang="vi-VN" sz="2800" dirty="0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9845606" y="4371214"/>
            <a:ext cx="837249" cy="1312215"/>
            <a:chOff x="1933616" y="4498692"/>
            <a:chExt cx="837249" cy="1312215"/>
          </a:xfrm>
        </p:grpSpPr>
        <p:sp>
          <p:nvSpPr>
            <p:cNvPr id="58" name="TextBox 57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  <a:endParaRPr lang="vi-VN" sz="28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  <a:endParaRPr lang="vi-VN" sz="2800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3794413" y="57193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877254" y="568847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986599" y="571935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042936" y="571935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35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6" grpId="0" animBg="1"/>
      <p:bldP spid="17" grpId="0" animBg="1"/>
      <p:bldP spid="18" grpId="0" animBg="1"/>
      <p:bldP spid="23" grpId="0" animBg="1"/>
      <p:bldP spid="32" grpId="0" animBg="1"/>
      <p:bldP spid="39" grpId="0"/>
      <p:bldP spid="61" grpId="0"/>
      <p:bldP spid="62" grpId="0"/>
      <p:bldP spid="63" grpId="0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3059595" y="64510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96917" y="645105"/>
            <a:ext cx="4479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rồi tìm lá của mỗi loại quả.</a:t>
            </a:r>
            <a:endParaRPr lang="vi-VN" sz="24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2762250" y="1192305"/>
            <a:ext cx="6667500" cy="4810930"/>
            <a:chOff x="1308528" y="1192306"/>
            <a:chExt cx="6667500" cy="481093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4379" b="1402"/>
            <a:stretch>
              <a:fillRect/>
            </a:stretch>
          </p:blipFill>
          <p:spPr>
            <a:xfrm>
              <a:off x="1308528" y="1192306"/>
              <a:ext cx="6667500" cy="4810930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5711687" y="1577009"/>
              <a:ext cx="543339" cy="543339"/>
              <a:chOff x="5711687" y="1577009"/>
              <a:chExt cx="543339" cy="543339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26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5696057" y="2505051"/>
              <a:ext cx="543339" cy="543339"/>
              <a:chOff x="5711687" y="1577009"/>
              <a:chExt cx="543339" cy="543339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70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5696057" y="3982473"/>
              <a:ext cx="543339" cy="543339"/>
              <a:chOff x="5711687" y="1577009"/>
              <a:chExt cx="543339" cy="543339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57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5680427" y="5228695"/>
              <a:ext cx="543339" cy="543339"/>
              <a:chOff x="5711687" y="1577009"/>
              <a:chExt cx="543339" cy="543339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92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733927" y="1947162"/>
              <a:ext cx="1083022" cy="461665"/>
              <a:chOff x="1733927" y="1947162"/>
              <a:chExt cx="1083022" cy="46166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49 + 8</a:t>
                </a:r>
                <a:endParaRPr lang="vi-VN" sz="2400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1733927" y="3354238"/>
              <a:ext cx="1083022" cy="461665"/>
              <a:chOff x="1733927" y="1947162"/>
              <a:chExt cx="1083022" cy="461665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19 + 7</a:t>
                </a:r>
                <a:endParaRPr lang="vi-VN" sz="2400" dirty="0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1724157" y="4427278"/>
              <a:ext cx="1083022" cy="461665"/>
              <a:chOff x="1733927" y="1947162"/>
              <a:chExt cx="1083022" cy="461665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89 + 3</a:t>
                </a:r>
                <a:endParaRPr lang="vi-VN" sz="2400" dirty="0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1714387" y="5474918"/>
              <a:ext cx="1083022" cy="461665"/>
              <a:chOff x="1733927" y="1947162"/>
              <a:chExt cx="1083022" cy="461665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69 + 1</a:t>
                </a:r>
                <a:endParaRPr lang="vi-VN" sz="2400" dirty="0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2278947" y="3294507"/>
            <a:ext cx="780648" cy="662828"/>
            <a:chOff x="1750172" y="2926500"/>
            <a:chExt cx="780648" cy="662828"/>
          </a:xfrm>
        </p:grpSpPr>
        <p:sp>
          <p:nvSpPr>
            <p:cNvPr id="84" name="Oval 83"/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3" name="Freeform: Shape 32"/>
          <p:cNvSpPr/>
          <p:nvPr/>
        </p:nvSpPr>
        <p:spPr>
          <a:xfrm>
            <a:off x="4330700" y="1841500"/>
            <a:ext cx="2857500" cy="1828800"/>
          </a:xfrm>
          <a:custGeom>
            <a:avLst/>
            <a:gdLst>
              <a:gd name="connsiteX0" fmla="*/ 0 w 2857500"/>
              <a:gd name="connsiteY0" fmla="*/ 1828800 h 1828800"/>
              <a:gd name="connsiteX1" fmla="*/ 901700 w 2857500"/>
              <a:gd name="connsiteY1" fmla="*/ 1485900 h 1828800"/>
              <a:gd name="connsiteX2" fmla="*/ 1485900 w 2857500"/>
              <a:gd name="connsiteY2" fmla="*/ 406400 h 1828800"/>
              <a:gd name="connsiteX3" fmla="*/ 2857500 w 28575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1828800">
                <a:moveTo>
                  <a:pt x="0" y="1828800"/>
                </a:moveTo>
                <a:cubicBezTo>
                  <a:pt x="327025" y="1775883"/>
                  <a:pt x="654050" y="1722967"/>
                  <a:pt x="901700" y="1485900"/>
                </a:cubicBezTo>
                <a:cubicBezTo>
                  <a:pt x="1149350" y="1248833"/>
                  <a:pt x="1159933" y="654050"/>
                  <a:pt x="1485900" y="406400"/>
                </a:cubicBezTo>
                <a:cubicBezTo>
                  <a:pt x="1811867" y="158750"/>
                  <a:pt x="2334683" y="79375"/>
                  <a:pt x="28575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6" name="Group 85"/>
          <p:cNvGrpSpPr/>
          <p:nvPr/>
        </p:nvGrpSpPr>
        <p:grpSpPr>
          <a:xfrm>
            <a:off x="2278947" y="4345249"/>
            <a:ext cx="780648" cy="662828"/>
            <a:chOff x="1750172" y="2926500"/>
            <a:chExt cx="780648" cy="662828"/>
          </a:xfrm>
        </p:grpSpPr>
        <p:sp>
          <p:nvSpPr>
            <p:cNvPr id="87" name="Oval 86"/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7" name="Freeform: Shape 36"/>
          <p:cNvSpPr/>
          <p:nvPr/>
        </p:nvSpPr>
        <p:spPr>
          <a:xfrm>
            <a:off x="4344848" y="4650762"/>
            <a:ext cx="2847174" cy="1092350"/>
          </a:xfrm>
          <a:custGeom>
            <a:avLst/>
            <a:gdLst>
              <a:gd name="connsiteX0" fmla="*/ 0 w 2847174"/>
              <a:gd name="connsiteY0" fmla="*/ 0 h 1149167"/>
              <a:gd name="connsiteX1" fmla="*/ 1003300 w 2847174"/>
              <a:gd name="connsiteY1" fmla="*/ 406400 h 1149167"/>
              <a:gd name="connsiteX2" fmla="*/ 1460500 w 2847174"/>
              <a:gd name="connsiteY2" fmla="*/ 1117600 h 1149167"/>
              <a:gd name="connsiteX3" fmla="*/ 2667000 w 2847174"/>
              <a:gd name="connsiteY3" fmla="*/ 1016000 h 1149167"/>
              <a:gd name="connsiteX4" fmla="*/ 2819400 w 2847174"/>
              <a:gd name="connsiteY4" fmla="*/ 939800 h 1149167"/>
              <a:gd name="connsiteX0-1" fmla="*/ 0 w 2847174"/>
              <a:gd name="connsiteY0-2" fmla="*/ 0 h 1149167"/>
              <a:gd name="connsiteX1-3" fmla="*/ 1003300 w 2847174"/>
              <a:gd name="connsiteY1-4" fmla="*/ 406400 h 1149167"/>
              <a:gd name="connsiteX2-5" fmla="*/ 1460500 w 2847174"/>
              <a:gd name="connsiteY2-6" fmla="*/ 1117600 h 1149167"/>
              <a:gd name="connsiteX3-7" fmla="*/ 2667000 w 2847174"/>
              <a:gd name="connsiteY3-8" fmla="*/ 1016000 h 1149167"/>
              <a:gd name="connsiteX4-9" fmla="*/ 2819400 w 2847174"/>
              <a:gd name="connsiteY4-10" fmla="*/ 939800 h 1149167"/>
              <a:gd name="connsiteX0-11" fmla="*/ 0 w 2847174"/>
              <a:gd name="connsiteY0-12" fmla="*/ 0 h 1092350"/>
              <a:gd name="connsiteX1-13" fmla="*/ 1003300 w 2847174"/>
              <a:gd name="connsiteY1-14" fmla="*/ 406400 h 1092350"/>
              <a:gd name="connsiteX2-15" fmla="*/ 1513840 w 2847174"/>
              <a:gd name="connsiteY2-16" fmla="*/ 1049020 h 1092350"/>
              <a:gd name="connsiteX3-17" fmla="*/ 2667000 w 2847174"/>
              <a:gd name="connsiteY3-18" fmla="*/ 1016000 h 1092350"/>
              <a:gd name="connsiteX4-19" fmla="*/ 2819400 w 2847174"/>
              <a:gd name="connsiteY4-20" fmla="*/ 939800 h 1092350"/>
              <a:gd name="connsiteX0-21" fmla="*/ 0 w 2847174"/>
              <a:gd name="connsiteY0-22" fmla="*/ 0 h 1092350"/>
              <a:gd name="connsiteX1-23" fmla="*/ 1003300 w 2847174"/>
              <a:gd name="connsiteY1-24" fmla="*/ 406400 h 1092350"/>
              <a:gd name="connsiteX2-25" fmla="*/ 1513840 w 2847174"/>
              <a:gd name="connsiteY2-26" fmla="*/ 1049020 h 1092350"/>
              <a:gd name="connsiteX3-27" fmla="*/ 2667000 w 2847174"/>
              <a:gd name="connsiteY3-28" fmla="*/ 1016000 h 1092350"/>
              <a:gd name="connsiteX4-29" fmla="*/ 2819400 w 2847174"/>
              <a:gd name="connsiteY4-30" fmla="*/ 939800 h 10923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7174" h="1092350">
                <a:moveTo>
                  <a:pt x="0" y="0"/>
                </a:moveTo>
                <a:cubicBezTo>
                  <a:pt x="379941" y="110066"/>
                  <a:pt x="750993" y="231563"/>
                  <a:pt x="1003300" y="406400"/>
                </a:cubicBezTo>
                <a:cubicBezTo>
                  <a:pt x="1255607" y="581237"/>
                  <a:pt x="1236557" y="947420"/>
                  <a:pt x="1513840" y="1049020"/>
                </a:cubicBezTo>
                <a:cubicBezTo>
                  <a:pt x="1791123" y="1150620"/>
                  <a:pt x="2440517" y="1045633"/>
                  <a:pt x="2667000" y="1016000"/>
                </a:cubicBezTo>
                <a:cubicBezTo>
                  <a:pt x="2893483" y="986367"/>
                  <a:pt x="2856441" y="963083"/>
                  <a:pt x="2819400" y="9398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FF0000"/>
              </a:solidFill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2259407" y="5374335"/>
            <a:ext cx="780648" cy="662828"/>
            <a:chOff x="1750172" y="2926500"/>
            <a:chExt cx="780648" cy="662828"/>
          </a:xfrm>
        </p:grpSpPr>
        <p:sp>
          <p:nvSpPr>
            <p:cNvPr id="91" name="Oval 90"/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70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8" name="Freeform: Shape 37"/>
          <p:cNvSpPr/>
          <p:nvPr/>
        </p:nvSpPr>
        <p:spPr>
          <a:xfrm>
            <a:off x="4343400" y="2832100"/>
            <a:ext cx="2847174" cy="2921000"/>
          </a:xfrm>
          <a:custGeom>
            <a:avLst/>
            <a:gdLst>
              <a:gd name="connsiteX0" fmla="*/ 0 w 2781300"/>
              <a:gd name="connsiteY0" fmla="*/ 2921000 h 2921000"/>
              <a:gd name="connsiteX1" fmla="*/ 977900 w 2781300"/>
              <a:gd name="connsiteY1" fmla="*/ 1549400 h 2921000"/>
              <a:gd name="connsiteX2" fmla="*/ 1981200 w 2781300"/>
              <a:gd name="connsiteY2" fmla="*/ 1181100 h 2921000"/>
              <a:gd name="connsiteX3" fmla="*/ 2781300 w 2781300"/>
              <a:gd name="connsiteY3" fmla="*/ 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1300" h="2921000">
                <a:moveTo>
                  <a:pt x="0" y="2921000"/>
                </a:moveTo>
                <a:cubicBezTo>
                  <a:pt x="323850" y="2380191"/>
                  <a:pt x="647700" y="1839383"/>
                  <a:pt x="977900" y="1549400"/>
                </a:cubicBezTo>
                <a:cubicBezTo>
                  <a:pt x="1308100" y="1259417"/>
                  <a:pt x="1680633" y="1439333"/>
                  <a:pt x="1981200" y="1181100"/>
                </a:cubicBezTo>
                <a:cubicBezTo>
                  <a:pt x="2281767" y="922867"/>
                  <a:pt x="2531533" y="461433"/>
                  <a:pt x="27813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3" grpId="0" animBg="1"/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2967936" y="66699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05259" y="666991"/>
            <a:ext cx="7465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Trên bàn có 18 vỏ ốc màu trắng và 5 vỏ ốc màu xanh. Hỏi trên bàn có tất cả bao nhiêu vỏ ốc?</a:t>
            </a:r>
            <a:endParaRPr lang="vi-VN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3" y="1894651"/>
            <a:ext cx="5532832" cy="353369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7853059" y="220033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  <a:endParaRPr lang="vi-VN" sz="2800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6096000" y="2858607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Trên bàn có tất cả số vỏ ốc là: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96000" y="351389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18 + 5 = 23 (vỏ ốc)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96000" y="413887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23 vỏ ốc.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/>
      <p:bldP spid="45" grpId="0"/>
      <p:bldP spid="46" grpId="0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1551204" y="1452825"/>
            <a:ext cx="1116312" cy="461666"/>
            <a:chOff x="1870518" y="1440653"/>
            <a:chExt cx="1116312" cy="461666"/>
          </a:xfrm>
        </p:grpSpPr>
        <p:grpSp>
          <p:nvGrpSpPr>
            <p:cNvPr id="4" name="Group 3"/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  <a:endParaRPr lang="vi-VN" sz="2400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  <a:endParaRPr lang="vi-VN" sz="2400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9959" y="328812"/>
            <a:ext cx="7667625" cy="3448050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3846286" y="2714172"/>
            <a:ext cx="1538515" cy="89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/>
          <p:cNvSpPr/>
          <p:nvPr/>
        </p:nvSpPr>
        <p:spPr>
          <a:xfrm>
            <a:off x="1354509" y="2187182"/>
            <a:ext cx="1603324" cy="658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 + 5 = 9</a:t>
            </a:r>
            <a:endParaRPr lang="vi-VN" sz="2800" dirty="0"/>
          </a:p>
        </p:txBody>
      </p:sp>
      <p:sp>
        <p:nvSpPr>
          <p:cNvPr id="67" name="Oval 66"/>
          <p:cNvSpPr/>
          <p:nvPr/>
        </p:nvSpPr>
        <p:spPr>
          <a:xfrm>
            <a:off x="4830327" y="2714172"/>
            <a:ext cx="1538515" cy="89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/>
          <p:cNvSpPr/>
          <p:nvPr/>
        </p:nvSpPr>
        <p:spPr>
          <a:xfrm>
            <a:off x="1254239" y="2909398"/>
            <a:ext cx="1803699" cy="658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/>
              <a:t>5 + 7 = 12</a:t>
            </a:r>
            <a:endParaRPr lang="vi-VN" sz="2800" dirty="0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53395" r="45121"/>
          <a:stretch>
            <a:fillRect/>
          </a:stretch>
        </p:blipFill>
        <p:spPr>
          <a:xfrm>
            <a:off x="5085673" y="4112142"/>
            <a:ext cx="5257284" cy="2007717"/>
          </a:xfrm>
          <a:prstGeom prst="ellipse">
            <a:avLst/>
          </a:prstGeom>
        </p:spPr>
      </p:pic>
      <p:sp>
        <p:nvSpPr>
          <p:cNvPr id="70" name="Arrow: Right 69"/>
          <p:cNvSpPr/>
          <p:nvPr/>
        </p:nvSpPr>
        <p:spPr>
          <a:xfrm rot="5400000">
            <a:off x="1722825" y="3903082"/>
            <a:ext cx="658837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TextBox 70"/>
          <p:cNvSpPr txBox="1"/>
          <p:nvPr/>
        </p:nvSpPr>
        <p:spPr>
          <a:xfrm>
            <a:off x="730151" y="4644331"/>
            <a:ext cx="4100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Số ở trên bằng tổng của hai số ở dưới.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72" name="Rectangle: Rounded Corners 71"/>
          <p:cNvSpPr/>
          <p:nvPr/>
        </p:nvSpPr>
        <p:spPr>
          <a:xfrm>
            <a:off x="8339622" y="4856266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3" name="Rectangle: Rounded Corners 72"/>
          <p:cNvSpPr/>
          <p:nvPr/>
        </p:nvSpPr>
        <p:spPr>
          <a:xfrm>
            <a:off x="6439272" y="4344841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4" name="Rectangle: Rounded Corners 73"/>
          <p:cNvSpPr/>
          <p:nvPr/>
        </p:nvSpPr>
        <p:spPr>
          <a:xfrm>
            <a:off x="7687811" y="4356189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21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66" grpId="0" animBg="1"/>
      <p:bldP spid="67" grpId="0" animBg="1"/>
      <p:bldP spid="68" grpId="0" animBg="1"/>
      <p:bldP spid="70" grpId="0" animBg="1"/>
      <p:bldP spid="71" grpId="0"/>
      <p:bldP spid="72" grpId="0" animBg="1"/>
      <p:bldP spid="73" grpId="0" animBg="1"/>
      <p:bldP spid="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11738" y="1464997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  <a:endParaRPr lang="vi-VN" sz="24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2156792" y="2342793"/>
            <a:ext cx="7425291" cy="658838"/>
            <a:chOff x="1824226" y="3918823"/>
            <a:chExt cx="7425291" cy="658838"/>
          </a:xfrm>
        </p:grpSpPr>
        <p:sp>
          <p:nvSpPr>
            <p:cNvPr id="32" name="Rectangle 31"/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 + 9</a:t>
              </a:r>
              <a:endParaRPr lang="vi-VN" sz="28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01137" y="3918825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57 + 4</a:t>
              </a:r>
              <a:endParaRPr lang="vi-VN" sz="28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62 + 8</a:t>
              </a:r>
              <a:endParaRPr lang="vi-VN" sz="28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39 + 5</a:t>
              </a:r>
              <a:endParaRPr lang="vi-VN" sz="28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256339" y="2845436"/>
            <a:ext cx="837249" cy="1312215"/>
            <a:chOff x="1933616" y="4498692"/>
            <a:chExt cx="837249" cy="1312215"/>
          </a:xfrm>
        </p:grpSpPr>
        <p:sp>
          <p:nvSpPr>
            <p:cNvPr id="41" name="TextBox 40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  <a:endParaRPr lang="vi-VN" sz="28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  <a:endParaRPr lang="vi-VN" sz="2800" dirty="0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339180" y="2838386"/>
            <a:ext cx="837249" cy="1312215"/>
            <a:chOff x="1933616" y="4498692"/>
            <a:chExt cx="837249" cy="1312215"/>
          </a:xfrm>
        </p:grpSpPr>
        <p:sp>
          <p:nvSpPr>
            <p:cNvPr id="46" name="TextBox 45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  <a:endParaRPr lang="vi-VN" sz="28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  <a:endParaRPr lang="vi-VN" sz="2800" dirty="0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6422021" y="2845436"/>
            <a:ext cx="837249" cy="1312215"/>
            <a:chOff x="1933616" y="4498692"/>
            <a:chExt cx="837249" cy="1312215"/>
          </a:xfrm>
        </p:grpSpPr>
        <p:sp>
          <p:nvSpPr>
            <p:cNvPr id="50" name="TextBox 49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  <a:endParaRPr lang="vi-VN" sz="28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  <a:endParaRPr lang="vi-VN" sz="2800" dirty="0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8504862" y="2838386"/>
            <a:ext cx="837249" cy="1312215"/>
            <a:chOff x="1933616" y="4498692"/>
            <a:chExt cx="837249" cy="1312215"/>
          </a:xfrm>
        </p:grpSpPr>
        <p:sp>
          <p:nvSpPr>
            <p:cNvPr id="54" name="TextBox 53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39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  <a:endParaRPr lang="vi-VN" sz="28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  <a:endParaRPr lang="vi-VN" sz="2800" dirty="0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2453669" y="418652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536510" y="415565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619351" y="418652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702192" y="418652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61" name="Picture 60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7" grpId="0"/>
      <p:bldP spid="58" grpId="0"/>
      <p:bldP spid="59" grpId="0"/>
      <p:bldP spid="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38250" y="1293547"/>
            <a:ext cx="4686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Buổi sáng, bác Mạnh thu hoạch được 87 bao thóc. Buổi chiều, bác Mạnh thu hoạch được nhiều hơn buổi sáng 6 bao thóc. Hỏi buổi chiều bác Mạnh thu hoạch được bao nhiêu bao thóc?</a:t>
            </a:r>
            <a:endParaRPr lang="vi-VN" sz="2400" dirty="0"/>
          </a:p>
        </p:txBody>
      </p:sp>
      <p:pic>
        <p:nvPicPr>
          <p:cNvPr id="30" name="Picture 29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528430"/>
            <a:ext cx="4857750" cy="31242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924328" y="386781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  <a:endParaRPr lang="vi-VN" sz="28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1128011" y="43910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Buổi chiều bác Mạnh thu hoạch được số bao thóc là: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67269" y="493248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87 + 6 = 93 (bao thóc)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67269" y="547394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93 bao thóc.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3" grpId="0"/>
      <p:bldP spid="34" grpId="0"/>
      <p:bldP spid="40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962275" y="62847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99596" y="628471"/>
            <a:ext cx="7763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Chú gà bới đất làm mất kết quả của các phép tính mà Việt vừa viết. Hãy tìm lại kết quả giúp bạn Việt nhé!</a:t>
            </a:r>
            <a:endParaRPr lang="vi-VN" sz="2400" dirty="0"/>
          </a:p>
        </p:txBody>
      </p:sp>
      <p:pic>
        <p:nvPicPr>
          <p:cNvPr id="9" name="Picture 8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5319"/>
          <a:stretch>
            <a:fillRect/>
          </a:stretch>
        </p:blipFill>
        <p:spPr>
          <a:xfrm>
            <a:off x="1411722" y="1491964"/>
            <a:ext cx="8551428" cy="4626608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3868350" y="3672746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55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4451741" y="5190120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30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6626487" y="3672745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93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7820764" y="5029052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20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7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38250" y="1293547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kết quả đúng.</a:t>
            </a:r>
            <a:endParaRPr lang="vi-VN" sz="2400" dirty="0"/>
          </a:p>
        </p:txBody>
      </p:sp>
      <p:pic>
        <p:nvPicPr>
          <p:cNvPr id="9" name="Picture 8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00928" y="1856454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a) 28 + 9 + 2 = ?</a:t>
            </a:r>
            <a:endParaRPr lang="vi-VN" sz="2400" dirty="0"/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37		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39	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30</a:t>
            </a:r>
            <a:endParaRPr lang="vi-VN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00928" y="3412710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b) 45 + 5 + 8 = ?</a:t>
            </a:r>
            <a:endParaRPr lang="vi-VN" sz="2400" dirty="0"/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58		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48	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68</a:t>
            </a:r>
            <a:endParaRPr lang="vi-VN" sz="2400" dirty="0"/>
          </a:p>
        </p:txBody>
      </p:sp>
      <p:sp>
        <p:nvSpPr>
          <p:cNvPr id="12" name="Rectangle: Rounded Corners 11"/>
          <p:cNvSpPr/>
          <p:nvPr/>
        </p:nvSpPr>
        <p:spPr>
          <a:xfrm>
            <a:off x="1371966" y="2544205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37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11130" y="2885515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/>
          <p:cNvSpPr/>
          <p:nvPr/>
        </p:nvSpPr>
        <p:spPr>
          <a:xfrm>
            <a:off x="1399665" y="4083896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50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74874" y="4468802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5" name="Straight Connector 4"/>
          <p:cNvCxnSpPr/>
          <p:nvPr/>
        </p:nvCxnSpPr>
        <p:spPr>
          <a:xfrm>
            <a:off x="5632174" y="411967"/>
            <a:ext cx="0" cy="572493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777121" y="50504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214442" y="505042"/>
            <a:ext cx="4872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Tính tổng các số trên những hạt dẻ mà chú sóc nhặt được trên đường về nhà.</a:t>
            </a:r>
            <a:endParaRPr lang="vi-VN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6811" y="1993034"/>
            <a:ext cx="5230282" cy="2362666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6852753" y="4044140"/>
            <a:ext cx="129871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151466" y="3352800"/>
            <a:ext cx="1" cy="69134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47000" y="3352800"/>
            <a:ext cx="40446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321550" y="3352800"/>
            <a:ext cx="12396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321549" y="2984500"/>
            <a:ext cx="0" cy="37975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308849" y="2984500"/>
            <a:ext cx="31115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949233" y="2984500"/>
            <a:ext cx="108046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029700" y="2406650"/>
            <a:ext cx="0" cy="5778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9029700" y="2406650"/>
            <a:ext cx="77757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7444100" y="3146418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1" name="Oval 40"/>
          <p:cNvSpPr/>
          <p:nvPr/>
        </p:nvSpPr>
        <p:spPr>
          <a:xfrm>
            <a:off x="7632700" y="2782881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2" name="Oval 41"/>
          <p:cNvSpPr/>
          <p:nvPr/>
        </p:nvSpPr>
        <p:spPr>
          <a:xfrm>
            <a:off x="9807271" y="2294435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Rectangle: Rounded Corners 43"/>
          <p:cNvSpPr/>
          <p:nvPr/>
        </p:nvSpPr>
        <p:spPr>
          <a:xfrm>
            <a:off x="5960053" y="4760383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2060"/>
                </a:solidFill>
              </a:rPr>
              <a:t>38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871126" y="48710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+</a:t>
            </a:r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46" name="Rectangle: Rounded Corners 45"/>
          <p:cNvSpPr/>
          <p:nvPr/>
        </p:nvSpPr>
        <p:spPr>
          <a:xfrm>
            <a:off x="7369520" y="4760383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002060"/>
                </a:solidFill>
              </a:rPr>
              <a:t>9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280593" y="48710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+</a:t>
            </a:r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48" name="Rectangle: Rounded Corners 47"/>
          <p:cNvSpPr/>
          <p:nvPr/>
        </p:nvSpPr>
        <p:spPr>
          <a:xfrm>
            <a:off x="8773979" y="4760383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2060"/>
                </a:solidFill>
              </a:rPr>
              <a:t>5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9685052" y="48710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=</a:t>
            </a:r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50" name="Rectangle: Rounded Corners 49"/>
          <p:cNvSpPr/>
          <p:nvPr/>
        </p:nvSpPr>
        <p:spPr>
          <a:xfrm>
            <a:off x="10178438" y="4757654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52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51" name="Rectangle: Rounded Corners 50"/>
          <p:cNvSpPr/>
          <p:nvPr/>
        </p:nvSpPr>
        <p:spPr>
          <a:xfrm>
            <a:off x="6547859" y="5641369"/>
            <a:ext cx="1072129" cy="4046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47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8" grpId="0" animBg="1"/>
      <p:bldP spid="19" grpId="0"/>
      <p:bldP spid="40" grpId="0" animBg="1"/>
      <p:bldP spid="41" grpId="0" animBg="1"/>
      <p:bldP spid="42" grpId="0" animBg="1"/>
      <p:bldP spid="44" grpId="0" animBg="1"/>
      <p:bldP spid="39" grpId="0"/>
      <p:bldP spid="46" grpId="0" animBg="1"/>
      <p:bldP spid="47" grpId="0"/>
      <p:bldP spid="48" grpId="0" animBg="1"/>
      <p:bldP spid="49" grpId="0"/>
      <p:bldP spid="50" grpId="0" animBg="1"/>
      <p:bldP spid="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1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5556879" y="6260190"/>
            <a:ext cx="999348" cy="10862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413171" y="5785603"/>
            <a:ext cx="626420" cy="6808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1509614" y="3943007"/>
            <a:ext cx="999348" cy="10862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33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99089" flipH="1">
            <a:off x="437515" y="-341630"/>
            <a:ext cx="10456545" cy="468185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796719" y="999945"/>
            <a:ext cx="3084830" cy="9124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algn="ctr" defTabSz="609600"/>
            <a:r>
              <a:rPr lang="en-US" sz="5335" dirty="0" err="1"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Khởi</a:t>
            </a:r>
            <a:r>
              <a:rPr lang="en-US" sz="5335" dirty="0"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335" dirty="0" err="1"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động</a:t>
            </a:r>
            <a:endParaRPr lang="en-US" sz="5335" dirty="0">
              <a:solidFill>
                <a:srgbClr val="FF0000"/>
              </a:solidFill>
              <a:effectLst>
                <a:outerShdw dist="50800" dir="3600000" algn="t" rotWithShape="0">
                  <a:prstClr val="white"/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0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403433" y="3183533"/>
            <a:ext cx="1769783" cy="126539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680460" y="2011680"/>
            <a:ext cx="5386705" cy="10477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noAutofit/>
          </a:bodyPr>
          <a:lstStyle/>
          <a:p>
            <a:pPr algn="ctr" defTabSz="609600"/>
            <a:r>
              <a:rPr lang="en-US" sz="4000" b="1" dirty="0" err="1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#9Slide03 Dekar" panose="02000000000000000000" pitchFamily="2" charset="0"/>
              </a:rPr>
              <a:t>Trò</a:t>
            </a:r>
            <a:r>
              <a:rPr lang="en-US" sz="4000" b="1" dirty="0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#9Slide03 Dekar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#9Slide03 Dekar" panose="02000000000000000000" pitchFamily="2" charset="0"/>
              </a:rPr>
              <a:t>chơi</a:t>
            </a:r>
            <a:r>
              <a:rPr lang="en-US" sz="4000" b="1" dirty="0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#9Slide03 Dekar" panose="02000000000000000000" pitchFamily="2" charset="0"/>
              </a:rPr>
              <a:t>: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#9Slide03 Dekar" panose="02000000000000000000" pitchFamily="2" charset="0"/>
              </a:rPr>
              <a:t>Đố</a:t>
            </a:r>
            <a:r>
              <a:rPr lang="en-US" sz="4000" b="1" dirty="0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#9Slide03 Dekar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#9Slide03 Dekar" panose="02000000000000000000" pitchFamily="2" charset="0"/>
              </a:rPr>
              <a:t>bạn</a:t>
            </a:r>
            <a:endParaRPr lang="en-US" sz="4000" b="1" dirty="0">
              <a:solidFill>
                <a:srgbClr val="002060"/>
              </a:solidFill>
              <a:effectLst>
                <a:outerShdw dist="50800" dir="3600000" algn="t" rotWithShape="0">
                  <a:prstClr val="white"/>
                </a:outerShdw>
              </a:effectLst>
              <a:latin typeface="#9Slide03 Dekar" panose="02000000000000000000" pitchFamily="2" charset="0"/>
            </a:endParaRPr>
          </a:p>
        </p:txBody>
      </p:sp>
      <p:sp>
        <p:nvSpPr>
          <p:cNvPr id="49" name="AutoShape 4"/>
          <p:cNvSpPr/>
          <p:nvPr/>
        </p:nvSpPr>
        <p:spPr>
          <a:xfrm rot="129639">
            <a:off x="431165" y="5316855"/>
            <a:ext cx="5211445" cy="1021715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4" name="Group 13"/>
          <p:cNvGrpSpPr/>
          <p:nvPr/>
        </p:nvGrpSpPr>
        <p:grpSpPr>
          <a:xfrm rot="20760000">
            <a:off x="3895969" y="3957885"/>
            <a:ext cx="1731645" cy="1529055"/>
            <a:chOff x="11272554" y="5828116"/>
            <a:chExt cx="2597467" cy="2293582"/>
          </a:xfrm>
        </p:grpSpPr>
        <p:pic>
          <p:nvPicPr>
            <p:cNvPr id="51" name="Picture 14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rot="977126">
              <a:off x="11272554" y="5856653"/>
              <a:ext cx="2597467" cy="2265045"/>
            </a:xfrm>
            <a:prstGeom prst="rect">
              <a:avLst/>
            </a:prstGeom>
          </p:spPr>
        </p:pic>
        <p:sp>
          <p:nvSpPr>
            <p:cNvPr id="52" name="TextBox 15"/>
            <p:cNvSpPr txBox="1"/>
            <p:nvPr/>
          </p:nvSpPr>
          <p:spPr>
            <a:xfrm rot="1078377">
              <a:off x="12185305" y="5828116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11200"/>
                </a:lnSpc>
                <a:spcBef>
                  <a:spcPct val="0"/>
                </a:spcBef>
              </a:pPr>
              <a:r>
                <a:rPr lang="en-US" sz="8000" spc="744" dirty="0">
                  <a:solidFill>
                    <a:srgbClr val="403D3C"/>
                  </a:solidFill>
                  <a:latin typeface="Josefin Sans Bold"/>
                </a:rPr>
                <a:t>?</a:t>
              </a:r>
              <a:endParaRPr lang="en-US" sz="8000" spc="744" dirty="0">
                <a:solidFill>
                  <a:srgbClr val="403D3C"/>
                </a:solidFill>
                <a:latin typeface="Josefin Sans Bold"/>
              </a:endParaRPr>
            </a:p>
          </p:txBody>
        </p:sp>
      </p:grpSp>
      <p:sp>
        <p:nvSpPr>
          <p:cNvPr id="47" name="TextBox 7"/>
          <p:cNvSpPr txBox="1"/>
          <p:nvPr/>
        </p:nvSpPr>
        <p:spPr>
          <a:xfrm rot="152325">
            <a:off x="1015680" y="5494469"/>
            <a:ext cx="400409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00">
              <a:spcBef>
                <a:spcPct val="0"/>
              </a:spcBef>
            </a:pPr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4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AutoShape 4"/>
          <p:cNvSpPr/>
          <p:nvPr/>
        </p:nvSpPr>
        <p:spPr>
          <a:xfrm rot="20750361" flipH="1">
            <a:off x="6557645" y="5041265"/>
            <a:ext cx="5582285" cy="1021715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4" name="TextBox 7"/>
          <p:cNvSpPr txBox="1"/>
          <p:nvPr/>
        </p:nvSpPr>
        <p:spPr>
          <a:xfrm rot="20700754">
            <a:off x="6542405" y="5204460"/>
            <a:ext cx="5537200" cy="821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00">
              <a:spcBef>
                <a:spcPct val="0"/>
              </a:spcBef>
            </a:pPr>
            <a:r>
              <a:rPr lang="en-US" sz="5335" b="1" dirty="0" err="1">
                <a:solidFill>
                  <a:srgbClr val="FF0000"/>
                </a:solidFill>
                <a:latin typeface="Arial Rounded MT Bold" panose="020F0704030504030204" charset="0"/>
                <a:cs typeface="Arial Rounded MT Bold" panose="020F0704030504030204" charset="0"/>
              </a:rPr>
              <a:t>Đố</a:t>
            </a:r>
            <a:r>
              <a:rPr lang="en-US" sz="5335" b="1" dirty="0">
                <a:solidFill>
                  <a:srgbClr val="FF0000"/>
                </a:solidFill>
                <a:latin typeface="Arial Rounded MT Bold" panose="020F0704030504030204" charset="0"/>
                <a:cs typeface="Arial Rounded MT Bold" panose="020F0704030504030204" charset="0"/>
              </a:rPr>
              <a:t> </a:t>
            </a:r>
            <a:r>
              <a:rPr lang="en-US" sz="5335" b="1" dirty="0" err="1">
                <a:solidFill>
                  <a:srgbClr val="FF0000"/>
                </a:solidFill>
                <a:latin typeface="Arial Rounded MT Bold" panose="020F0704030504030204" charset="0"/>
                <a:cs typeface="Arial Rounded MT Bold" panose="020F0704030504030204" charset="0"/>
              </a:rPr>
              <a:t>gì</a:t>
            </a:r>
            <a:r>
              <a:rPr lang="en-US" sz="5335" b="1" dirty="0">
                <a:solidFill>
                  <a:srgbClr val="FF0000"/>
                </a:solidFill>
                <a:latin typeface="Arial Rounded MT Bold" panose="020F0704030504030204" charset="0"/>
                <a:cs typeface="Arial Rounded MT Bold" panose="020F0704030504030204" charset="0"/>
              </a:rPr>
              <a:t>? </a:t>
            </a:r>
            <a:r>
              <a:rPr lang="en-US" sz="5335" b="1" dirty="0" err="1">
                <a:solidFill>
                  <a:srgbClr val="FF0000"/>
                </a:solidFill>
                <a:latin typeface="Arial Rounded MT Bold" panose="020F0704030504030204" charset="0"/>
                <a:cs typeface="Arial Rounded MT Bold" panose="020F0704030504030204" charset="0"/>
              </a:rPr>
              <a:t>Đố</a:t>
            </a:r>
            <a:r>
              <a:rPr lang="en-US" sz="5335" b="1" dirty="0">
                <a:solidFill>
                  <a:srgbClr val="FF0000"/>
                </a:solidFill>
                <a:latin typeface="Arial Rounded MT Bold" panose="020F0704030504030204" charset="0"/>
                <a:cs typeface="Arial Rounded MT Bold" panose="020F0704030504030204" charset="0"/>
              </a:rPr>
              <a:t> </a:t>
            </a:r>
            <a:r>
              <a:rPr lang="en-US" sz="5335" b="1" dirty="0" err="1">
                <a:solidFill>
                  <a:srgbClr val="FF0000"/>
                </a:solidFill>
                <a:latin typeface="Arial Rounded MT Bold" panose="020F0704030504030204" charset="0"/>
                <a:cs typeface="Arial Rounded MT Bold" panose="020F0704030504030204" charset="0"/>
              </a:rPr>
              <a:t>gì</a:t>
            </a:r>
            <a:r>
              <a:rPr lang="en-US" sz="5335" b="1" dirty="0">
                <a:solidFill>
                  <a:srgbClr val="FF0000"/>
                </a:solidFill>
                <a:latin typeface="Arial Rounded MT Bold" panose="020F0704030504030204" charset="0"/>
                <a:cs typeface="Arial Rounded MT Bold" panose="020F0704030504030204" charset="0"/>
              </a:rPr>
              <a:t>?</a:t>
            </a:r>
            <a:endParaRPr lang="en-US" sz="5335" b="1" dirty="0">
              <a:solidFill>
                <a:srgbClr val="FF0000"/>
              </a:solidFill>
              <a:latin typeface="Arial Rounded MT Bold" panose="020F0704030504030204" charset="0"/>
              <a:cs typeface="Arial Rounded MT Bold" panose="020F070403050403020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/>
      <p:bldP spid="47" grpId="0"/>
      <p:bldP spid="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643808" y="569843"/>
            <a:ext cx="6904383" cy="1152939"/>
            <a:chOff x="2643808" y="569843"/>
            <a:chExt cx="6904383" cy="1152939"/>
          </a:xfrm>
        </p:grpSpPr>
        <p:sp>
          <p:nvSpPr>
            <p:cNvPr id="2" name="Ribbon: Curved and Tilted Up 1"/>
            <p:cNvSpPr/>
            <p:nvPr/>
          </p:nvSpPr>
          <p:spPr>
            <a:xfrm>
              <a:off x="2643808" y="569843"/>
              <a:ext cx="6904383" cy="1152939"/>
            </a:xfrm>
            <a:prstGeom prst="ellipseRibbon2">
              <a:avLst>
                <a:gd name="adj1" fmla="val 27299"/>
                <a:gd name="adj2" fmla="val 54607"/>
                <a:gd name="adj3" fmla="val 5603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648329" y="636104"/>
              <a:ext cx="28953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800" dirty="0">
                  <a:solidFill>
                    <a:srgbClr val="C00000"/>
                  </a:solidFill>
                  <a:latin typeface="+mj-lt"/>
                </a:rPr>
                <a:t>TỔNG KẾT</a:t>
              </a:r>
              <a:endParaRPr lang="vi-VN" sz="4800" dirty="0">
                <a:solidFill>
                  <a:srgbClr val="C00000"/>
                </a:solidFill>
                <a:latin typeface="+mj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74643" y="2054087"/>
            <a:ext cx="10257183" cy="4068417"/>
            <a:chOff x="874643" y="2054087"/>
            <a:chExt cx="10257183" cy="4068417"/>
          </a:xfrm>
        </p:grpSpPr>
        <p:sp>
          <p:nvSpPr>
            <p:cNvPr id="7" name="TextBox 6"/>
            <p:cNvSpPr txBox="1"/>
            <p:nvPr/>
          </p:nvSpPr>
          <p:spPr>
            <a:xfrm>
              <a:off x="1745145" y="2242931"/>
              <a:ext cx="9254159" cy="3664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vi-VN" sz="2800" dirty="0">
                  <a:solidFill>
                    <a:srgbClr val="0070C0"/>
                  </a:solidFill>
                </a:rPr>
                <a:t>Thực hiện được phép cộng (có nhớ) số có hai chữ số với số có một chữ số:</a:t>
              </a:r>
              <a:endParaRPr lang="vi-VN" sz="2800" dirty="0">
                <a:solidFill>
                  <a:srgbClr val="0070C0"/>
                </a:solidFill>
              </a:endParaRPr>
            </a:p>
            <a:p>
              <a:pPr algn="just">
                <a:lnSpc>
                  <a:spcPct val="120000"/>
                </a:lnSpc>
              </a:pPr>
              <a:r>
                <a:rPr lang="vi-VN" sz="2800" dirty="0">
                  <a:solidFill>
                    <a:srgbClr val="0070C0"/>
                  </a:solidFill>
                </a:rPr>
                <a:t>   + Đặt tính theo cột dọc;</a:t>
              </a:r>
              <a:endParaRPr lang="vi-VN" sz="2800" dirty="0">
                <a:solidFill>
                  <a:srgbClr val="0070C0"/>
                </a:solidFill>
              </a:endParaRPr>
            </a:p>
            <a:p>
              <a:pPr algn="just">
                <a:lnSpc>
                  <a:spcPct val="120000"/>
                </a:lnSpc>
              </a:pPr>
              <a:r>
                <a:rPr lang="vi-VN" sz="2800" dirty="0">
                  <a:solidFill>
                    <a:srgbClr val="0070C0"/>
                  </a:solidFill>
                </a:rPr>
                <a:t>   + Tính từ phải sang trái, lưu ý sau khi cộng hai số đơn vị thì nhớ 1 chục vào số chục của số hạng thứ nhất.</a:t>
              </a:r>
              <a:endParaRPr lang="vi-VN" sz="2800" dirty="0">
                <a:solidFill>
                  <a:srgbClr val="0070C0"/>
                </a:solidFill>
              </a:endParaRPr>
            </a:p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vi-VN" sz="2800" dirty="0">
                  <a:solidFill>
                    <a:srgbClr val="0070C0"/>
                  </a:solidFill>
                </a:rPr>
                <a:t>Giải được các bài toán thực tế liên quan đến phép cộng đã học.</a:t>
              </a:r>
              <a:endParaRPr lang="vi-VN" sz="2800" dirty="0">
                <a:solidFill>
                  <a:srgbClr val="0070C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74643" y="2054087"/>
              <a:ext cx="10257183" cy="4068417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" b="18454"/>
          <a:stretch>
            <a:fillRect/>
          </a:stretch>
        </p:blipFill>
        <p:spPr>
          <a:xfrm>
            <a:off x="923510" y="2242931"/>
            <a:ext cx="958414" cy="7860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" b="18454"/>
          <a:stretch>
            <a:fillRect/>
          </a:stretch>
        </p:blipFill>
        <p:spPr>
          <a:xfrm>
            <a:off x="923510" y="4661453"/>
            <a:ext cx="958414" cy="786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9391" y="106016"/>
            <a:ext cx="2690496" cy="980440"/>
            <a:chOff x="1024253" y="0"/>
            <a:chExt cx="2690496" cy="980440"/>
          </a:xfrm>
        </p:grpSpPr>
        <p:grpSp>
          <p:nvGrpSpPr>
            <p:cNvPr id="5" name="Group 4"/>
            <p:cNvGrpSpPr/>
            <p:nvPr/>
          </p:nvGrpSpPr>
          <p:grpSpPr>
            <a:xfrm>
              <a:off x="1024253" y="0"/>
              <a:ext cx="2690496" cy="980440"/>
              <a:chOff x="1230765" y="0"/>
              <a:chExt cx="1578696" cy="1828388"/>
            </a:xfrm>
          </p:grpSpPr>
          <p:sp>
            <p:nvSpPr>
              <p:cNvPr id="2" name="Rectangle: Top Corners Rounded 1"/>
              <p:cNvSpPr/>
              <p:nvPr/>
            </p:nvSpPr>
            <p:spPr>
              <a:xfrm rot="10800000">
                <a:off x="1230765" y="0"/>
                <a:ext cx="1578696" cy="1828388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3" name="Rectangle: Top Corners Rounded 2"/>
              <p:cNvSpPr/>
              <p:nvPr/>
            </p:nvSpPr>
            <p:spPr>
              <a:xfrm rot="10800000">
                <a:off x="1298205" y="75788"/>
                <a:ext cx="1473251" cy="1709969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138553" y="207010"/>
              <a:ext cx="251142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0070C0"/>
                  </a:solidFill>
                  <a:latin typeface="+mj-lt"/>
                </a:rPr>
                <a:t>CHỦ ĐỀ 4</a:t>
              </a:r>
              <a:endParaRPr lang="vi-VN" sz="3200" b="1" dirty="0">
                <a:solidFill>
                  <a:srgbClr val="0070C0"/>
                </a:solidFill>
                <a:latin typeface="+mj-l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867660" y="317500"/>
            <a:ext cx="81305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PHÉP CỘNG, PHÉP TRỪ (CÓ NHỚ) TRONG PHẠM VI 100</a:t>
            </a:r>
            <a:endParaRPr lang="vi-VN" sz="3600" b="1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5625" y="1354692"/>
            <a:ext cx="8540750" cy="36360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vi-VN" sz="4800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Toán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BÀI 19</a:t>
            </a:r>
            <a:r>
              <a:rPr lang="en-US" alt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PHÉP CỘNG (CÓ NHỚ)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SỐ CÓ HAI CHỮ SỐ VỚI 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SỐ CÓ MỘT CHỮ SỐ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6320" y="1543681"/>
            <a:ext cx="1297385" cy="11635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66970" y="2025362"/>
            <a:ext cx="1539844" cy="1023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8570" y="1332367"/>
            <a:ext cx="918455" cy="102369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219348" y="549323"/>
            <a:ext cx="2175644" cy="967090"/>
            <a:chOff x="2461083" y="1127778"/>
            <a:chExt cx="2175644" cy="967090"/>
          </a:xfrm>
        </p:grpSpPr>
        <p:sp>
          <p:nvSpPr>
            <p:cNvPr id="4" name="Speech Bubble: Oval 3"/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-33600"/>
                <a:gd name="adj2" fmla="val 7759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Tôi có </a:t>
              </a:r>
              <a:endParaRPr lang="vi-VN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35 hạt gạo.</a:t>
              </a:r>
              <a:endParaRPr lang="vi-VN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990112" y="1682127"/>
            <a:ext cx="2175645" cy="1199710"/>
            <a:chOff x="2641600" y="2397213"/>
            <a:chExt cx="2175645" cy="1199710"/>
          </a:xfrm>
        </p:grpSpPr>
        <p:sp>
          <p:nvSpPr>
            <p:cNvPr id="9" name="Speech Bubble: Oval 8"/>
            <p:cNvSpPr/>
            <p:nvPr/>
          </p:nvSpPr>
          <p:spPr>
            <a:xfrm>
              <a:off x="2641600" y="2397213"/>
              <a:ext cx="2175645" cy="1199710"/>
            </a:xfrm>
            <a:prstGeom prst="wedgeEllipseCallout">
              <a:avLst>
                <a:gd name="adj1" fmla="val 63969"/>
                <a:gd name="adj2" fmla="val 2983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01218" y="2581260"/>
              <a:ext cx="18671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Chị kiến ơi, tôi trả cho chị 7 hạt gạo.</a:t>
              </a:r>
              <a:endParaRPr lang="vi-VN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313126" y="378585"/>
            <a:ext cx="2393819" cy="1023694"/>
            <a:chOff x="4584831" y="394347"/>
            <a:chExt cx="2393819" cy="9537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/>
            <p:cNvSpPr/>
            <p:nvPr/>
          </p:nvSpPr>
          <p:spPr>
            <a:xfrm>
              <a:off x="4687057" y="394347"/>
              <a:ext cx="2175644" cy="953781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84831" y="561512"/>
              <a:ext cx="23938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Vậy kiến có bao nhiêu hạt gạo?</a:t>
              </a:r>
              <a:endParaRPr lang="vi-VN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ectangle: Rounded Corners 18"/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?</a:t>
            </a:r>
            <a:endParaRPr lang="vi-VN" sz="2800" dirty="0">
              <a:solidFill>
                <a:schemeClr val="tx1"/>
              </a:solidFill>
            </a:endParaRPr>
          </a:p>
        </p:txBody>
      </p:sp>
      <p:graphicFrame>
        <p:nvGraphicFramePr>
          <p:cNvPr id="20" name="Table 20"/>
          <p:cNvGraphicFramePr>
            <a:graphicFrameLocks noGrp="1"/>
          </p:cNvGraphicFramePr>
          <p:nvPr/>
        </p:nvGraphicFramePr>
        <p:xfrm>
          <a:off x="844182" y="2213877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/>
                <a:gridCol w="2227839"/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844182" y="44813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7915" y="2834662"/>
            <a:ext cx="401802" cy="1171968"/>
          </a:xfrm>
          <a:prstGeom prst="rect">
            <a:avLst/>
          </a:prstGeom>
        </p:spPr>
      </p:pic>
      <p:sp>
        <p:nvSpPr>
          <p:cNvPr id="27" name="Can 33"/>
          <p:cNvSpPr/>
          <p:nvPr/>
        </p:nvSpPr>
        <p:spPr>
          <a:xfrm>
            <a:off x="3886687" y="285433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6214" y="2854332"/>
            <a:ext cx="401802" cy="117196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9785" y="2854332"/>
            <a:ext cx="401802" cy="1171968"/>
          </a:xfrm>
          <a:prstGeom prst="rect">
            <a:avLst/>
          </a:prstGeom>
        </p:spPr>
      </p:pic>
      <p:sp>
        <p:nvSpPr>
          <p:cNvPr id="31" name="Can 33"/>
          <p:cNvSpPr/>
          <p:nvPr/>
        </p:nvSpPr>
        <p:spPr>
          <a:xfrm>
            <a:off x="3680047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/>
          <p:cNvSpPr/>
          <p:nvPr/>
        </p:nvSpPr>
        <p:spPr>
          <a:xfrm>
            <a:off x="3467231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/>
          <p:cNvSpPr/>
          <p:nvPr/>
        </p:nvSpPr>
        <p:spPr>
          <a:xfrm>
            <a:off x="4101725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/>
          <p:cNvSpPr/>
          <p:nvPr/>
        </p:nvSpPr>
        <p:spPr>
          <a:xfrm>
            <a:off x="4316763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/>
          <p:cNvSpPr/>
          <p:nvPr/>
        </p:nvSpPr>
        <p:spPr>
          <a:xfrm>
            <a:off x="3373454" y="2776147"/>
            <a:ext cx="1053340" cy="335279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Can 33"/>
          <p:cNvSpPr/>
          <p:nvPr/>
        </p:nvSpPr>
        <p:spPr>
          <a:xfrm>
            <a:off x="3892475" y="491192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/>
          <p:cNvSpPr/>
          <p:nvPr/>
        </p:nvSpPr>
        <p:spPr>
          <a:xfrm>
            <a:off x="3685835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/>
          <p:cNvSpPr/>
          <p:nvPr/>
        </p:nvSpPr>
        <p:spPr>
          <a:xfrm>
            <a:off x="347301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/>
          <p:cNvSpPr/>
          <p:nvPr/>
        </p:nvSpPr>
        <p:spPr>
          <a:xfrm>
            <a:off x="4107513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/>
          <p:cNvSpPr/>
          <p:nvPr/>
        </p:nvSpPr>
        <p:spPr>
          <a:xfrm>
            <a:off x="4322551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/>
          <p:cNvSpPr/>
          <p:nvPr/>
        </p:nvSpPr>
        <p:spPr>
          <a:xfrm>
            <a:off x="453758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an 33"/>
          <p:cNvSpPr/>
          <p:nvPr/>
        </p:nvSpPr>
        <p:spPr>
          <a:xfrm>
            <a:off x="4752627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2931309" y="4026300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2394689" y="3072917"/>
            <a:ext cx="503059" cy="1328054"/>
            <a:chOff x="2394689" y="3072917"/>
            <a:chExt cx="503059" cy="132805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52" name="Rectangle: Rounded Corners 51"/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3" name="Rectangle: Rounded Corners 52"/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35</a:t>
            </a:r>
            <a:endParaRPr lang="vi-VN" sz="4800" dirty="0"/>
          </a:p>
        </p:txBody>
      </p:sp>
      <p:sp>
        <p:nvSpPr>
          <p:cNvPr id="55" name="Rectangle 54"/>
          <p:cNvSpPr/>
          <p:nvPr/>
        </p:nvSpPr>
        <p:spPr>
          <a:xfrm>
            <a:off x="5673142" y="3868556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+</a:t>
            </a:r>
            <a:endParaRPr lang="vi-VN" sz="4800" dirty="0"/>
          </a:p>
        </p:txBody>
      </p:sp>
      <p:sp>
        <p:nvSpPr>
          <p:cNvPr id="56" name="Rectangle 55"/>
          <p:cNvSpPr/>
          <p:nvPr/>
        </p:nvSpPr>
        <p:spPr>
          <a:xfrm>
            <a:off x="6239806" y="422071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7</a:t>
            </a:r>
            <a:endParaRPr lang="vi-VN" sz="4800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  <a:endParaRPr lang="vi-VN" sz="4800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4</a:t>
            </a:r>
            <a:endParaRPr lang="vi-VN" sz="48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52329" y="3352531"/>
            <a:ext cx="35875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5 cộng 7 bằng 12, viết 2 nhớ 1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thêm 1 bằng 4, viết 4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: Rounded Corners 62"/>
          <p:cNvSpPr/>
          <p:nvPr/>
        </p:nvSpPr>
        <p:spPr>
          <a:xfrm>
            <a:off x="7829426" y="532160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</a:t>
            </a:r>
            <a:r>
              <a:rPr lang="vi-VN" sz="2800" dirty="0">
                <a:solidFill>
                  <a:srgbClr val="FF0000"/>
                </a:solidFill>
              </a:rPr>
              <a:t>42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6032500" y="4323715"/>
            <a:ext cx="287655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5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35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500"/>
                            </p:stCondLst>
                            <p:childTnLst>
                              <p:par>
                                <p:cTn id="1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24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3" grpId="0" animBg="1"/>
      <p:bldP spid="50" grpId="0"/>
      <p:bldP spid="55" grpId="0"/>
      <p:bldP spid="56" grpId="0"/>
      <p:bldP spid="59" grpId="0"/>
      <p:bldP spid="60" grpId="0"/>
      <p:bldP spid="62" grpId="0" uiExpand="1" build="p"/>
      <p:bldP spid="63" grpId="0" animBg="1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Flowchart: Process 1"/>
          <p:cNvSpPr/>
          <p:nvPr/>
        </p:nvSpPr>
        <p:spPr>
          <a:xfrm>
            <a:off x="637540" y="182245"/>
            <a:ext cx="10802620" cy="630682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771525" y="408305"/>
            <a:ext cx="10483850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3000" b="1">
                <a:latin typeface="Times New Roman" panose="02020603050405020304" charset="0"/>
                <a:cs typeface="Times New Roman" panose="02020603050405020304" charset="0"/>
              </a:rPr>
              <a:t>Muốn thực hiện phép cộng (có nhớ) số có hai chữ số với số có một chữ số, ta thực hiện như sau:</a:t>
            </a:r>
            <a:endParaRPr lang="en-US" sz="30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3000" b="1" i="1" u="sng">
                <a:latin typeface="Times New Roman" panose="02020603050405020304" charset="0"/>
                <a:cs typeface="Times New Roman" panose="02020603050405020304" charset="0"/>
              </a:rPr>
              <a:t>Bước 1</a:t>
            </a:r>
            <a:r>
              <a:rPr lang="en-US" sz="3000" i="1">
                <a:latin typeface="Times New Roman" panose="02020603050405020304" charset="0"/>
                <a:cs typeface="Times New Roman" panose="02020603050405020304" charset="0"/>
              </a:rPr>
              <a:t>: Đặt tính, khi đặt tính cần lưu ý chữ số hàng đơn vị thẳng với chữ số hàng đơn vị, chữ số hàng chục thẳng chữ số hàng chục.</a:t>
            </a:r>
            <a:endParaRPr lang="en-US" sz="3000" i="1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3000" b="1" i="1" u="sng">
                <a:latin typeface="Times New Roman" panose="02020603050405020304" charset="0"/>
                <a:cs typeface="Times New Roman" panose="02020603050405020304" charset="0"/>
              </a:rPr>
              <a:t>Bước 2</a:t>
            </a:r>
            <a:r>
              <a:rPr lang="en-US" sz="3000" i="1">
                <a:latin typeface="Times New Roman" panose="02020603050405020304" charset="0"/>
                <a:cs typeface="Times New Roman" panose="02020603050405020304" charset="0"/>
              </a:rPr>
              <a:t>: Tính, khi tính lưu ý tính từ phải sang trái, cộng số đơn vị bằng 10 hoặc lớn hơn 10 thì phải  nhớ 1 sang số chục của số hạng thứ nhất.</a:t>
            </a:r>
            <a:endParaRPr lang="en-US" sz="3000" i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890905" y="4192905"/>
            <a:ext cx="91059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 b="1" u="sng">
                <a:latin typeface="Times New Roman" panose="02020603050405020304" charset="0"/>
                <a:cs typeface="Times New Roman" panose="02020603050405020304" charset="0"/>
              </a:rPr>
              <a:t>Ví dụ</a:t>
            </a:r>
            <a:r>
              <a:rPr lang="en-US" sz="3000" b="1">
                <a:latin typeface="Times New Roman" panose="02020603050405020304" charset="0"/>
                <a:cs typeface="Times New Roman" panose="02020603050405020304" charset="0"/>
              </a:rPr>
              <a:t>: Tính</a:t>
            </a:r>
            <a:endParaRPr lang="en-US" sz="3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3580" y="4366260"/>
            <a:ext cx="1582420" cy="172466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5217160" y="5768975"/>
            <a:ext cx="45275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 b="1">
                <a:solidFill>
                  <a:srgbClr val="FF0000"/>
                </a:solidFill>
              </a:rPr>
              <a:t>1</a:t>
            </a:r>
            <a:endParaRPr lang="en-US" sz="3000" b="1">
              <a:solidFill>
                <a:srgbClr val="FF0000"/>
              </a:solidFill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962525" y="5768975"/>
            <a:ext cx="45275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 b="1">
                <a:solidFill>
                  <a:srgbClr val="FF0000"/>
                </a:solidFill>
              </a:rPr>
              <a:t>3</a:t>
            </a:r>
            <a:endParaRPr lang="en-US" sz="3000" b="1">
              <a:solidFill>
                <a:srgbClr val="FF0000"/>
              </a:solidFill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5023485" y="5048885"/>
            <a:ext cx="45275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 b="1">
                <a:solidFill>
                  <a:srgbClr val="FF0000"/>
                </a:solidFill>
              </a:rPr>
              <a:t>.</a:t>
            </a:r>
            <a:endParaRPr lang="en-US" sz="3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6" grpId="1"/>
      <p:bldP spid="8" grpId="0"/>
      <p:bldP spid="8" grpId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/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28</a:t>
                </a:r>
                <a:endParaRPr lang="vi-VN" sz="2800" dirty="0"/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3</a:t>
                </a:r>
                <a:endParaRPr lang="vi-VN" sz="28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  <a:endParaRPr lang="vi-VN" sz="2800" dirty="0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4853706" y="1421167"/>
              <a:ext cx="837249" cy="1312215"/>
              <a:chOff x="2567706" y="1602691"/>
              <a:chExt cx="837249" cy="1312215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78</a:t>
                </a:r>
                <a:endParaRPr lang="vi-VN" sz="2800" dirty="0"/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9</a:t>
                </a:r>
                <a:endParaRPr lang="vi-VN" sz="28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  <a:endParaRPr lang="vi-VN" sz="2800" dirty="0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57</a:t>
                </a:r>
                <a:endParaRPr lang="vi-VN" sz="2800" dirty="0"/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  <a:endParaRPr lang="vi-VN" sz="28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  <a:endParaRPr lang="vi-VN" sz="2800" dirty="0"/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13</a:t>
                </a:r>
                <a:endParaRPr lang="vi-VN" sz="2800" dirty="0"/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  <a:endParaRPr lang="vi-VN" sz="28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  <a:endParaRPr lang="vi-VN" sz="2800" dirty="0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  <a:endParaRPr lang="vi-VN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1035" y="273193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  <a:endParaRPr lang="vi-VN" sz="24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1824226" y="3918823"/>
            <a:ext cx="7425291" cy="658838"/>
            <a:chOff x="1824226" y="3918823"/>
            <a:chExt cx="7425291" cy="658838"/>
          </a:xfrm>
        </p:grpSpPr>
        <p:sp>
          <p:nvSpPr>
            <p:cNvPr id="32" name="Rectangle 31"/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+ 6</a:t>
              </a:r>
              <a:endParaRPr lang="vi-VN" sz="28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 +  8</a:t>
              </a:r>
              <a:endParaRPr lang="vi-VN" sz="28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 + 2</a:t>
              </a:r>
              <a:endParaRPr lang="vi-VN" sz="28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+ 9</a:t>
              </a:r>
              <a:endParaRPr lang="vi-VN" sz="28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  <a:endParaRPr lang="vi-VN" sz="28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  <a:endParaRPr lang="vi-VN" sz="2800" dirty="0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  <a:endParaRPr lang="vi-VN" sz="28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  <a:endParaRPr lang="vi-VN" sz="2800" dirty="0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2</a:t>
              </a:r>
              <a:endParaRPr lang="vi-VN" sz="28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  <a:endParaRPr lang="vi-VN" sz="2800" dirty="0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  <a:endParaRPr lang="vi-VN" sz="28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  <a:endParaRPr lang="vi-VN" sz="2800" dirty="0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367520" y="0"/>
            <a:ext cx="1840230" cy="826770"/>
            <a:chOff x="15032" y="427"/>
            <a:chExt cx="2898" cy="1302"/>
          </a:xfrm>
        </p:grpSpPr>
        <p:sp>
          <p:nvSpPr>
            <p:cNvPr id="2" name="Flowchart: Alternate Process 1"/>
            <p:cNvSpPr/>
            <p:nvPr/>
          </p:nvSpPr>
          <p:spPr>
            <a:xfrm>
              <a:off x="15032" y="427"/>
              <a:ext cx="2687" cy="1302"/>
            </a:xfrm>
            <a:prstGeom prst="flowChartAlternateProcess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>
                <a:solidFill>
                  <a:srgbClr val="FF0000"/>
                </a:solidFill>
                <a:highlight>
                  <a:srgbClr val="C0C0C0"/>
                </a:highlight>
              </a:endParaRPr>
            </a:p>
          </p:txBody>
        </p:sp>
        <p:sp>
          <p:nvSpPr>
            <p:cNvPr id="3" name="Text Box 2"/>
            <p:cNvSpPr txBox="1"/>
            <p:nvPr/>
          </p:nvSpPr>
          <p:spPr>
            <a:xfrm>
              <a:off x="15226" y="642"/>
              <a:ext cx="270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800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Bảng con</a:t>
              </a:r>
              <a:endParaRPr lang="en-US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8736965" y="-635"/>
            <a:ext cx="2966720" cy="934720"/>
          </a:xfrm>
          <a:prstGeom prst="round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0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Vở Thực hành/</a:t>
            </a:r>
            <a:endParaRPr lang="en-US" sz="30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  <p:bldP spid="7" grpId="0" bldLvl="0" animBg="1"/>
      <p:bldP spid="7" grpId="1" animBg="1"/>
      <p:bldP spid="7" grpId="2" animBg="1"/>
      <p:bldP spid="7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1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5556879" y="6260190"/>
            <a:ext cx="999348" cy="10862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413171" y="5785603"/>
            <a:ext cx="626420" cy="6808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1509614" y="3943007"/>
            <a:ext cx="999348" cy="10862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40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403433" y="3183533"/>
            <a:ext cx="1769783" cy="1265395"/>
          </a:xfrm>
          <a:prstGeom prst="rect">
            <a:avLst/>
          </a:prstGeom>
        </p:spPr>
      </p:pic>
      <p:sp>
        <p:nvSpPr>
          <p:cNvPr id="49" name="AutoShape 4"/>
          <p:cNvSpPr/>
          <p:nvPr/>
        </p:nvSpPr>
        <p:spPr>
          <a:xfrm rot="129639">
            <a:off x="502920" y="4454525"/>
            <a:ext cx="5211445" cy="1021715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7" name="TextBox 7"/>
          <p:cNvSpPr txBox="1"/>
          <p:nvPr/>
        </p:nvSpPr>
        <p:spPr>
          <a:xfrm rot="152325">
            <a:off x="723265" y="4601845"/>
            <a:ext cx="4895850" cy="6769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00">
              <a:spcBef>
                <a:spcPct val="0"/>
              </a:spcBef>
            </a:pPr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1: Đặt tính</a:t>
            </a:r>
            <a:endParaRPr lang="en-US" sz="4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AutoShape 4"/>
          <p:cNvSpPr/>
          <p:nvPr/>
        </p:nvSpPr>
        <p:spPr>
          <a:xfrm rot="20750361" flipH="1">
            <a:off x="6468745" y="4454525"/>
            <a:ext cx="5582285" cy="1021715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4" name="TextBox 7"/>
          <p:cNvSpPr txBox="1"/>
          <p:nvPr/>
        </p:nvSpPr>
        <p:spPr>
          <a:xfrm rot="20700754">
            <a:off x="6440805" y="4489450"/>
            <a:ext cx="5537200" cy="821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00">
              <a:spcBef>
                <a:spcPct val="0"/>
              </a:spcBef>
            </a:pPr>
            <a:r>
              <a:rPr lang="en-US" sz="5335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Bước 2: Tính</a:t>
            </a:r>
            <a:endParaRPr lang="en-US" sz="5335" b="1" dirty="0" err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37515" y="-341630"/>
            <a:ext cx="10455910" cy="4681220"/>
            <a:chOff x="689" y="-538"/>
            <a:chExt cx="16466" cy="7372"/>
          </a:xfrm>
        </p:grpSpPr>
        <p:pic>
          <p:nvPicPr>
            <p:cNvPr id="33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199089" flipH="1">
              <a:off x="689" y="-538"/>
              <a:ext cx="16467" cy="7373"/>
            </a:xfrm>
            <a:prstGeom prst="rect">
              <a:avLst/>
            </a:prstGeom>
          </p:spPr>
        </p:pic>
        <p:sp>
          <p:nvSpPr>
            <p:cNvPr id="10" name="Text Box 9"/>
            <p:cNvSpPr txBox="1"/>
            <p:nvPr/>
          </p:nvSpPr>
          <p:spPr>
            <a:xfrm>
              <a:off x="5071" y="1505"/>
              <a:ext cx="9209" cy="3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4000" b="1">
                  <a:latin typeface="Times New Roman" panose="02020603050405020304" charset="0"/>
                  <a:cs typeface="Times New Roman" panose="02020603050405020304" charset="0"/>
                </a:rPr>
                <a:t>Muốn cộng số có hai chữ số cho số có một chữ số (có nhớ) ta thực hiện: </a:t>
              </a:r>
              <a:endParaRPr lang="en-US" sz="40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974183" y="13633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11738" y="1363397"/>
            <a:ext cx="3987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chum đựng số lít nước là kết quả của phép tính ghi trên chum. Hỏi chum nào đựng nhiều nước nhất?</a:t>
            </a:r>
            <a:endParaRPr lang="vi-VN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650"/>
          <a:stretch>
            <a:fillRect/>
          </a:stretch>
        </p:blipFill>
        <p:spPr>
          <a:xfrm>
            <a:off x="5877109" y="301797"/>
            <a:ext cx="4943554" cy="3201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8760" r="66128" b="23202"/>
          <a:stretch>
            <a:fillRect/>
          </a:stretch>
        </p:blipFill>
        <p:spPr>
          <a:xfrm>
            <a:off x="1699869" y="3000215"/>
            <a:ext cx="1274943" cy="1686085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1195345" y="4612857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59</a:t>
            </a:r>
            <a:r>
              <a:rPr lang="vi-VN" sz="2800" i="1" dirty="0"/>
              <a:t>l + 9l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804142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68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5203" t="1738" r="30925" b="22979"/>
          <a:stretch>
            <a:fillRect/>
          </a:stretch>
        </p:blipFill>
        <p:spPr>
          <a:xfrm>
            <a:off x="4775337" y="2791965"/>
            <a:ext cx="1274943" cy="1865647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4270813" y="4612857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61</a:t>
            </a:r>
            <a:r>
              <a:rPr lang="vi-VN" sz="2800" i="1" dirty="0"/>
              <a:t>l + 9l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879610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8839" t="7246" r="1298" b="24716"/>
          <a:stretch>
            <a:fillRect/>
          </a:stretch>
        </p:blipFill>
        <p:spPr>
          <a:xfrm>
            <a:off x="8086725" y="3000215"/>
            <a:ext cx="1124047" cy="1686085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7407197" y="4612857"/>
            <a:ext cx="2459328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57</a:t>
            </a:r>
            <a:r>
              <a:rPr lang="vi-VN" sz="2800" i="1" dirty="0"/>
              <a:t>l + 4l </a:t>
            </a:r>
            <a:r>
              <a:rPr lang="vi-VN" sz="2800" dirty="0"/>
              <a:t>=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015994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61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" name="Arrow: Right 5"/>
          <p:cNvSpPr/>
          <p:nvPr/>
        </p:nvSpPr>
        <p:spPr>
          <a:xfrm>
            <a:off x="1572687" y="5593116"/>
            <a:ext cx="1103095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TextBox 68"/>
          <p:cNvSpPr txBox="1"/>
          <p:nvPr/>
        </p:nvSpPr>
        <p:spPr>
          <a:xfrm>
            <a:off x="2804142" y="5534706"/>
            <a:ext cx="763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</a:rPr>
              <a:t>Vậy chum B đựng nhiều nước nhất.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3354705" y="0"/>
            <a:ext cx="1943100" cy="817245"/>
          </a:xfrm>
          <a:prstGeom prst="flowChartAlternateProcess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Nhóm 2</a:t>
            </a:r>
            <a:endParaRPr 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1" grpId="0" animBg="1"/>
      <p:bldP spid="62" grpId="0"/>
      <p:bldP spid="64" grpId="0" animBg="1"/>
      <p:bldP spid="65" grpId="0"/>
      <p:bldP spid="67" grpId="0" animBg="1"/>
      <p:bldP spid="68" grpId="0"/>
      <p:bldP spid="6" grpId="0" animBg="1"/>
      <p:bldP spid="69" grpId="0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2568</Words>
  <Application>WPS Presentation</Application>
  <PresentationFormat>Widescreen</PresentationFormat>
  <Paragraphs>396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41" baseType="lpstr">
      <vt:lpstr>Arial</vt:lpstr>
      <vt:lpstr>SimSun</vt:lpstr>
      <vt:lpstr>Wingdings</vt:lpstr>
      <vt:lpstr>Arial</vt:lpstr>
      <vt:lpstr>Times New Roman</vt:lpstr>
      <vt:lpstr>Corbel</vt:lpstr>
      <vt:lpstr>Microsoft YaHei</vt:lpstr>
      <vt:lpstr>Arial Unicode MS</vt:lpstr>
      <vt:lpstr>UTM Cookies</vt:lpstr>
      <vt:lpstr>Segoe Print</vt:lpstr>
      <vt:lpstr>Calibri</vt:lpstr>
      <vt:lpstr>#9Slide03 Dekar</vt:lpstr>
      <vt:lpstr>Josefin Sans Bold</vt:lpstr>
      <vt:lpstr>Wide Latin</vt:lpstr>
      <vt:lpstr>Arial Narrow</vt:lpstr>
      <vt:lpstr>Bahnschrift Light Condensed</vt:lpstr>
      <vt:lpstr>Bahnschrift Condensed</vt:lpstr>
      <vt:lpstr>Bahnschrift</vt:lpstr>
      <vt:lpstr>Arial Black</vt:lpstr>
      <vt:lpstr>Arial Rounded MT Bold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LENOVO PC</cp:lastModifiedBy>
  <cp:revision>41</cp:revision>
  <dcterms:created xsi:type="dcterms:W3CDTF">2021-06-02T01:34:00Z</dcterms:created>
  <dcterms:modified xsi:type="dcterms:W3CDTF">2023-10-21T13:55:37Z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54407DD372DA4F428A9C8F6FE02B476B_12</vt:lpwstr>
  </property>
  <property fmtid="{D5CDD505-2E9C-101B-9397-08002B2CF9AE}" pid="3" name="KSOProductBuildVer">
    <vt:lpwstr>1033-12.2.0.13266</vt:lpwstr>
  </property>
</Properties>
</file>