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1"/>
  </p:notesMasterIdLst>
  <p:sldIdLst>
    <p:sldId id="310" r:id="rId3"/>
    <p:sldId id="280" r:id="rId4"/>
    <p:sldId id="263" r:id="rId5"/>
    <p:sldId id="292" r:id="rId6"/>
    <p:sldId id="303" r:id="rId7"/>
    <p:sldId id="264" r:id="rId8"/>
    <p:sldId id="258" r:id="rId9"/>
    <p:sldId id="298" r:id="rId10"/>
    <p:sldId id="301" r:id="rId11"/>
    <p:sldId id="302" r:id="rId12"/>
    <p:sldId id="284" r:id="rId13"/>
    <p:sldId id="286" r:id="rId14"/>
    <p:sldId id="296" r:id="rId15"/>
    <p:sldId id="306" r:id="rId16"/>
    <p:sldId id="312" r:id="rId17"/>
    <p:sldId id="313" r:id="rId18"/>
    <p:sldId id="315" r:id="rId19"/>
    <p:sldId id="316" r:id="rId20"/>
  </p:sldIdLst>
  <p:sldSz cx="9144000" cy="5143500" type="screen16x9"/>
  <p:notesSz cx="6858000" cy="9144000"/>
  <p:embeddedFontLst>
    <p:embeddedFont>
      <p:font typeface="Quicksand Medium" charset="0"/>
      <p:regular r:id="rId22"/>
    </p:embeddedFont>
    <p:embeddedFont>
      <p:font typeface="Arial-Rounded" pitchFamily="34" charset="0"/>
      <p:regular r:id="rId23"/>
    </p:embeddedFont>
    <p:embeddedFont>
      <p:font typeface=".VnAvant" pitchFamily="34" charset="0"/>
      <p:regular r:id="rId24"/>
      <p:bold r:id="rId25"/>
      <p: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Lato" charset="0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</p:embeddedFontLst>
  <p:custShowLst>
    <p:custShow name="Custom Show 1" id="0">
      <p:sldLst>
        <p:sld r:id="rId4"/>
        <p:sld r:id="rId5"/>
        <p:sld r:id="rId6"/>
        <p:sld r:id="rId8"/>
        <p:sld r:id="rId9"/>
        <p:sld r:id="rId10"/>
        <p:sld r:id="rId11"/>
        <p:sld r:id="rId12"/>
        <p:sld r:id="rId13"/>
        <p:sld r:id="rId14"/>
        <p:sld r:id="rId15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2056F9CD-7419-4B5F-BCB1-83E51B003D30}">
          <p14:sldIdLst>
            <p14:sldId id="310"/>
            <p14:sldId id="280"/>
            <p14:sldId id="263"/>
            <p14:sldId id="292"/>
            <p14:sldId id="303"/>
            <p14:sldId id="264"/>
            <p14:sldId id="258"/>
            <p14:sldId id="298"/>
            <p14:sldId id="301"/>
            <p14:sldId id="302"/>
            <p14:sldId id="284"/>
            <p14:sldId id="286"/>
            <p14:sldId id="296"/>
            <p14:sldId id="306"/>
            <p14:sldId id="312"/>
            <p14:sldId id="313"/>
          </p14:sldIdLst>
        </p14:section>
        <p14:section name="Untitled Section" id="{457EF0D1-D4A3-4286-9560-0005EC1B4F6B}">
          <p14:sldIdLst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99F"/>
    <a:srgbClr val="FFFF66"/>
    <a:srgbClr val="FF99FF"/>
    <a:srgbClr val="FFFFCC"/>
    <a:srgbClr val="DD63C9"/>
    <a:srgbClr val="E06060"/>
    <a:srgbClr val="DE62C9"/>
    <a:srgbClr val="FEE7EF"/>
    <a:srgbClr val="E1FCFF"/>
    <a:srgbClr val="FEF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8" autoAdjust="0"/>
    <p:restoredTop sz="86375" autoAdjust="0"/>
  </p:normalViewPr>
  <p:slideViewPr>
    <p:cSldViewPr snapToGrid="0">
      <p:cViewPr>
        <p:scale>
          <a:sx n="104" d="100"/>
          <a:sy n="104" d="100"/>
        </p:scale>
        <p:origin x="-58" y="-5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716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43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</p:txBody>
      </p:sp>
    </p:spTree>
    <p:extLst>
      <p:ext uri="{BB962C8B-B14F-4D97-AF65-F5344CB8AC3E}">
        <p14:creationId xmlns:p14="http://schemas.microsoft.com/office/powerpoint/2010/main" val="1766566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3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2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329" y="1138804"/>
            <a:ext cx="2704545" cy="2640258"/>
            <a:chOff x="286329" y="1138804"/>
            <a:chExt cx="2704545" cy="2640258"/>
          </a:xfrm>
          <a:solidFill>
            <a:schemeClr val="accent1">
              <a:lumMod val="75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286329" y="1739982"/>
              <a:ext cx="1012489" cy="105118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682743" y="2727881"/>
              <a:ext cx="1012489" cy="105118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132356" y="1138804"/>
              <a:ext cx="1012489" cy="105118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978385" y="1718885"/>
              <a:ext cx="1012489" cy="105118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702096" y="2720849"/>
              <a:ext cx="1012489" cy="105118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76195" y="1861273"/>
              <a:ext cx="1283628" cy="130254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81859" y="1070404"/>
            <a:ext cx="2829434" cy="2658215"/>
            <a:chOff x="3306579" y="473359"/>
            <a:chExt cx="4239498" cy="3849262"/>
          </a:xfrm>
          <a:solidFill>
            <a:srgbClr val="FF99FF"/>
          </a:solidFill>
        </p:grpSpPr>
        <p:sp>
          <p:nvSpPr>
            <p:cNvPr id="17" name="Oval 16"/>
            <p:cNvSpPr/>
            <p:nvPr/>
          </p:nvSpPr>
          <p:spPr>
            <a:xfrm>
              <a:off x="3306579" y="1349823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27976" y="2790092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632765" y="473359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958954" y="1319066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525858" y="2779840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387975" y="1526654"/>
              <a:ext cx="2012146" cy="189899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87558" y="1017938"/>
            <a:ext cx="2811366" cy="2703602"/>
            <a:chOff x="3458979" y="625759"/>
            <a:chExt cx="4239498" cy="3849262"/>
          </a:xfrm>
          <a:solidFill>
            <a:srgbClr val="FFFF66"/>
          </a:solidFill>
        </p:grpSpPr>
        <p:sp>
          <p:nvSpPr>
            <p:cNvPr id="23" name="Oval 22"/>
            <p:cNvSpPr/>
            <p:nvPr/>
          </p:nvSpPr>
          <p:spPr>
            <a:xfrm>
              <a:off x="3458979" y="1502223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080376" y="2942492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785165" y="625759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111354" y="1471466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678258" y="2932240"/>
              <a:ext cx="1587123" cy="153252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540375" y="1679054"/>
              <a:ext cx="2012146" cy="189899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87391" y="2127032"/>
            <a:ext cx="152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.VnAvant" pitchFamily="34" charset="0"/>
              </a:rPr>
              <a:t>l</a:t>
            </a:r>
            <a:r>
              <a:rPr lang="en-US" sz="4000" dirty="0" err="1" smtClean="0">
                <a:latin typeface=".VnAvant" pitchFamily="34" charset="0"/>
              </a:rPr>
              <a:t>µm</a:t>
            </a:r>
            <a:endParaRPr lang="en-US" sz="4000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15425" y="2099546"/>
            <a:ext cx="152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itchFamily="34" charset="0"/>
              </a:rPr>
              <a:t>t</a:t>
            </a:r>
            <a:r>
              <a:rPr lang="en-US" sz="4000" dirty="0" smtClean="0">
                <a:latin typeface=".VnAvant" pitchFamily="34" charset="0"/>
              </a:rPr>
              <a:t>¾m</a:t>
            </a:r>
            <a:endParaRPr lang="en-US" sz="4000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56812" y="2070696"/>
            <a:ext cx="152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.VnAvant" pitchFamily="34" charset="0"/>
              </a:rPr>
              <a:t>nÊm</a:t>
            </a:r>
            <a:endParaRPr lang="en-US" sz="4000" dirty="0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168241" y="-29255"/>
            <a:ext cx="3525919" cy="952097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0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123921" y="469637"/>
            <a:ext cx="1655088" cy="1192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E52D56"/>
                </a:solidFill>
                <a:latin typeface="Quicksand Medium" panose="00000600000000000000" pitchFamily="2" charset="0"/>
              </a:rPr>
              <a:t>om</a:t>
            </a:r>
            <a:endParaRPr lang="en-US" sz="3200" dirty="0">
              <a:latin typeface="Quicksand Medium" panose="00000600000000000000" pitchFamily="2" charset="0"/>
            </a:endParaRPr>
          </a:p>
          <a:p>
            <a:pPr algn="ctr"/>
            <a:endParaRPr lang="en-GB" sz="3200" dirty="0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576119" y="435827"/>
            <a:ext cx="2060863" cy="1184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E52D56"/>
                </a:solidFill>
                <a:latin typeface="Quicksand Medium" panose="00000600000000000000" pitchFamily="2" charset="0"/>
              </a:rPr>
              <a:t>ôm</a:t>
            </a:r>
            <a:endParaRPr lang="en-US" sz="3200" dirty="0">
              <a:latin typeface="Quicksand Medium" panose="00000600000000000000" pitchFamily="2" charset="0"/>
            </a:endParaRPr>
          </a:p>
          <a:p>
            <a:pPr algn="ctr"/>
            <a:endParaRPr lang="en-GB" sz="3200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5712763" y="434325"/>
            <a:ext cx="1941538" cy="11862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E52D56"/>
                </a:solidFill>
                <a:latin typeface="Quicksand Medium" panose="00000600000000000000" pitchFamily="2" charset="0"/>
              </a:rPr>
              <a:t>ơm</a:t>
            </a:r>
            <a:endParaRPr lang="en-US" sz="3200" dirty="0">
              <a:latin typeface="Quicksand Medium" panose="00000600000000000000" pitchFamily="2" charset="0"/>
            </a:endParaRPr>
          </a:p>
          <a:p>
            <a:pPr algn="ctr"/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639493" y="1312734"/>
            <a:ext cx="1004929" cy="697166"/>
          </a:xfrm>
          <a:prstGeom prst="rect">
            <a:avLst/>
          </a:prstGeom>
          <a:solidFill>
            <a:srgbClr val="E1FC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x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4443" y="1308207"/>
            <a:ext cx="1066804" cy="701693"/>
          </a:xfrm>
          <a:prstGeom prst="rect">
            <a:avLst/>
          </a:prstGeom>
          <a:solidFill>
            <a:srgbClr val="E1FC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4053" y="2009900"/>
            <a:ext cx="2077193" cy="774121"/>
          </a:xfrm>
          <a:prstGeom prst="rect">
            <a:avLst/>
          </a:prstGeom>
          <a:solidFill>
            <a:srgbClr val="E1FC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x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598" y="3071181"/>
            <a:ext cx="1295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khãm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6629" y="3080234"/>
            <a:ext cx="1293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vßm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1340" y="3078731"/>
            <a:ext cx="1088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ném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7480" y="3080234"/>
            <a:ext cx="978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t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«m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45874" y="3073048"/>
            <a:ext cx="1119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êm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03043" y="3078492"/>
            <a:ext cx="962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r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¬m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690" y="3881170"/>
            <a:ext cx="2167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om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ãm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76990" y="3885935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hã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èm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3625" y="3878740"/>
            <a:ext cx="2268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m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©m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c¬m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1648206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61" y="835526"/>
            <a:ext cx="1957041" cy="78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25" y="835525"/>
            <a:ext cx="1719350" cy="788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80" y="835526"/>
            <a:ext cx="1691831" cy="796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68" y="1868967"/>
            <a:ext cx="4243249" cy="1489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61" y="3512586"/>
            <a:ext cx="5431050" cy="10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2" name="Tiếng Việt lớp 1_ Kết nối tri thức với cuộc sống_ Bài 36_ om ôm ơm_ Đánh vần Tiếng Việt_ Cô Thu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5000" end="731958.7514"/>
                </p14:media>
              </p:ext>
            </p:extLst>
          </p:nvPr>
        </p:nvPicPr>
        <p:blipFill rotWithShape="1">
          <a:blip r:embed="rId7"/>
          <a:srcRect l="21143" t="14378" r="25019" b="21574"/>
          <a:stretch>
            <a:fillRect/>
          </a:stretch>
        </p:blipFill>
        <p:spPr>
          <a:xfrm>
            <a:off x="1958613" y="843129"/>
            <a:ext cx="5125683" cy="34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9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5153" y="2006310"/>
            <a:ext cx="8686799" cy="1395796"/>
            <a:chOff x="1" y="2006310"/>
            <a:chExt cx="9725578" cy="1570608"/>
          </a:xfrm>
        </p:grpSpPr>
        <p:grpSp>
          <p:nvGrpSpPr>
            <p:cNvPr id="4" name="Group 3"/>
            <p:cNvGrpSpPr/>
            <p:nvPr/>
          </p:nvGrpSpPr>
          <p:grpSpPr>
            <a:xfrm>
              <a:off x="1" y="2006311"/>
              <a:ext cx="6427694" cy="1570607"/>
              <a:chOff x="0" y="2006311"/>
              <a:chExt cx="7602177" cy="173197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84" t="22307" r="22404" b="32917"/>
              <a:stretch/>
            </p:blipFill>
            <p:spPr bwMode="auto">
              <a:xfrm>
                <a:off x="0" y="2006311"/>
                <a:ext cx="3590365" cy="17319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64" t="27451" r="22463" b="34118"/>
              <a:stretch/>
            </p:blipFill>
            <p:spPr bwMode="auto">
              <a:xfrm>
                <a:off x="3590365" y="2006311"/>
                <a:ext cx="4011812" cy="17319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3" t="25766" r="22573" b="30823"/>
            <a:stretch/>
          </p:blipFill>
          <p:spPr bwMode="auto">
            <a:xfrm>
              <a:off x="6427695" y="2006310"/>
              <a:ext cx="3297884" cy="1570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75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BC9DAE-D770-4B9F-9BB4-0E4D2B9B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48" y="164496"/>
            <a:ext cx="7265774" cy="3212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351" y="3663675"/>
            <a:ext cx="8835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Hôm</a:t>
            </a:r>
            <a:r>
              <a:rPr lang="en-US" sz="2800" dirty="0" smtClean="0"/>
              <a:t> qua, </a:t>
            </a:r>
            <a:r>
              <a:rPr lang="en-US" sz="2800" dirty="0" err="1" smtClean="0"/>
              <a:t>cô</a:t>
            </a:r>
            <a:r>
              <a:rPr lang="en-US" sz="2800" dirty="0" smtClean="0"/>
              <a:t> </a:t>
            </a:r>
            <a:r>
              <a:rPr lang="en-US" sz="2800" dirty="0" err="1" smtClean="0"/>
              <a:t>Mơ</a:t>
            </a:r>
            <a:r>
              <a:rPr lang="en-US" sz="2800" dirty="0" smtClean="0"/>
              <a:t> ở </a:t>
            </a:r>
            <a:r>
              <a:rPr lang="en-US" sz="2800" dirty="0" err="1" smtClean="0"/>
              <a:t>xóm</a:t>
            </a:r>
            <a:r>
              <a:rPr lang="en-US" sz="2800" dirty="0"/>
              <a:t> </a:t>
            </a:r>
            <a:r>
              <a:rPr lang="en-US" sz="2800" dirty="0" err="1" smtClean="0"/>
              <a:t>Hạ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thăm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Hà</a:t>
            </a:r>
            <a:r>
              <a:rPr lang="en-US" sz="2800" dirty="0" smtClean="0"/>
              <a:t>. </a:t>
            </a:r>
            <a:r>
              <a:rPr lang="en-US" sz="2800" dirty="0" err="1" smtClean="0"/>
              <a:t>Cô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Hà</a:t>
            </a:r>
            <a:r>
              <a:rPr lang="en-US" sz="2800" dirty="0" smtClean="0"/>
              <a:t> </a:t>
            </a:r>
            <a:r>
              <a:rPr lang="en-US" sz="2800" dirty="0" err="1" smtClean="0"/>
              <a:t>giỏ</a:t>
            </a:r>
            <a:r>
              <a:rPr lang="en-US" sz="2800" dirty="0" smtClean="0"/>
              <a:t> cam. </a:t>
            </a:r>
            <a:r>
              <a:rPr lang="en-US" sz="2800" dirty="0" err="1" smtClean="0"/>
              <a:t>Hà</a:t>
            </a:r>
            <a:r>
              <a:rPr lang="en-US" sz="2800" dirty="0" smtClean="0"/>
              <a:t>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 cam to </a:t>
            </a:r>
            <a:r>
              <a:rPr lang="en-US" sz="2800" dirty="0" err="1" smtClean="0"/>
              <a:t>phần</a:t>
            </a:r>
            <a:r>
              <a:rPr lang="en-US" sz="2800" dirty="0" smtClean="0"/>
              <a:t> </a:t>
            </a:r>
            <a:r>
              <a:rPr lang="en-US" sz="2800" dirty="0" err="1" smtClean="0"/>
              <a:t>bố</a:t>
            </a:r>
            <a:r>
              <a:rPr lang="en-US" sz="2800" dirty="0" smtClean="0"/>
              <a:t>. </a:t>
            </a:r>
            <a:r>
              <a:rPr lang="en-US" sz="2800" dirty="0" err="1" smtClean="0"/>
              <a:t>Mẹ</a:t>
            </a:r>
            <a:r>
              <a:rPr lang="en-US" sz="2800" dirty="0" smtClean="0"/>
              <a:t> </a:t>
            </a:r>
            <a:r>
              <a:rPr lang="en-US" sz="2800" dirty="0" err="1" smtClean="0"/>
              <a:t>khen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thơm</a:t>
            </a:r>
            <a:r>
              <a:rPr lang="en-US" sz="2800" dirty="0" smtClean="0"/>
              <a:t> </a:t>
            </a:r>
            <a:r>
              <a:rPr lang="en-US" sz="2800" dirty="0" err="1" smtClean="0"/>
              <a:t>lên</a:t>
            </a:r>
            <a:r>
              <a:rPr lang="en-US" sz="2800" dirty="0" smtClean="0"/>
              <a:t> </a:t>
            </a:r>
            <a:r>
              <a:rPr lang="en-US" sz="2800" dirty="0" err="1" smtClean="0"/>
              <a:t>má</a:t>
            </a:r>
            <a:r>
              <a:rPr lang="en-US" sz="2800" dirty="0" smtClean="0"/>
              <a:t> </a:t>
            </a:r>
            <a:r>
              <a:rPr lang="en-US" sz="2800" dirty="0" err="1" smtClean="0"/>
              <a:t>Hà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410463" y="3663675"/>
            <a:ext cx="106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913" y="4493225"/>
            <a:ext cx="988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ơm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913" y="3663675"/>
            <a:ext cx="69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ôm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6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9F7B7C-5371-40DA-99A3-2FEEC85D1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433"/>
            <a:ext cx="9144000" cy="4124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8746" y="311547"/>
            <a:ext cx="2298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Xin </a:t>
            </a:r>
            <a:r>
              <a:rPr lang="en-US" sz="4000" dirty="0" err="1" smtClean="0"/>
              <a:t>lỗi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47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1971161" y="335178"/>
            <a:ext cx="1655088" cy="1192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E52D56"/>
                </a:solidFill>
                <a:latin typeface="Quicksand Medium" panose="00000600000000000000" pitchFamily="2" charset="0"/>
              </a:rPr>
              <a:t>om</a:t>
            </a:r>
            <a:endParaRPr lang="en-US" sz="3200" dirty="0">
              <a:latin typeface="Quicksand Medium" panose="00000600000000000000" pitchFamily="2" charset="0"/>
            </a:endParaRPr>
          </a:p>
          <a:p>
            <a:pPr algn="ctr"/>
            <a:endParaRPr lang="en-GB" sz="3200" dirty="0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371616" y="273356"/>
            <a:ext cx="2060863" cy="1184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E52D56"/>
                </a:solidFill>
                <a:latin typeface="Quicksand Medium" panose="00000600000000000000" pitchFamily="2" charset="0"/>
              </a:rPr>
              <a:t>ôm</a:t>
            </a:r>
            <a:endParaRPr lang="en-US" sz="3200" dirty="0">
              <a:latin typeface="Quicksand Medium" panose="00000600000000000000" pitchFamily="2" charset="0"/>
            </a:endParaRPr>
          </a:p>
          <a:p>
            <a:pPr algn="ctr"/>
            <a:endParaRPr lang="en-GB" sz="3200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4958426" y="262870"/>
            <a:ext cx="1941538" cy="11862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E52D56"/>
                </a:solidFill>
                <a:latin typeface="Quicksand Medium" panose="00000600000000000000" pitchFamily="2" charset="0"/>
              </a:rPr>
              <a:t>ơm</a:t>
            </a:r>
            <a:endParaRPr lang="en-US" sz="3200" dirty="0">
              <a:latin typeface="Quicksand Medium" panose="00000600000000000000" pitchFamily="2" charset="0"/>
            </a:endParaRPr>
          </a:p>
          <a:p>
            <a:pPr algn="ctr"/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03338" y="1084577"/>
            <a:ext cx="1004929" cy="697166"/>
          </a:xfrm>
          <a:prstGeom prst="rect">
            <a:avLst/>
          </a:prstGeom>
          <a:solidFill>
            <a:srgbClr val="E1FC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x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12604" y="1084577"/>
            <a:ext cx="1066804" cy="701693"/>
          </a:xfrm>
          <a:prstGeom prst="rect">
            <a:avLst/>
          </a:prstGeom>
          <a:solidFill>
            <a:srgbClr val="E1FC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3338" y="1751573"/>
            <a:ext cx="2077193" cy="774121"/>
          </a:xfrm>
          <a:prstGeom prst="rect">
            <a:avLst/>
          </a:prstGeom>
          <a:solidFill>
            <a:srgbClr val="E1FC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x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612" y="2929156"/>
            <a:ext cx="1295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khãm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0253" y="2929157"/>
            <a:ext cx="1293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vßm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0189" y="2899410"/>
            <a:ext cx="1088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ném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95115" y="2906163"/>
            <a:ext cx="978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t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«m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59433" y="2929156"/>
            <a:ext cx="1119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êm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4816" y="2899409"/>
            <a:ext cx="962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r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¬m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8369" y="3750023"/>
            <a:ext cx="2167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om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ãm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41863" y="3719507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hã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èm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9607" y="3639564"/>
            <a:ext cx="2268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m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©m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c¬m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1" y="1473750"/>
            <a:ext cx="9143999" cy="2095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3600" dirty="0" err="1" smtClean="0">
                <a:solidFill>
                  <a:srgbClr val="09099F"/>
                </a:solidFill>
              </a:rPr>
              <a:t>Hôm</a:t>
            </a:r>
            <a:r>
              <a:rPr lang="en-US" sz="3600" dirty="0" smtClean="0">
                <a:solidFill>
                  <a:srgbClr val="09099F"/>
                </a:solidFill>
              </a:rPr>
              <a:t> qua, </a:t>
            </a:r>
            <a:r>
              <a:rPr lang="en-US" sz="3600" dirty="0" err="1" smtClean="0">
                <a:solidFill>
                  <a:srgbClr val="09099F"/>
                </a:solidFill>
              </a:rPr>
              <a:t>cô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Mơ</a:t>
            </a:r>
            <a:r>
              <a:rPr lang="en-US" sz="3600" dirty="0" smtClean="0">
                <a:solidFill>
                  <a:srgbClr val="09099F"/>
                </a:solidFill>
              </a:rPr>
              <a:t> ở </a:t>
            </a:r>
            <a:r>
              <a:rPr lang="en-US" sz="3600" dirty="0" err="1" smtClean="0">
                <a:solidFill>
                  <a:srgbClr val="09099F"/>
                </a:solidFill>
              </a:rPr>
              <a:t>xóm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Hà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đến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thăm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nhà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Hà</a:t>
            </a:r>
            <a:r>
              <a:rPr lang="en-US" sz="3600" dirty="0" smtClean="0">
                <a:solidFill>
                  <a:srgbClr val="09099F"/>
                </a:solidFill>
              </a:rPr>
              <a:t>. </a:t>
            </a:r>
            <a:r>
              <a:rPr lang="en-US" sz="3600" dirty="0" err="1" smtClean="0">
                <a:solidFill>
                  <a:srgbClr val="09099F"/>
                </a:solidFill>
              </a:rPr>
              <a:t>Cô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cho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Hà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giỏ</a:t>
            </a:r>
            <a:r>
              <a:rPr lang="en-US" sz="3600" dirty="0" smtClean="0">
                <a:solidFill>
                  <a:srgbClr val="09099F"/>
                </a:solidFill>
              </a:rPr>
              <a:t> cam. </a:t>
            </a:r>
            <a:r>
              <a:rPr lang="en-US" sz="3600" dirty="0" err="1" smtClean="0">
                <a:solidFill>
                  <a:srgbClr val="09099F"/>
                </a:solidFill>
              </a:rPr>
              <a:t>Hà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chọn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quả</a:t>
            </a:r>
            <a:r>
              <a:rPr lang="en-US" sz="3600" dirty="0" smtClean="0">
                <a:solidFill>
                  <a:srgbClr val="09099F"/>
                </a:solidFill>
              </a:rPr>
              <a:t> cam to </a:t>
            </a:r>
            <a:r>
              <a:rPr lang="en-US" sz="3600" dirty="0" err="1" smtClean="0">
                <a:solidFill>
                  <a:srgbClr val="09099F"/>
                </a:solidFill>
              </a:rPr>
              <a:t>phần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bố</a:t>
            </a:r>
            <a:r>
              <a:rPr lang="en-US" sz="3600" dirty="0" smtClean="0">
                <a:solidFill>
                  <a:srgbClr val="09099F"/>
                </a:solidFill>
              </a:rPr>
              <a:t>. </a:t>
            </a:r>
            <a:r>
              <a:rPr lang="en-US" sz="3600" dirty="0" err="1" smtClean="0">
                <a:solidFill>
                  <a:srgbClr val="09099F"/>
                </a:solidFill>
              </a:rPr>
              <a:t>Mẹ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khen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và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thơm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lên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má</a:t>
            </a:r>
            <a:r>
              <a:rPr lang="en-US" sz="3600" dirty="0" smtClean="0">
                <a:solidFill>
                  <a:srgbClr val="09099F"/>
                </a:solidFill>
              </a:rPr>
              <a:t> </a:t>
            </a:r>
            <a:r>
              <a:rPr lang="en-US" sz="3600" dirty="0" err="1" smtClean="0">
                <a:solidFill>
                  <a:srgbClr val="09099F"/>
                </a:solidFill>
              </a:rPr>
              <a:t>Hà</a:t>
            </a:r>
            <a:r>
              <a:rPr lang="en-US" sz="3600" dirty="0" smtClean="0">
                <a:solidFill>
                  <a:srgbClr val="09099F"/>
                </a:solidFill>
              </a:rPr>
              <a:t>.</a:t>
            </a:r>
            <a:endParaRPr lang="en-US" sz="3600" dirty="0">
              <a:solidFill>
                <a:srgbClr val="0909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1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xmlns="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3212818" y="866784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6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 VIỆT</a:t>
            </a:r>
          </a:p>
          <a:p>
            <a:r>
              <a:rPr lang="en-GB" sz="66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36</a:t>
            </a:r>
            <a:endParaRPr lang="en-US" sz="6600" b="1" dirty="0" smtClean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3" y="1854706"/>
            <a:ext cx="4535798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77" y="963019"/>
            <a:ext cx="6126270" cy="3438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1616" y="4272890"/>
            <a:ext cx="420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Quicksand Medium" panose="00000600000000000000" pitchFamily="2" charset="0"/>
              </a:rPr>
              <a:t>Hương cốm thơm thôn xóm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585290" y="4276477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Quicksand Medium" panose="00000600000000000000" pitchFamily="2" charset="0"/>
              </a:rPr>
              <a:t>ôm</a:t>
            </a:r>
            <a:endParaRPr lang="en-US" sz="2400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514" y="4276124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Quicksand Medium" panose="00000600000000000000" pitchFamily="2" charset="0"/>
              </a:rPr>
              <a:t>ơ</a:t>
            </a:r>
            <a:r>
              <a:rPr lang="en-US" sz="2400" dirty="0" err="1" smtClean="0">
                <a:solidFill>
                  <a:srgbClr val="FF0000"/>
                </a:solidFill>
                <a:latin typeface="Quicksand Medium" panose="00000600000000000000" pitchFamily="2" charset="0"/>
              </a:rPr>
              <a:t>m</a:t>
            </a:r>
            <a:endParaRPr lang="en-US" sz="2400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9715" y="4276727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Quicksand Medium" panose="00000600000000000000" pitchFamily="2" charset="0"/>
              </a:rPr>
              <a:t>om</a:t>
            </a:r>
            <a:endParaRPr lang="en-US" sz="2400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0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2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094527" y="1135470"/>
            <a:ext cx="1655088" cy="1192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E52D56"/>
                </a:solidFill>
                <a:latin typeface="Times New Roman" pitchFamily="18" charset="0"/>
                <a:cs typeface="Times New Roman" pitchFamily="18" charset="0"/>
              </a:rPr>
              <a:t>om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576119" y="1143022"/>
            <a:ext cx="2060863" cy="1184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E52D56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5407329" y="1141520"/>
            <a:ext cx="1941538" cy="11862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E52D56"/>
                </a:solidFill>
                <a:latin typeface="Times New Roman" pitchFamily="18" charset="0"/>
                <a:cs typeface="Times New Roman" pitchFamily="18" charset="0"/>
              </a:rPr>
              <a:t>ơm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408199" y="218949"/>
            <a:ext cx="2826327" cy="1192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36: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1475715" y="998614"/>
            <a:ext cx="1655088" cy="1192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E52D56"/>
                </a:solidFill>
                <a:latin typeface="Times New Roman" pitchFamily="18" charset="0"/>
                <a:cs typeface="Times New Roman" pitchFamily="18" charset="0"/>
              </a:rPr>
              <a:t>om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576119" y="1006166"/>
            <a:ext cx="2060863" cy="1184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E52D56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6201625" y="1004664"/>
            <a:ext cx="1941538" cy="11862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E52D56"/>
                </a:solidFill>
                <a:latin typeface="Times New Roman" pitchFamily="18" charset="0"/>
                <a:cs typeface="Times New Roman" pitchFamily="18" charset="0"/>
              </a:rPr>
              <a:t>ơm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4509" y="2489624"/>
            <a:ext cx="1339913" cy="986828"/>
          </a:xfrm>
          <a:prstGeom prst="rect">
            <a:avLst/>
          </a:prstGeom>
          <a:solidFill>
            <a:srgbClr val="E1FC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1030" y="2470467"/>
            <a:ext cx="1339913" cy="986828"/>
          </a:xfrm>
          <a:prstGeom prst="rect">
            <a:avLst/>
          </a:prstGeom>
          <a:solidFill>
            <a:srgbClr val="E1FC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om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4510" y="3457295"/>
            <a:ext cx="2696434" cy="1001458"/>
          </a:xfrm>
          <a:prstGeom prst="rect">
            <a:avLst/>
          </a:prstGeom>
          <a:solidFill>
            <a:srgbClr val="E1FC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0750" y="3518602"/>
            <a:ext cx="2245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xóm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2" y="598726"/>
            <a:ext cx="898112" cy="4676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079" y="2372651"/>
            <a:ext cx="1287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Quicksand Medium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endParaRPr lang="en-US" sz="4000" dirty="0">
              <a:solidFill>
                <a:srgbClr val="FF0000"/>
              </a:solidFill>
              <a:latin typeface="Quicksand Medium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4652" y="2369072"/>
            <a:ext cx="1572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.VnAvant" pitchFamily="34" charset="0"/>
              </a:rPr>
              <a:t>kh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48227" y="2371734"/>
            <a:ext cx="1002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7970" y="2374100"/>
            <a:ext cx="1571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4000" dirty="0" err="1" smtClean="0">
                <a:solidFill>
                  <a:schemeClr val="tx1"/>
                </a:solidFill>
                <a:latin typeface=".VnAvant" pitchFamily="34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ßm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75579" y="2372651"/>
            <a:ext cx="1287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5"/>
                </a:solidFill>
                <a:latin typeface=".VnAvant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.VnAvant" pitchFamily="34" charset="0"/>
              </a:rPr>
              <a:t>«</a:t>
            </a:r>
            <a:r>
              <a:rPr lang="en-US" sz="4000" dirty="0" smtClean="0">
                <a:solidFill>
                  <a:srgbClr val="0070C0"/>
                </a:solidFill>
                <a:latin typeface=".VnAvant" pitchFamily="34" charset="0"/>
              </a:rPr>
              <a:t>m</a:t>
            </a:r>
            <a:endParaRPr lang="en-US" sz="4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56685" y="2371715"/>
            <a:ext cx="1287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.VnAvant" pitchFamily="34" charset="0"/>
              </a:rPr>
              <a:t>«</a:t>
            </a:r>
            <a:r>
              <a:rPr lang="en-US" sz="4000" dirty="0" smtClean="0">
                <a:solidFill>
                  <a:srgbClr val="0070C0"/>
                </a:solidFill>
                <a:latin typeface=".VnAvant" pitchFamily="34" charset="0"/>
              </a:rPr>
              <a:t>m</a:t>
            </a:r>
            <a:endParaRPr lang="en-US" sz="4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52718" y="2377274"/>
            <a:ext cx="13147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.VnAvant" pitchFamily="34" charset="0"/>
              </a:rPr>
              <a:t>n</a:t>
            </a:r>
            <a:r>
              <a:rPr lang="en-US" sz="4000" dirty="0" err="1" smtClean="0">
                <a:solidFill>
                  <a:srgbClr val="0070C0"/>
                </a:solidFill>
                <a:latin typeface=".VnAvant" pitchFamily="34" charset="0"/>
              </a:rPr>
              <a:t>ém</a:t>
            </a:r>
            <a:endParaRPr lang="en-US" sz="4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68895" y="2374100"/>
            <a:ext cx="1175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t</a:t>
            </a:r>
            <a:r>
              <a:rPr lang="en-US" sz="4000" dirty="0" err="1" smtClean="0">
                <a:solidFill>
                  <a:srgbClr val="0070C0"/>
                </a:solidFill>
                <a:latin typeface=".VnAvant" pitchFamily="34" charset="0"/>
              </a:rPr>
              <a:t>«m</a:t>
            </a:r>
            <a:endParaRPr lang="en-US" sz="4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84724" y="2370214"/>
            <a:ext cx="1287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.VnAvant" pitchFamily="34" charset="0"/>
              </a:rPr>
              <a:t>  </a:t>
            </a:r>
            <a:r>
              <a:rPr lang="en-US" sz="4000" dirty="0">
                <a:solidFill>
                  <a:srgbClr val="00B050"/>
                </a:solidFill>
                <a:latin typeface=".VnAvant" pitchFamily="34" charset="0"/>
              </a:rPr>
              <a:t>¬</a:t>
            </a:r>
            <a:r>
              <a:rPr lang="en-US" sz="4000" dirty="0" smtClean="0">
                <a:solidFill>
                  <a:srgbClr val="00B050"/>
                </a:solidFill>
                <a:latin typeface=".VnAvant" pitchFamily="34" charset="0"/>
              </a:rPr>
              <a:t>m</a:t>
            </a:r>
            <a:endParaRPr lang="en-US" sz="4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86021" y="2368713"/>
            <a:ext cx="1287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4000" dirty="0">
                <a:solidFill>
                  <a:srgbClr val="00B050"/>
                </a:solidFill>
                <a:latin typeface=".VnAvant" pitchFamily="34" charset="0"/>
              </a:rPr>
              <a:t>¬</a:t>
            </a:r>
            <a:r>
              <a:rPr lang="en-US" sz="4000" dirty="0" smtClean="0">
                <a:solidFill>
                  <a:srgbClr val="00B050"/>
                </a:solidFill>
                <a:latin typeface=".VnAvant" pitchFamily="34" charset="0"/>
              </a:rPr>
              <a:t>m</a:t>
            </a:r>
            <a:endParaRPr lang="en-US" sz="4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20421" y="2370997"/>
            <a:ext cx="1351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4000" dirty="0" err="1" smtClean="0">
                <a:solidFill>
                  <a:srgbClr val="00B050"/>
                </a:solidFill>
                <a:latin typeface=".VnAvant" pitchFamily="34" charset="0"/>
              </a:rPr>
              <a:t>êm</a:t>
            </a:r>
            <a:endParaRPr lang="en-US" sz="4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15298" y="2363122"/>
            <a:ext cx="1156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r</a:t>
            </a:r>
            <a:r>
              <a:rPr lang="en-US" sz="4000" dirty="0" err="1" smtClean="0">
                <a:solidFill>
                  <a:srgbClr val="00B050"/>
                </a:solidFill>
                <a:latin typeface=".VnAvant" pitchFamily="34" charset="0"/>
              </a:rPr>
              <a:t>¬m</a:t>
            </a:r>
            <a:endParaRPr lang="en-US" sz="4000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3715"/>
          <a:stretch/>
        </p:blipFill>
        <p:spPr>
          <a:xfrm>
            <a:off x="409144" y="1303815"/>
            <a:ext cx="2682803" cy="2190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b="18592"/>
          <a:stretch/>
        </p:blipFill>
        <p:spPr>
          <a:xfrm>
            <a:off x="3160794" y="1286505"/>
            <a:ext cx="2477967" cy="2208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b="17839"/>
          <a:stretch/>
        </p:blipFill>
        <p:spPr>
          <a:xfrm>
            <a:off x="5868976" y="1172040"/>
            <a:ext cx="2821262" cy="2322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860" y="3548081"/>
            <a:ext cx="2167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om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ãm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1333" y="3549879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hã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èm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57971" y="3548378"/>
            <a:ext cx="2268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m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©m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c¬m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355" y="3545176"/>
            <a:ext cx="2167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®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33262" y="3543779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hã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èm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57971" y="3543779"/>
            <a:ext cx="2268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m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©m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¬m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1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189</Words>
  <Application>Microsoft Office PowerPoint</Application>
  <PresentationFormat>On-screen Show (16:9)</PresentationFormat>
  <Paragraphs>74</Paragraphs>
  <Slides>18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  <vt:variant>
        <vt:lpstr>Custom Shows</vt:lpstr>
      </vt:variant>
      <vt:variant>
        <vt:i4>1</vt:i4>
      </vt:variant>
    </vt:vector>
  </HeadingPairs>
  <TitlesOfParts>
    <vt:vector size="29" baseType="lpstr">
      <vt:lpstr>Arial</vt:lpstr>
      <vt:lpstr>Quicksand Medium</vt:lpstr>
      <vt:lpstr>Arial-Rounded</vt:lpstr>
      <vt:lpstr>.VnAvant</vt:lpstr>
      <vt:lpstr>Calibri</vt:lpstr>
      <vt:lpstr>Lato</vt:lpstr>
      <vt:lpstr>Calibri Light</vt:lpstr>
      <vt:lpstr>Times New Roman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DELL</cp:lastModifiedBy>
  <cp:revision>192</cp:revision>
  <dcterms:modified xsi:type="dcterms:W3CDTF">2023-10-29T08:51:40Z</dcterms:modified>
</cp:coreProperties>
</file>