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336" r:id="rId3"/>
    <p:sldId id="326" r:id="rId4"/>
    <p:sldId id="260" r:id="rId5"/>
    <p:sldId id="329" r:id="rId6"/>
    <p:sldId id="328" r:id="rId7"/>
    <p:sldId id="262" r:id="rId8"/>
    <p:sldId id="327" r:id="rId9"/>
    <p:sldId id="331" r:id="rId10"/>
    <p:sldId id="325" r:id="rId11"/>
    <p:sldId id="332" r:id="rId12"/>
    <p:sldId id="333" r:id="rId13"/>
    <p:sldId id="334" r:id="rId14"/>
    <p:sldId id="335" r:id="rId15"/>
    <p:sldId id="259" r:id="rId1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AF7"/>
    <a:srgbClr val="71A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4"/>
    <p:restoredTop sz="94857"/>
  </p:normalViewPr>
  <p:slideViewPr>
    <p:cSldViewPr snapToGrid="0" snapToObjects="1">
      <p:cViewPr varScale="1">
        <p:scale>
          <a:sx n="69" d="100"/>
          <a:sy n="69" d="100"/>
        </p:scale>
        <p:origin x="5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9E867-92BD-5E42-8CAC-6A022AF22C1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A9080-EFE4-F543-9944-AB05CF8D07E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7099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37A9E-5701-284D-91D8-4F588D153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79076-464A-5D43-9EC2-0E805397C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01718-72D8-8049-9B1F-4226BED4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77376-2132-EE4B-95CC-113C1BE8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C22F9-6B5C-1744-869C-66B097A0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495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5DCA-1DDC-134E-8016-0CD3ADDE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BD179-5E55-E741-8941-6F9ED756F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01879-5DFB-BB4D-9B77-58530C182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66EDC-FBFF-8543-833D-2C2D0986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C6D91-68E0-2548-908A-46DBAC3B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078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343E19-87BF-1E4B-B509-39BE76448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AA5-6DAC-8E4D-85EA-6DF4AAEC2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75EA2-6B3C-D74C-9892-A49AAAA8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A12F0-857B-4E41-A0FC-82854771F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C54BE-DFF3-6F47-AE62-489E9228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42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78C4-C43A-8A48-8438-623772F6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534F8-9E4A-E048-BE0D-E84C86254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C0266-1DAA-544E-AD56-753CD3E6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44FFC-10D9-3745-855B-B7BDDC9C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8D939-0051-C84B-8A7C-82D5DEC0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62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AF05-8D38-4A42-A448-A6ECF419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C466D-9673-F342-A270-4281AA7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2C6EB-6E41-894F-A030-DB5C37A6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886A1-F90E-F34F-AF28-2C9DF67B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36DDC-70D3-054A-9625-3FC49813A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085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238A8-FBEE-074B-8EBB-3EBDC3EE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629E6-349F-B84F-B8DC-941B8AF44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8EFC7-61A1-1740-9D64-3F47421F6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540E-28E4-8D4E-B704-C13FED2D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5AE29-1C74-6C44-AC7F-116B41EA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8A645-3569-5745-AA98-E665FB9A9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9580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8B14-0310-6C40-9F38-D954A539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47E3D-1192-614C-8604-1382ADFB0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D823C-8AC3-2C48-93A6-942FC535F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B809A8-F9D5-BF4A-8925-CABC86B54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09F43-145A-EE47-98AF-EDD8EF99F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03D2FA-3CBF-C44A-9723-2A03EE1C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1F07CF-4E70-254C-9BD3-6A2300CA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632437-18BF-A44E-A7EE-05990118D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3705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C4E0-49CD-5A47-82CE-493642DF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AFFEB4-A116-0248-BE26-E5224690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8B9065-41F6-4F4A-AF7E-ECA42141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63286-6B7E-A842-9522-179B9ABA0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441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C1B82-B289-B348-845B-D374423A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4326E-CCAD-A54C-9ACB-293CC91F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16326-ABD1-AD44-96A1-3C645118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683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9959-8DC7-DF49-B61D-488B2B0F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C11F8-B4C1-9041-963B-D642C081D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DA13A-D951-D14C-839D-59BB00739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7C2B1-70B0-9D4D-80FE-18ACCB91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E9F1E-019F-5340-BEA8-58B9A70E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10314-11C4-FB48-BC8B-6488B1EC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969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65CA-5AE4-C242-827B-72B84074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C3BDD8-ECF5-CC45-A7F1-510D92B4D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355AB-230F-EA40-AEE9-500C7AB87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7734C-AAC8-354A-A208-BFCA64AB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0FADC-38F9-A844-ACB5-A522D07E5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B09B2-E709-374F-98AD-2C6C66C2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744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F8BF9C-1A41-0C4E-A2D9-753B8B96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A97E0-756E-8F46-BD14-E67C7D597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EA2A8-E502-AF46-8F08-A4A8A2D1E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639A-06D5-B646-B9E3-CC99AB95D0BB}" type="datetimeFigureOut">
              <a:rPr lang="en-VN" smtClean="0"/>
              <a:t>09/21/2023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D9015-BBEC-E744-951A-45B0C4080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A9701-967D-9844-A7A3-BA03DF359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6865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image" Target="../media/image6.png"/><Relationship Id="rId4" Type="http://schemas.openxmlformats.org/officeDocument/2006/relationships/image" Target="../media/image1.gif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907444" y="-2669851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158BF1-8E36-1C44-A010-3CDEB13CB643}"/>
              </a:ext>
            </a:extLst>
          </p:cNvPr>
          <p:cNvSpPr/>
          <p:nvPr/>
        </p:nvSpPr>
        <p:spPr>
          <a:xfrm>
            <a:off x="2054757" y="2080552"/>
            <a:ext cx="9105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BÀI 3. THỜI GIAN TRONG LỊCH SỬ</a:t>
            </a: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4F7EE3A-F19F-714F-8B57-45475DD50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CC8E6C-647F-CC4C-B3A4-88B5302D46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9" y="1512915"/>
            <a:ext cx="10773294" cy="4921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E4CE94-FE06-9A4B-B915-E318A2446761}"/>
              </a:ext>
            </a:extLst>
          </p:cNvPr>
          <p:cNvSpPr txBox="1"/>
          <p:nvPr/>
        </p:nvSpPr>
        <p:spPr>
          <a:xfrm>
            <a:off x="2905125" y="96148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9C652-77FB-DF42-AE71-EA286CBF746C}"/>
              </a:ext>
            </a:extLst>
          </p:cNvPr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CÁC CÁCH TÍNH THỜI GIAN TRONG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LỊCH SỬ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5D4C0509-10E2-904C-B214-03BF1F5D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76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4A07E-AEEB-5843-A6E2-7781C585CD1F}"/>
              </a:ext>
            </a:extLst>
          </p:cNvPr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676CAD-5646-D448-8C8F-841A1B0866EC}"/>
              </a:ext>
            </a:extLst>
          </p:cNvPr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CÁC CÁCH TÍNH THỜI GIAN TRONG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LỊCH SỬ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0D9049F2-C1A3-7045-8DFF-3A7BAC99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47" y="42793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1511AC-FD56-A940-8023-91A9D717E8A3}"/>
              </a:ext>
            </a:extLst>
          </p:cNvPr>
          <p:cNvSpPr txBox="1"/>
          <p:nvPr/>
        </p:nvSpPr>
        <p:spPr>
          <a:xfrm>
            <a:off x="2600488" y="3429000"/>
            <a:ext cx="808128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1932 =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1989 =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1407 =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1592 =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EAD1B2-6923-434E-9E34-BC0CFF4C47E0}"/>
              </a:ext>
            </a:extLst>
          </p:cNvPr>
          <p:cNvSpPr/>
          <p:nvPr/>
        </p:nvSpPr>
        <p:spPr>
          <a:xfrm>
            <a:off x="2047164" y="1462155"/>
            <a:ext cx="6548196" cy="72008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7C4EB79-58AF-9746-AA2A-8506DC061387}"/>
              </a:ext>
            </a:extLst>
          </p:cNvPr>
          <p:cNvSpPr/>
          <p:nvPr/>
        </p:nvSpPr>
        <p:spPr>
          <a:xfrm>
            <a:off x="1953819" y="3242668"/>
            <a:ext cx="8380040" cy="216024"/>
          </a:xfrm>
          <a:prstGeom prst="rightArrow">
            <a:avLst/>
          </a:prstGeom>
          <a:solidFill>
            <a:srgbClr val="00B0F0"/>
          </a:solidFill>
          <a:ln w="19050">
            <a:solidFill>
              <a:srgbClr val="FF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9D428F-D9BB-284F-972A-B1E9135143C4}"/>
              </a:ext>
            </a:extLst>
          </p:cNvPr>
          <p:cNvCxnSpPr/>
          <p:nvPr/>
        </p:nvCxnSpPr>
        <p:spPr>
          <a:xfrm flipH="1">
            <a:off x="2063553" y="2948597"/>
            <a:ext cx="3864263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0F5072-19D8-0D4C-B293-EC52CAE5E270}"/>
              </a:ext>
            </a:extLst>
          </p:cNvPr>
          <p:cNvCxnSpPr/>
          <p:nvPr/>
        </p:nvCxnSpPr>
        <p:spPr>
          <a:xfrm>
            <a:off x="6143840" y="3727037"/>
            <a:ext cx="39846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00E51D5-C4B8-6148-97C9-0CB7F8160DFA}"/>
              </a:ext>
            </a:extLst>
          </p:cNvPr>
          <p:cNvSpPr/>
          <p:nvPr/>
        </p:nvSpPr>
        <p:spPr>
          <a:xfrm>
            <a:off x="7276070" y="3719314"/>
            <a:ext cx="1810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Nửa</a:t>
            </a:r>
            <a:r>
              <a:rPr lang="en-GB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GB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GB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GB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2C7ADF-ADE9-7E4C-825F-CB6B62C90423}"/>
              </a:ext>
            </a:extLst>
          </p:cNvPr>
          <p:cNvSpPr/>
          <p:nvPr/>
        </p:nvSpPr>
        <p:spPr>
          <a:xfrm>
            <a:off x="5735960" y="3072839"/>
            <a:ext cx="528224" cy="556378"/>
          </a:xfrm>
          <a:prstGeom prst="ellipse">
            <a:avLst/>
          </a:prstGeom>
          <a:solidFill>
            <a:srgbClr val="FF272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F731C3-5F51-4541-A534-1879E6E6FC55}"/>
              </a:ext>
            </a:extLst>
          </p:cNvPr>
          <p:cNvSpPr/>
          <p:nvPr/>
        </p:nvSpPr>
        <p:spPr>
          <a:xfrm>
            <a:off x="2600488" y="2427482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Nửa</a:t>
            </a:r>
            <a:r>
              <a:rPr lang="en-GB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GB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GB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GB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80165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4" grpId="0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2884-D1AE-9244-BAAC-F5BD168B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C1364-B636-064A-AB52-2F5575B9E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C7359DCC-96CD-454D-9582-5F019A0B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7"/>
            <a:ext cx="12191999" cy="76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062792-8624-2243-A51A-4D7511F9586E}"/>
              </a:ext>
            </a:extLst>
          </p:cNvPr>
          <p:cNvSpPr/>
          <p:nvPr/>
        </p:nvSpPr>
        <p:spPr>
          <a:xfrm>
            <a:off x="3641816" y="413712"/>
            <a:ext cx="5979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b="1" dirty="0">
                <a:solidFill>
                  <a:srgbClr val="1F2AF7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HOẠT ĐỘNG LUYỆN TẬP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A00D1-BF1A-354A-A34A-24BD1AD1665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38" y="1052216"/>
            <a:ext cx="10515599" cy="3048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65A2AE-8024-BF49-85EF-035D263A7D8D}"/>
              </a:ext>
            </a:extLst>
          </p:cNvPr>
          <p:cNvSpPr/>
          <p:nvPr/>
        </p:nvSpPr>
        <p:spPr>
          <a:xfrm>
            <a:off x="1809694" y="4115910"/>
            <a:ext cx="9742515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hỏi 1. Các sự kiện dưới đây cách ngày nay bao nhiêu năm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-"/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 thiên niên kỉ thứ III TCN, người Ai cập biết làm ra lịch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-"/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 khởi nghĩa Hai Bà Trưng Nổ ra năm 40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hỏi 2. Các năm ghi màu đỏ  trên  đây thuộc thế kỉ nào?</a:t>
            </a:r>
            <a:endParaRPr lang="en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20E3F-E3DD-434A-94CB-16AD9C8CA2AD}"/>
              </a:ext>
            </a:extLst>
          </p:cNvPr>
          <p:cNvSpPr/>
          <p:nvPr/>
        </p:nvSpPr>
        <p:spPr>
          <a:xfrm>
            <a:off x="1602377" y="4099984"/>
            <a:ext cx="1005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-"/>
            </a:pPr>
            <a:r>
              <a:rPr lang="en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đây hơn 5000 năm người Ai cập đã nghĩ ra lịch (3000+ 2021 = 5021)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-"/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2021-40 = 1981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2: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 1792 TCN thuộc thế kỉ XVIII TCN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Sự kiện năm 179 cách ngày nay: 179+ 2021=. 2200 (năm) (sự kiện diễn ra TCN)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Sự kiện năm 179 nằm ở thế kỉ II TCN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897A6A-6639-644B-86C3-678DDD9FD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B9E532-DAB8-0746-8140-0A55B751363B}"/>
              </a:ext>
            </a:extLst>
          </p:cNvPr>
          <p:cNvSpPr/>
          <p:nvPr/>
        </p:nvSpPr>
        <p:spPr>
          <a:xfrm>
            <a:off x="1064029" y="1742321"/>
            <a:ext cx="110060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2010,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– 10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ra?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38C718-A314-EA46-A431-FC67AB5DF77B}"/>
              </a:ext>
            </a:extLst>
          </p:cNvPr>
          <p:cNvSpPr/>
          <p:nvPr/>
        </p:nvSpPr>
        <p:spPr>
          <a:xfrm>
            <a:off x="3043080" y="966646"/>
            <a:ext cx="5798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50800"/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35751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CD7A429-A3F9-194B-82B8-579FE1ADE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57435-F432-BD4A-86FD-0848B2B66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8" b="2750"/>
          <a:stretch/>
        </p:blipFill>
        <p:spPr>
          <a:xfrm>
            <a:off x="121920" y="2443942"/>
            <a:ext cx="11948160" cy="4428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EB4AB-268F-1948-A171-FE9D6C4332AB}"/>
              </a:ext>
            </a:extLst>
          </p:cNvPr>
          <p:cNvSpPr txBox="1"/>
          <p:nvPr/>
        </p:nvSpPr>
        <p:spPr>
          <a:xfrm>
            <a:off x="1908488" y="127380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__________________________                                </a:t>
            </a:r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______________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8E526A-22A7-7F4F-9FB1-233F224E8EF5}"/>
              </a:ext>
            </a:extLst>
          </p:cNvPr>
          <p:cNvSpPr/>
          <p:nvPr/>
        </p:nvSpPr>
        <p:spPr>
          <a:xfrm>
            <a:off x="2763024" y="1910070"/>
            <a:ext cx="6300192" cy="53387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CÁC SỰ KIỆN QUAN TRỌNG TRONG CUỘC ĐỜI TÔI</a:t>
            </a:r>
          </a:p>
        </p:txBody>
      </p:sp>
    </p:spTree>
    <p:extLst>
      <p:ext uri="{BB962C8B-B14F-4D97-AF65-F5344CB8AC3E}">
        <p14:creationId xmlns:p14="http://schemas.microsoft.com/office/powerpoint/2010/main" val="24471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1FE36FA1-154D-8146-87A0-DD4BE03CF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483" y="1825625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3E65EE-15BA-C04B-8DC8-D4AF71EC8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88" y="1825625"/>
            <a:ext cx="1103284" cy="1091565"/>
          </a:xfrm>
          <a:prstGeom prst="rect">
            <a:avLst/>
          </a:prstGeom>
        </p:spPr>
      </p:pic>
      <p:pic>
        <p:nvPicPr>
          <p:cNvPr id="6" name="Picture 2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5DF6842B-54F7-0443-B4DC-706DFFED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19" y="3217228"/>
            <a:ext cx="1561811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267AA5-5743-2E46-B1E2-8EC0D2A07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3" y="2917189"/>
            <a:ext cx="1245870" cy="1028701"/>
          </a:xfrm>
          <a:prstGeom prst="rect">
            <a:avLst/>
          </a:prstGeom>
        </p:spPr>
      </p:pic>
      <p:pic>
        <p:nvPicPr>
          <p:cNvPr id="8" name="Picture 2" descr="Tải Nhanh 32 Khung Slide Powerpoint Đẹp - Link Drive">
            <a:extLst>
              <a:ext uri="{FF2B5EF4-FFF2-40B4-BE49-F238E27FC236}">
                <a16:creationId xmlns:a16="http://schemas.microsoft.com/office/drawing/2014/main" id="{AFB813E1-6AED-784E-AF20-90279EC3D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1449"/>
            <a:ext cx="12039598" cy="740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BFE70F-40D3-5C44-8E84-87DB43FDF694}"/>
              </a:ext>
            </a:extLst>
          </p:cNvPr>
          <p:cNvSpPr/>
          <p:nvPr/>
        </p:nvSpPr>
        <p:spPr>
          <a:xfrm>
            <a:off x="3237548" y="2126256"/>
            <a:ext cx="6096000" cy="21819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huẩn bị bài mới Bài 3: Nguồn gốc loài người.</a:t>
            </a:r>
          </a:p>
          <a:p>
            <a:pPr indent="340360" algn="just">
              <a:lnSpc>
                <a:spcPct val="115000"/>
              </a:lnSpc>
            </a:pP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Sự xuất hiện của con người trên Trái Đất: thời gian, địa điểm, động lực.</a:t>
            </a:r>
          </a:p>
          <a:p>
            <a:pPr indent="340360" algn="just">
              <a:lnSpc>
                <a:spcPct val="115000"/>
              </a:lnSpc>
            </a:pP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Sự khác nhau giữa Người tối cổ và Người tinh khôn.</a:t>
            </a:r>
            <a:endParaRPr lang="en-VN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907444" y="-2669851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115555" y="1080338"/>
            <a:ext cx="111700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BÀI 3. </a:t>
            </a:r>
          </a:p>
          <a:p>
            <a:pPr algn="ctr"/>
            <a:r>
              <a:rPr lang="en-VN" sz="6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THỜI GIAN TRONG LỊCH SỬ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45106" y="4356843"/>
            <a:ext cx="245131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1A96-7C33-9B41-9D42-E33DDCCC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6E500-5E3D-C84C-9166-2F09DE9D8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5D4C0509-10E2-904C-B214-03BF1F5D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4A07E-AEEB-5843-A6E2-7781C585CD1F}"/>
              </a:ext>
            </a:extLst>
          </p:cNvPr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pic>
        <p:nvPicPr>
          <p:cNvPr id="18" name="image101.png">
            <a:extLst>
              <a:ext uri="{FF2B5EF4-FFF2-40B4-BE49-F238E27FC236}">
                <a16:creationId xmlns:a16="http://schemas.microsoft.com/office/drawing/2014/main" id="{3A5E4DF0-6869-7C47-BBBC-767BB5B97C0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126955" y="1629781"/>
            <a:ext cx="3727311" cy="2561081"/>
          </a:xfrm>
          <a:prstGeom prst="rect">
            <a:avLst/>
          </a:prstGeom>
          <a:ln/>
        </p:spPr>
      </p:pic>
      <p:pic>
        <p:nvPicPr>
          <p:cNvPr id="19" name="image92.png">
            <a:extLst>
              <a:ext uri="{FF2B5EF4-FFF2-40B4-BE49-F238E27FC236}">
                <a16:creationId xmlns:a16="http://schemas.microsoft.com/office/drawing/2014/main" id="{1605A7E2-DCAB-D344-8AB4-CFB0C03A91B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24965" y="1634826"/>
            <a:ext cx="3471727" cy="2605951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FFF65-DC90-284F-9547-C35761A23846}"/>
              </a:ext>
            </a:extLst>
          </p:cNvPr>
          <p:cNvSpPr txBox="1"/>
          <p:nvPr/>
        </p:nvSpPr>
        <p:spPr>
          <a:xfrm>
            <a:off x="1681843" y="1117696"/>
            <a:ext cx="578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1F2AF7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HOẠT ĐỘNG KHỞI ĐỘNG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544796-2C8C-CF4D-944E-590E487F2785}"/>
              </a:ext>
            </a:extLst>
          </p:cNvPr>
          <p:cNvSpPr/>
          <p:nvPr/>
        </p:nvSpPr>
        <p:spPr>
          <a:xfrm>
            <a:off x="838200" y="4259270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Trần Quốc </a:t>
            </a:r>
            <a:r>
              <a:rPr lang="en-VN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uấn</a:t>
            </a:r>
            <a:r>
              <a:rPr lang="en-VN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VN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  <a:r>
              <a:rPr lang="en-VN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300</a:t>
            </a:r>
            <a:r>
              <a:rPr lang="en-VN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               </a:t>
            </a:r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Lý Thái Tổ (974-1028)                             HĐ Quang Trung(1753-1792)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78139305-9C5B-BE43-8BDA-48F28616CBAB}"/>
              </a:ext>
            </a:extLst>
          </p:cNvPr>
          <p:cNvSpPr/>
          <p:nvPr/>
        </p:nvSpPr>
        <p:spPr>
          <a:xfrm>
            <a:off x="3059974" y="4677154"/>
            <a:ext cx="9004663" cy="212551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Kể tên các nhân vật trong các bức tranh?</a:t>
            </a:r>
          </a:p>
          <a:p>
            <a:pPr lvl="0"/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Sắp xếp các bức tranh theo thứ tự trước sau?</a:t>
            </a:r>
          </a:p>
          <a:p>
            <a:pPr lvl="0"/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898A5183-7AFD-884E-9DFB-3424FF0DE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4660077"/>
            <a:ext cx="2221774" cy="2147049"/>
          </a:xfrm>
          <a:prstGeom prst="rect">
            <a:avLst/>
          </a:prstGeom>
        </p:spPr>
      </p:pic>
      <p:sp>
        <p:nvSpPr>
          <p:cNvPr id="25" name="Cloud Callout 24">
            <a:extLst>
              <a:ext uri="{FF2B5EF4-FFF2-40B4-BE49-F238E27FC236}">
                <a16:creationId xmlns:a16="http://schemas.microsoft.com/office/drawing/2014/main" id="{718EF4C0-3F2C-8449-8F92-AA7EF686CA19}"/>
              </a:ext>
            </a:extLst>
          </p:cNvPr>
          <p:cNvSpPr/>
          <p:nvPr/>
        </p:nvSpPr>
        <p:spPr>
          <a:xfrm>
            <a:off x="2754085" y="4854923"/>
            <a:ext cx="9004663" cy="221812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id="{5C272E19-EAAB-5A46-907E-788FFE3BB5DD}"/>
              </a:ext>
            </a:extLst>
          </p:cNvPr>
          <p:cNvSpPr/>
          <p:nvPr/>
        </p:nvSpPr>
        <p:spPr>
          <a:xfrm>
            <a:off x="3094716" y="4817367"/>
            <a:ext cx="9004663" cy="214705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id="{19892000-8C0C-9E41-9389-1A477272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31" descr="Image result for water clock">
            <a:extLst>
              <a:ext uri="{FF2B5EF4-FFF2-40B4-BE49-F238E27FC236}">
                <a16:creationId xmlns:a16="http://schemas.microsoft.com/office/drawing/2014/main" id="{4FBB6F93-5F6C-2C47-907F-379F9D51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32" descr="Image result for đồng hồ cát">
            <a:extLst>
              <a:ext uri="{FF2B5EF4-FFF2-40B4-BE49-F238E27FC236}">
                <a16:creationId xmlns:a16="http://schemas.microsoft.com/office/drawing/2014/main" id="{D2859FED-8EE7-134C-B304-60565014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C5D7B96-23D4-5742-9FC3-575A4ED7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mage result for water clock">
            <a:extLst>
              <a:ext uri="{FF2B5EF4-FFF2-40B4-BE49-F238E27FC236}">
                <a16:creationId xmlns:a16="http://schemas.microsoft.com/office/drawing/2014/main" id="{B17B1DFF-9FD9-7C48-9259-B259008D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đồng hồ cát">
            <a:extLst>
              <a:ext uri="{FF2B5EF4-FFF2-40B4-BE49-F238E27FC236}">
                <a16:creationId xmlns:a16="http://schemas.microsoft.com/office/drawing/2014/main" id="{1CF7D462-3921-9241-8153-626C3C86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222AF19B-ABE2-9640-9EEB-62F92730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water clock">
            <a:extLst>
              <a:ext uri="{FF2B5EF4-FFF2-40B4-BE49-F238E27FC236}">
                <a16:creationId xmlns:a16="http://schemas.microsoft.com/office/drawing/2014/main" id="{10682427-6708-B441-AE25-A0287340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mage result for đồng hồ cát">
            <a:extLst>
              <a:ext uri="{FF2B5EF4-FFF2-40B4-BE49-F238E27FC236}">
                <a16:creationId xmlns:a16="http://schemas.microsoft.com/office/drawing/2014/main" id="{B0A3368B-C8B4-4A42-B888-430F8DA4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589" y="1539971"/>
            <a:ext cx="2768418" cy="272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1A96-7C33-9B41-9D42-E33DDCCC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CCEDCA-0807-9647-A6AA-359CCF627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9750" y="3131344"/>
            <a:ext cx="952500" cy="1739900"/>
          </a:xfrm>
        </p:spPr>
      </p:pic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5D4C0509-10E2-904C-B214-03BF1F5D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80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4A07E-AEEB-5843-A6E2-7781C585CD1F}"/>
              </a:ext>
            </a:extLst>
          </p:cNvPr>
          <p:cNvSpPr txBox="1"/>
          <p:nvPr/>
        </p:nvSpPr>
        <p:spPr>
          <a:xfrm>
            <a:off x="2819400" y="132855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9E7CA2-8718-D74A-B935-A82AF23B81C3}"/>
              </a:ext>
            </a:extLst>
          </p:cNvPr>
          <p:cNvSpPr/>
          <p:nvPr/>
        </p:nvSpPr>
        <p:spPr>
          <a:xfrm>
            <a:off x="1097461" y="1391575"/>
            <a:ext cx="829940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850890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SAO PHẢI XÁC ĐỊNH THỜI GIAN TRONG LỊCH SỬ </a:t>
            </a:r>
            <a:endParaRPr lang="en-VN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id="{9A1D62DC-FBC9-7E4B-A72B-CD8BF6106D77}"/>
              </a:ext>
            </a:extLst>
          </p:cNvPr>
          <p:cNvSpPr/>
          <p:nvPr/>
        </p:nvSpPr>
        <p:spPr>
          <a:xfrm>
            <a:off x="521327" y="2171359"/>
            <a:ext cx="4955828" cy="1824409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srgbClr val="C00000"/>
                </a:solidFill>
                <a:latin typeface="+mj-lt"/>
              </a:rPr>
              <a:t>- Tại sao phải xác định thời gian trong lịch sử? </a:t>
            </a:r>
            <a:r>
              <a:rPr lang="vi-VN" sz="2400" dirty="0">
                <a:latin typeface="+mj-lt"/>
              </a:rPr>
              <a:t>-</a:t>
            </a:r>
            <a:endParaRPr lang="en-VN" sz="24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B3072F65-76E8-C94F-8D49-FC93B8476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7" y="4233901"/>
            <a:ext cx="2221774" cy="1824409"/>
          </a:xfrm>
          <a:prstGeom prst="rect">
            <a:avLst/>
          </a:prstGeom>
        </p:spPr>
      </p:pic>
      <p:sp>
        <p:nvSpPr>
          <p:cNvPr id="3" name="Vertical Scroll 2">
            <a:extLst>
              <a:ext uri="{FF2B5EF4-FFF2-40B4-BE49-F238E27FC236}">
                <a16:creationId xmlns:a16="http://schemas.microsoft.com/office/drawing/2014/main" id="{1AB30517-9AF2-634A-80B4-BF6C477953DA}"/>
              </a:ext>
            </a:extLst>
          </p:cNvPr>
          <p:cNvSpPr/>
          <p:nvPr/>
        </p:nvSpPr>
        <p:spPr>
          <a:xfrm>
            <a:off x="6572249" y="1690689"/>
            <a:ext cx="5343526" cy="5310186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A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96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1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1A96-7C33-9B41-9D42-E33DDCCC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CCEDCA-0807-9647-A6AA-359CCF627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9750" y="3131344"/>
            <a:ext cx="952500" cy="1739900"/>
          </a:xfrm>
        </p:spPr>
      </p:pic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5D4C0509-10E2-904C-B214-03BF1F5D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76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4A07E-AEEB-5843-A6E2-7781C585CD1F}"/>
              </a:ext>
            </a:extLst>
          </p:cNvPr>
          <p:cNvSpPr txBox="1"/>
          <p:nvPr/>
        </p:nvSpPr>
        <p:spPr>
          <a:xfrm>
            <a:off x="2819400" y="132855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A86BD8-4C69-0540-B1D9-A2ACF399C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741" y="1260537"/>
            <a:ext cx="3070798" cy="23315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5AB8F9-5767-7A4B-88C8-83EA83E7B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116" y="2274928"/>
            <a:ext cx="3509376" cy="29981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F1B5D-107A-C94D-8CDD-21B3CE672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645" y="3557330"/>
            <a:ext cx="2842894" cy="276536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49E7CA2-8718-D74A-B935-A82AF23B81C3}"/>
              </a:ext>
            </a:extLst>
          </p:cNvPr>
          <p:cNvSpPr/>
          <p:nvPr/>
        </p:nvSpPr>
        <p:spPr>
          <a:xfrm>
            <a:off x="1097461" y="1547864"/>
            <a:ext cx="8299401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850890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SAO PHẢI XÁC ĐỊNH THỜI GIAN TRONG LỊCH SỬ </a:t>
            </a:r>
            <a:endParaRPr lang="en-VN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id="{9A1D62DC-FBC9-7E4B-A72B-CD8BF6106D77}"/>
              </a:ext>
            </a:extLst>
          </p:cNvPr>
          <p:cNvSpPr/>
          <p:nvPr/>
        </p:nvSpPr>
        <p:spPr>
          <a:xfrm>
            <a:off x="521327" y="2171359"/>
            <a:ext cx="4955828" cy="1824409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srgbClr val="0070C0"/>
                </a:solidFill>
                <a:latin typeface="+mj-lt"/>
              </a:rPr>
              <a:t>- Con người thời xưa đã xác định thời gian bằng những cách nào?</a:t>
            </a:r>
            <a:r>
              <a:rPr lang="en-VN" sz="2400" dirty="0">
                <a:solidFill>
                  <a:srgbClr val="0070C0"/>
                </a:solidFill>
                <a:effectLst/>
                <a:latin typeface="+mj-lt"/>
              </a:rPr>
              <a:t> </a:t>
            </a:r>
            <a:endParaRPr lang="en-VN" sz="24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B3072F65-76E8-C94F-8D49-FC93B8476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0" y="4128346"/>
            <a:ext cx="2221774" cy="18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2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1A96-7C33-9B41-9D42-E33DDCCC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CCEDCA-0807-9647-A6AA-359CCF627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9750" y="3131344"/>
            <a:ext cx="952500" cy="1739900"/>
          </a:xfrm>
        </p:spPr>
      </p:pic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5D4C0509-10E2-904C-B214-03BF1F5D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457"/>
            <a:ext cx="12191999" cy="76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4A07E-AEEB-5843-A6E2-7781C585CD1F}"/>
              </a:ext>
            </a:extLst>
          </p:cNvPr>
          <p:cNvSpPr txBox="1"/>
          <p:nvPr/>
        </p:nvSpPr>
        <p:spPr>
          <a:xfrm>
            <a:off x="2819400" y="132855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85D894E-86E2-0F4B-913E-2E90DB1B66FD}"/>
              </a:ext>
            </a:extLst>
          </p:cNvPr>
          <p:cNvGraphicFramePr>
            <a:graphicFrameLocks noGrp="1"/>
          </p:cNvGraphicFramePr>
          <p:nvPr/>
        </p:nvGraphicFramePr>
        <p:xfrm>
          <a:off x="575378" y="2528409"/>
          <a:ext cx="11041244" cy="4361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508">
                  <a:extLst>
                    <a:ext uri="{9D8B030D-6E8A-4147-A177-3AD203B41FA5}">
                      <a16:colId xmlns:a16="http://schemas.microsoft.com/office/drawing/2014/main" val="1738596614"/>
                    </a:ext>
                  </a:extLst>
                </a:gridCol>
                <a:gridCol w="7413171">
                  <a:extLst>
                    <a:ext uri="{9D8B030D-6E8A-4147-A177-3AD203B41FA5}">
                      <a16:colId xmlns:a16="http://schemas.microsoft.com/office/drawing/2014/main" val="752157951"/>
                    </a:ext>
                  </a:extLst>
                </a:gridCol>
                <a:gridCol w="1525565">
                  <a:extLst>
                    <a:ext uri="{9D8B030D-6E8A-4147-A177-3AD203B41FA5}">
                      <a16:colId xmlns:a16="http://schemas.microsoft.com/office/drawing/2014/main" val="3679416993"/>
                    </a:ext>
                  </a:extLst>
                </a:gridCol>
              </a:tblGrid>
              <a:tr h="4055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GB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GB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GB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chế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307444"/>
                  </a:ext>
                </a:extLst>
              </a:tr>
              <a:tr h="1024166">
                <a:tc>
                  <a:txBody>
                    <a:bodyPr/>
                    <a:lstStyle/>
                    <a:p>
                      <a:endParaRPr lang="en-VN" dirty="0"/>
                    </a:p>
                    <a:p>
                      <a:endParaRPr lang="en-VN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2458"/>
                  </a:ext>
                </a:extLst>
              </a:tr>
              <a:tr h="1216197">
                <a:tc>
                  <a:txBody>
                    <a:bodyPr/>
                    <a:lstStyle/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414025"/>
                  </a:ext>
                </a:extLst>
              </a:tr>
              <a:tr h="1408227">
                <a:tc>
                  <a:txBody>
                    <a:bodyPr/>
                    <a:lstStyle/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3740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0A86BD8-4C69-0540-B1D9-A2ACF399C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21" y="5591897"/>
            <a:ext cx="1717674" cy="1240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5AB8F9-5767-7A4B-88C8-83EA83E7B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22" y="4122804"/>
            <a:ext cx="1453515" cy="1367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F1B5D-107A-C94D-8CDD-21B3CE672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809" y="3103030"/>
            <a:ext cx="1092200" cy="10387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E452B3-D664-964C-812A-41DB87175A2D}"/>
              </a:ext>
            </a:extLst>
          </p:cNvPr>
          <p:cNvSpPr txBox="1"/>
          <p:nvPr/>
        </p:nvSpPr>
        <p:spPr>
          <a:xfrm>
            <a:off x="1435891" y="1617152"/>
            <a:ext cx="941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Các em hãy hoàn thành phiếu học tập theo nhóm. Nhóm 1 đồng hồ cát, nhóm 2 đồng hồ nước, nhóm 3 đồng hồ mặt trời. (Thời gian 3 phút)</a:t>
            </a:r>
            <a:endParaRPr lang="en-VN" sz="24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BFD60B-52FA-8E4D-B63E-604C42F82990}"/>
              </a:ext>
            </a:extLst>
          </p:cNvPr>
          <p:cNvSpPr txBox="1"/>
          <p:nvPr/>
        </p:nvSpPr>
        <p:spPr>
          <a:xfrm>
            <a:off x="2754367" y="3042076"/>
            <a:ext cx="734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cát: có hai bình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nhau,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bình có chia nhiều vạch. Đổ </a:t>
            </a:r>
            <a:r>
              <a:rPr lang="en-VN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vào một bình, cho chảy từ từ xuống bình thứ hai và xác định giờ dựa trên </a:t>
            </a:r>
            <a:r>
              <a:rPr lang="en-VN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chảy đến từng vạch</a:t>
            </a:r>
            <a:r>
              <a:rPr lang="en-V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EBB01F-8A39-D944-9104-C362BA517A33}"/>
              </a:ext>
            </a:extLst>
          </p:cNvPr>
          <p:cNvSpPr txBox="1"/>
          <p:nvPr/>
        </p:nvSpPr>
        <p:spPr>
          <a:xfrm>
            <a:off x="2789880" y="4141732"/>
            <a:ext cx="7006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000" dirty="0"/>
              <a:t>Đồng hồ nước cũng có nguyên tắc hoạt động tương tự như đổng hồ cát: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có hai bình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nhau,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bình có chia nhiều vạch. Đổ </a:t>
            </a:r>
            <a:r>
              <a:rPr lang="en-VN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vào một bình, cho chảy từ từ xuống bình thứ hai và xác định giờ dựa trên </a:t>
            </a:r>
            <a:r>
              <a:rPr lang="en-VN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chảy đến từng vạch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F004C7-6312-2B42-A917-C88AC6220C5D}"/>
              </a:ext>
            </a:extLst>
          </p:cNvPr>
          <p:cNvSpPr txBox="1"/>
          <p:nvPr/>
        </p:nvSpPr>
        <p:spPr>
          <a:xfrm>
            <a:off x="2819400" y="5552978"/>
            <a:ext cx="664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Đồng hồ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trời: có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cái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tròn, trên đó vẽ nhiều vòng tròn đồng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Dùng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gỗ cắm ở giữa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rồi để ra ngoài ánh nắng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trời. Bóng của 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đến vòng tròn nào thì xác định được lúc đó là mấy giờ.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8B892A-9786-D745-A756-4251F18E57D9}"/>
              </a:ext>
            </a:extLst>
          </p:cNvPr>
          <p:cNvSpPr txBox="1"/>
          <p:nvPr/>
        </p:nvSpPr>
        <p:spPr>
          <a:xfrm>
            <a:off x="10274988" y="4308724"/>
            <a:ext cx="1611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Đóng băng vào mùa đôn</a:t>
            </a:r>
            <a:r>
              <a:rPr lang="en-VN" dirty="0"/>
              <a:t>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3A314F-CC23-F448-804E-60F77E19E188}"/>
              </a:ext>
            </a:extLst>
          </p:cNvPr>
          <p:cNvSpPr txBox="1"/>
          <p:nvPr/>
        </p:nvSpPr>
        <p:spPr>
          <a:xfrm>
            <a:off x="10292361" y="5473486"/>
            <a:ext cx="1611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 thuộc vào hướng mặt trời các muà</a:t>
            </a:r>
            <a:endParaRPr lang="en-VN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9E7CA2-8718-D74A-B935-A82AF23B81C3}"/>
              </a:ext>
            </a:extLst>
          </p:cNvPr>
          <p:cNvSpPr/>
          <p:nvPr/>
        </p:nvSpPr>
        <p:spPr>
          <a:xfrm>
            <a:off x="1470049" y="1187887"/>
            <a:ext cx="8299401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850890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SAO PHẢI XÁC ĐỊNH THỜI GIAN TRONG LỊCH SỬ </a:t>
            </a:r>
            <a:endParaRPr lang="en-VN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1A96-7C33-9B41-9D42-E33DDCCC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6E500-5E3D-C84C-9166-2F09DE9D8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5D4C0509-10E2-904C-B214-03BF1F5D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" y="0"/>
            <a:ext cx="12191999" cy="77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A6E616-2B28-A347-9668-0F742566AE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32" y="5037721"/>
            <a:ext cx="7872412" cy="1810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34FA2E-202D-C742-9539-3DC5841B418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9" y="1595079"/>
            <a:ext cx="3371850" cy="4544858"/>
          </a:xfrm>
          <a:prstGeom prst="rect">
            <a:avLst/>
          </a:prstGeom>
        </p:spPr>
      </p:pic>
      <p:sp>
        <p:nvSpPr>
          <p:cNvPr id="8" name="Vertical Scroll 7">
            <a:extLst>
              <a:ext uri="{FF2B5EF4-FFF2-40B4-BE49-F238E27FC236}">
                <a16:creationId xmlns:a16="http://schemas.microsoft.com/office/drawing/2014/main" id="{5E2BF5B0-5C29-2643-A970-F4D99C61971E}"/>
              </a:ext>
            </a:extLst>
          </p:cNvPr>
          <p:cNvSpPr/>
          <p:nvPr/>
        </p:nvSpPr>
        <p:spPr>
          <a:xfrm>
            <a:off x="3987404" y="1631063"/>
            <a:ext cx="3600450" cy="3521075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xem trên tờ lịch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đơn vị thời gian nào và những loại lịch nào?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xưa đã dựa vào cơ sở để làm ra lịch?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cách tính thời gian thống nhất trên toàn thế giới có cần thiết không? Vì sao</a:t>
            </a: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0A8DC9C2-C3C0-B641-AA14-332650000F6D}"/>
              </a:ext>
            </a:extLst>
          </p:cNvPr>
          <p:cNvSpPr/>
          <p:nvPr/>
        </p:nvSpPr>
        <p:spPr>
          <a:xfrm>
            <a:off x="7705726" y="1531727"/>
            <a:ext cx="3228975" cy="3521075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sgk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biết mỗi thập kỉ, thế kỉ, thiên niên kỉ có bao nhiêu năm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sát sơ đồ hình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muốn biết năm 2000 TCN cách ngày nay bao nhiêu năm thì tính như thế nào?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7641E0B5-A657-AD44-AB13-B1064454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009" y="2791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410339-7783-9E49-B279-135F7B6CCAAA}"/>
              </a:ext>
            </a:extLst>
          </p:cNvPr>
          <p:cNvSpPr txBox="1"/>
          <p:nvPr/>
        </p:nvSpPr>
        <p:spPr>
          <a:xfrm>
            <a:off x="5031584" y="167182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363D7-7C2A-C743-8287-E443862D5A65}"/>
              </a:ext>
            </a:extLst>
          </p:cNvPr>
          <p:cNvSpPr txBox="1"/>
          <p:nvPr/>
        </p:nvSpPr>
        <p:spPr>
          <a:xfrm>
            <a:off x="8679658" y="150602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4C8545-0E5E-374D-951C-761E4F50C1F4}"/>
              </a:ext>
            </a:extLst>
          </p:cNvPr>
          <p:cNvSpPr txBox="1"/>
          <p:nvPr/>
        </p:nvSpPr>
        <p:spPr>
          <a:xfrm>
            <a:off x="2827498" y="115178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F9875E-A924-A140-80A9-84C5D7AFFF00}"/>
              </a:ext>
            </a:extLst>
          </p:cNvPr>
          <p:cNvSpPr/>
          <p:nvPr/>
        </p:nvSpPr>
        <p:spPr>
          <a:xfrm>
            <a:off x="1780412" y="812302"/>
            <a:ext cx="6127190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CÁCH TÍNH THỜI GIAN TRONG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LỊCH SỬ</a:t>
            </a:r>
            <a:endParaRPr lang="en-VN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5D4C0509-10E2-904C-B214-03BF1F5D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76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4A07E-AEEB-5843-A6E2-7781C585CD1F}"/>
              </a:ext>
            </a:extLst>
          </p:cNvPr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676CAD-5646-D448-8C8F-841A1B0866EC}"/>
              </a:ext>
            </a:extLst>
          </p:cNvPr>
          <p:cNvSpPr/>
          <p:nvPr/>
        </p:nvSpPr>
        <p:spPr>
          <a:xfrm>
            <a:off x="1415876" y="852470"/>
            <a:ext cx="6127190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CÁCH TÍNH THỜI GIAN TRONG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LỊCH SỬ</a:t>
            </a:r>
            <a:endParaRPr lang="en-VN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166DA-317A-074D-874F-EDF9F367E6D4}"/>
              </a:ext>
            </a:extLst>
          </p:cNvPr>
          <p:cNvSpPr/>
          <p:nvPr/>
        </p:nvSpPr>
        <p:spPr>
          <a:xfrm>
            <a:off x="4479471" y="1418136"/>
            <a:ext cx="2355273" cy="567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lịch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BCFF0-E11F-674C-8027-A64A2113640F}"/>
              </a:ext>
            </a:extLst>
          </p:cNvPr>
          <p:cNvSpPr/>
          <p:nvPr/>
        </p:nvSpPr>
        <p:spPr>
          <a:xfrm>
            <a:off x="7106948" y="1418135"/>
            <a:ext cx="2355273" cy="567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lịch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2DCC98-717F-3642-9B96-42E5C741F34C}"/>
              </a:ext>
            </a:extLst>
          </p:cNvPr>
          <p:cNvSpPr/>
          <p:nvPr/>
        </p:nvSpPr>
        <p:spPr>
          <a:xfrm>
            <a:off x="4479470" y="2173755"/>
            <a:ext cx="2355273" cy="567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thứ tư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8682F4-6642-EF49-B1DD-8B61C6176780}"/>
              </a:ext>
            </a:extLst>
          </p:cNvPr>
          <p:cNvSpPr/>
          <p:nvPr/>
        </p:nvSpPr>
        <p:spPr>
          <a:xfrm>
            <a:off x="4479470" y="2921886"/>
            <a:ext cx="2355272" cy="567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8C757E-F07B-EC4B-8B53-0D07C883A04C}"/>
              </a:ext>
            </a:extLst>
          </p:cNvPr>
          <p:cNvSpPr/>
          <p:nvPr/>
        </p:nvSpPr>
        <p:spPr>
          <a:xfrm>
            <a:off x="4479470" y="3615126"/>
            <a:ext cx="2355273" cy="5312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00A26C-549D-004E-87B4-583F4727A50F}"/>
              </a:ext>
            </a:extLst>
          </p:cNvPr>
          <p:cNvSpPr/>
          <p:nvPr/>
        </p:nvSpPr>
        <p:spPr>
          <a:xfrm>
            <a:off x="7106947" y="2964257"/>
            <a:ext cx="2355273" cy="5124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DBA6F3-1BA6-6446-B471-D5B375EB95D4}"/>
              </a:ext>
            </a:extLst>
          </p:cNvPr>
          <p:cNvSpPr/>
          <p:nvPr/>
        </p:nvSpPr>
        <p:spPr>
          <a:xfrm>
            <a:off x="7096554" y="3598651"/>
            <a:ext cx="2355273" cy="567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D09610-22B0-D442-9D09-0AF7A7E14B51}"/>
              </a:ext>
            </a:extLst>
          </p:cNvPr>
          <p:cNvSpPr/>
          <p:nvPr/>
        </p:nvSpPr>
        <p:spPr>
          <a:xfrm>
            <a:off x="7106947" y="2144653"/>
            <a:ext cx="2355273" cy="6221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thứ tư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F71594-7B98-3647-9FEF-4DF88985D519}"/>
              </a:ext>
            </a:extLst>
          </p:cNvPr>
          <p:cNvSpPr/>
          <p:nvPr/>
        </p:nvSpPr>
        <p:spPr>
          <a:xfrm>
            <a:off x="4503243" y="4357565"/>
            <a:ext cx="2355273" cy="6623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8BA79-6FBE-4A40-97E1-80047FD1947B}"/>
              </a:ext>
            </a:extLst>
          </p:cNvPr>
          <p:cNvSpPr/>
          <p:nvPr/>
        </p:nvSpPr>
        <p:spPr>
          <a:xfrm>
            <a:off x="7050966" y="4379520"/>
            <a:ext cx="2355273" cy="6459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Mậu Tuất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EACD69-5591-EC48-A5B3-BEC967599B1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0" y="1391761"/>
            <a:ext cx="3973225" cy="4339936"/>
          </a:xfrm>
          <a:prstGeom prst="rect">
            <a:avLst/>
          </a:prstGeom>
        </p:spPr>
      </p:pic>
      <p:pic>
        <p:nvPicPr>
          <p:cNvPr id="18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0D9049F2-C1A3-7045-8DFF-3A7BAC99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47" y="42793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6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C4EA-5A78-6E44-90B7-03AD739B2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08110-605E-5844-8563-2DA84E75C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6570C407-6F42-1644-831A-356057F3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76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ertical Scroll 4">
            <a:extLst>
              <a:ext uri="{FF2B5EF4-FFF2-40B4-BE49-F238E27FC236}">
                <a16:creationId xmlns:a16="http://schemas.microsoft.com/office/drawing/2014/main" id="{EBFA804F-6DCC-EC4B-A1A8-6CE3CFB41BCC}"/>
              </a:ext>
            </a:extLst>
          </p:cNvPr>
          <p:cNvSpPr/>
          <p:nvPr/>
        </p:nvSpPr>
        <p:spPr>
          <a:xfrm>
            <a:off x="0" y="1634292"/>
            <a:ext cx="2905125" cy="3571875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Người </a:t>
            </a:r>
            <a:r>
              <a:rPr lang="en-VN" sz="24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VN" sz="24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 tạo ra lịch dựa trên cơ sở quan sát và tính toán quy </a:t>
            </a:r>
            <a:r>
              <a:rPr lang="en-VN" sz="24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 err="1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VN" sz="24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chuyển của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dirty="0" err="1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VN" sz="24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VN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VN" sz="24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VN" sz="24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Trời nhìn từ Trái Đất </a:t>
            </a:r>
          </a:p>
        </p:txBody>
      </p:sp>
      <p:sp>
        <p:nvSpPr>
          <p:cNvPr id="6" name="Vertical Scroll 5">
            <a:extLst>
              <a:ext uri="{FF2B5EF4-FFF2-40B4-BE49-F238E27FC236}">
                <a16:creationId xmlns:a16="http://schemas.microsoft.com/office/drawing/2014/main" id="{AA1A53FB-F4F6-C443-A129-2BCFD8AE1ACF}"/>
              </a:ext>
            </a:extLst>
          </p:cNvPr>
          <p:cNvSpPr/>
          <p:nvPr/>
        </p:nvSpPr>
        <p:spPr>
          <a:xfrm>
            <a:off x="2505075" y="1528703"/>
            <a:ext cx="3362325" cy="454267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dirty="0"/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cách tính thời gian theo chu kì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xung quanh Trái Đất. Thời gian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chuyển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động hết một vòng quanh Trái Đất là một tháng. </a:t>
            </a:r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5EF1C6E7-C49E-B74A-97E9-FFB77BAC70AE}"/>
              </a:ext>
            </a:extLst>
          </p:cNvPr>
          <p:cNvSpPr/>
          <p:nvPr/>
        </p:nvSpPr>
        <p:spPr>
          <a:xfrm>
            <a:off x="5410199" y="1581497"/>
            <a:ext cx="3362325" cy="454267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dirty="0"/>
              <a:t>-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Dương lịch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cách tính thời gian theo chu kì Trái Đất quay xung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Trời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Thời gian Trái Đất chuyển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hết một vòng quanh Mặt Trời là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năm. </a:t>
            </a:r>
          </a:p>
          <a:p>
            <a:pPr algn="just"/>
            <a:endParaRPr lang="en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954A90B1-306A-1248-8062-31F439FB8C54}"/>
              </a:ext>
            </a:extLst>
          </p:cNvPr>
          <p:cNvSpPr/>
          <p:nvPr/>
        </p:nvSpPr>
        <p:spPr>
          <a:xfrm>
            <a:off x="8439151" y="1607894"/>
            <a:ext cx="3362325" cy="454267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cần có lịch chung: đó là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lịch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Công lịch lấy năm Chúa Giê-xu ra đời làm năm đầu tiên của Công nguyên. Trước năm đó là trước Công nguyên (TCN)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6E0675-F5D1-E646-B4B4-843EB959936B}"/>
              </a:ext>
            </a:extLst>
          </p:cNvPr>
          <p:cNvSpPr txBox="1"/>
          <p:nvPr/>
        </p:nvSpPr>
        <p:spPr>
          <a:xfrm>
            <a:off x="2905125" y="96148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5C8DB9-CE2D-624E-8D94-8B0F7678E210}"/>
              </a:ext>
            </a:extLst>
          </p:cNvPr>
          <p:cNvSpPr/>
          <p:nvPr/>
        </p:nvSpPr>
        <p:spPr>
          <a:xfrm>
            <a:off x="1415876" y="852470"/>
            <a:ext cx="6127190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CÁCH TÍNH THỜI GIAN TRONG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LỊCH SỬ</a:t>
            </a:r>
            <a:endParaRPr lang="en-VN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A7020B27-4FA7-634C-8DBA-0C2CD82A0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009" y="2791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B5FD49-D6D8-3442-B5F7-506A17076A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7" y="5341104"/>
            <a:ext cx="2121289" cy="1973332"/>
          </a:xfrm>
          <a:prstGeom prst="rect">
            <a:avLst/>
          </a:prstGeom>
        </p:spPr>
      </p:pic>
      <p:sp>
        <p:nvSpPr>
          <p:cNvPr id="19" name="Horizontal Scroll 18">
            <a:extLst>
              <a:ext uri="{FF2B5EF4-FFF2-40B4-BE49-F238E27FC236}">
                <a16:creationId xmlns:a16="http://schemas.microsoft.com/office/drawing/2014/main" id="{C5D69347-0244-4841-9244-5E3237D4E612}"/>
              </a:ext>
            </a:extLst>
          </p:cNvPr>
          <p:cNvSpPr/>
          <p:nvPr/>
        </p:nvSpPr>
        <p:spPr>
          <a:xfrm>
            <a:off x="528423" y="1322787"/>
            <a:ext cx="10677954" cy="4118405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365 ngày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thành 12 tháng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 đủ (31 ngày) và tháng thiếu (30 ngày). 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háng 2 chỉ có 28 ngày.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nhuận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366 ngày. Tháng 2 của năm nhuận có 29 ngày, ngày thứ 29 ấy gọi là “ngày nhuận”.</a:t>
            </a:r>
            <a:endParaRPr lang="en-US" sz="2400" dirty="0">
              <a:solidFill>
                <a:srgbClr val="1F2AF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AU" sz="2400" b="1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04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1359</Words>
  <Application>Microsoft Office PowerPoint</Application>
  <PresentationFormat>Widescreen</PresentationFormat>
  <Paragraphs>95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APPLE CHANCERY</vt:lpstr>
      <vt:lpstr>APPLE CHANCERY</vt:lpstr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33</cp:revision>
  <dcterms:created xsi:type="dcterms:W3CDTF">2021-07-10T08:21:22Z</dcterms:created>
  <dcterms:modified xsi:type="dcterms:W3CDTF">2023-09-21T11:15:00Z</dcterms:modified>
</cp:coreProperties>
</file>