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6" r:id="rId9"/>
    <p:sldId id="311" r:id="rId10"/>
    <p:sldId id="317" r:id="rId11"/>
    <p:sldId id="312" r:id="rId12"/>
    <p:sldId id="313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>
        <p:scale>
          <a:sx n="81" d="100"/>
          <a:sy n="81" d="100"/>
        </p:scale>
        <p:origin x="-306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CÔNG (CÓ NHỚ) TRONG PHẠM VI 1000</a:t>
            </a:r>
            <a:endParaRPr lang="en-US" sz="4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</a:t>
                </a:r>
                <a:r>
                  <a:rPr lang="en-US" sz="2800" dirty="0" smtClean="0"/>
                  <a:t> 29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184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</a:t>
                </a:r>
                <a:r>
                  <a:rPr lang="en-US" sz="2800" dirty="0" smtClean="0"/>
                  <a:t>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172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909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</a:t>
            </a:r>
            <a:r>
              <a:rPr lang="en-US" sz="2800" dirty="0">
                <a:solidFill>
                  <a:srgbClr val="C00000"/>
                </a:solidFill>
              </a:rPr>
              <a:t>1</a:t>
            </a:r>
            <a:r>
              <a:rPr lang="en-US" sz="2800" dirty="0" smtClean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457 + 452          326 + 29             762 + 184           546 + 172 </a:t>
            </a:r>
          </a:p>
        </p:txBody>
      </p:sp>
    </p:spTree>
    <p:extLst>
      <p:ext uri="{BB962C8B-B14F-4D97-AF65-F5344CB8AC3E}">
        <p14:creationId xmlns:p14="http://schemas.microsoft.com/office/powerpoint/2010/main" val="31198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nhẩm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564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400 + 200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4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+ 2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6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400   +   200  =  600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687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300 + 700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3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+ 7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10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300   +   700  =  1000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3182" y="4076926"/>
            <a:ext cx="30817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200 + 600 = 800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31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+ 400 = 900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+ 600 = 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100 + 900 = 1000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22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804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554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0" grpId="0"/>
      <p:bldP spid="51" grpId="0"/>
      <p:bldP spid="6" grpId="0" animBg="1"/>
      <p:bldP spid="52" grpId="0" animBg="1"/>
      <p:bldP spid="5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08412"/>
            <a:ext cx="10172498" cy="2097690"/>
            <a:chOff x="1296327" y="1567956"/>
            <a:chExt cx="10172498" cy="209769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67956"/>
              <a:ext cx="9601910" cy="209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về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phương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nam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tránh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rét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248 km.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 70 km.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ki-lô-mét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1442" y="2606102"/>
            <a:ext cx="841735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r>
              <a:rPr lang="en-US" sz="2800" dirty="0" smtClean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: 248km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bay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: 70km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: … km?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3600" y="4289762"/>
            <a:ext cx="78358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đàn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sếu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bay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ki-lô-mét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248 + 70 = 318 (km)</a:t>
            </a: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318 km</a:t>
            </a:r>
          </a:p>
        </p:txBody>
      </p:sp>
    </p:spTree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849110" y="4512945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264 + 375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60340" y="5060951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153 + 450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83050" y="5704208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246 + 347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14130" y="4500245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A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02500" y="5069850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B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08700" y="570485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C</a:t>
            </a:r>
            <a:endParaRPr lang="en-US" sz="2800" dirty="0">
              <a:solidFill>
                <a:srgbClr val="F1544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13660" y="1369060"/>
            <a:ext cx="4904740" cy="4795520"/>
            <a:chOff x="3197860" y="822960"/>
            <a:chExt cx="4904740" cy="4795520"/>
          </a:xfrm>
        </p:grpSpPr>
        <p:grpSp>
          <p:nvGrpSpPr>
            <p:cNvPr id="20" name="Group 19"/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>
              <a:solidFill>
                <a:srgbClr val="D7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Sáu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trăm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linh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ba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372600" y="4500245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639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90180" y="5069850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603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6540" y="5704853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593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59357" y="590549"/>
            <a:ext cx="4099358" cy="605294"/>
            <a:chOff x="1296327" y="1618756"/>
            <a:chExt cx="4099358" cy="605294"/>
          </a:xfrm>
        </p:grpSpPr>
        <p:sp>
          <p:nvSpPr>
            <p:cNvPr id="30" name="TextBox 29"/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Bóng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đèn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sáng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6700" y="1034478"/>
            <a:ext cx="2851285" cy="3013337"/>
            <a:chOff x="7597998" y="653478"/>
            <a:chExt cx="2851285" cy="3013337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35" name="Oval 34"/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có thể phát sáng_ _ Kiến Thức Thú Vị _ Hoạt Hình Giáo Dục _ Khám Phá Thế Gi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17715"/>
            <a:ext cx="10987315" cy="6255656"/>
          </a:xfrm>
          <a:prstGeom prst="roundRect">
            <a:avLst>
              <a:gd name="adj" fmla="val 4743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548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312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592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234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690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89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125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826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779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13911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6182" y="639570"/>
            <a:ext cx="9724732" cy="1001475"/>
            <a:chOff x="1296327" y="1647588"/>
            <a:chExt cx="9724732" cy="100147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Toàn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336 m.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là</a:t>
              </a:r>
              <a:r>
                <a:rPr lang="en-US" sz="2800" dirty="0" smtClean="0"/>
                <a:t> 129 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53792" y="1805979"/>
            <a:ext cx="2635780" cy="3994217"/>
            <a:chOff x="5428342" y="2693987"/>
            <a:chExt cx="1886859" cy="2859315"/>
          </a:xfrm>
        </p:grpSpPr>
        <p:pic>
          <p:nvPicPr>
            <p:cNvPr id="1026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432599" y="5800196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C6E19"/>
                </a:solidFill>
              </a:rPr>
              <a:t>A</a:t>
            </a:r>
            <a:r>
              <a:rPr lang="en-US" sz="2800" b="1" dirty="0" smtClean="0"/>
              <a:t>           </a:t>
            </a:r>
            <a:r>
              <a:rPr lang="en-US" sz="2800" b="1" dirty="0" smtClean="0">
                <a:solidFill>
                  <a:srgbClr val="0974BC"/>
                </a:solidFill>
              </a:rPr>
              <a:t>B</a:t>
            </a:r>
          </a:p>
        </p:txBody>
      </p:sp>
      <p:sp>
        <p:nvSpPr>
          <p:cNvPr id="8" name="Left Brace 7"/>
          <p:cNvSpPr/>
          <p:nvPr/>
        </p:nvSpPr>
        <p:spPr>
          <a:xfrm>
            <a:off x="1773769" y="3154587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0536" y="406863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C6E19"/>
                </a:solidFill>
              </a:rPr>
              <a:t>336 m</a:t>
            </a:r>
            <a:endParaRPr lang="en-US" sz="2800" dirty="0" smtClean="0">
              <a:solidFill>
                <a:srgbClr val="0974B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3065403" y="1955627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4970" y="226224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129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5610" y="2523856"/>
            <a:ext cx="57886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Tòa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B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cao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mét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336 + 129 = 465 (m)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                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 465 m</a:t>
            </a:r>
          </a:p>
        </p:txBody>
      </p:sp>
    </p:spTree>
    <p:extLst>
      <p:ext uri="{BB962C8B-B14F-4D97-AF65-F5344CB8AC3E}">
        <p14:creationId xmlns:p14="http://schemas.microsoft.com/office/powerpoint/2010/main" val="18086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/>
      <p:bldP spid="12" grpId="0" animBg="1"/>
      <p:bldP spid="13" grpId="0"/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237" y="771649"/>
            <a:ext cx="1696945" cy="570588"/>
            <a:chOff x="1296327" y="1647588"/>
            <a:chExt cx="1696945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9520" y="1764121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468 + 22 + 200</a:t>
            </a:r>
          </a:p>
          <a:p>
            <a:r>
              <a:rPr lang="en-US" sz="2800" dirty="0" smtClean="0"/>
              <a:t>=      490     + 200</a:t>
            </a:r>
          </a:p>
          <a:p>
            <a:r>
              <a:rPr lang="en-US" sz="2800" dirty="0" smtClean="0"/>
              <a:t>=         690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2484" y="1764120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75 – 25 + 550</a:t>
            </a:r>
          </a:p>
          <a:p>
            <a:r>
              <a:rPr lang="en-US" sz="2800" dirty="0" smtClean="0"/>
              <a:t>=      50     + 550</a:t>
            </a:r>
          </a:p>
          <a:p>
            <a:r>
              <a:rPr lang="en-US" sz="2800" dirty="0" smtClean="0"/>
              <a:t>=         600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9951" y="1764119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747 + 123 - 100</a:t>
            </a:r>
          </a:p>
          <a:p>
            <a:r>
              <a:rPr lang="en-US" sz="2800" dirty="0" smtClean="0"/>
              <a:t>=      870     - 100</a:t>
            </a:r>
          </a:p>
          <a:p>
            <a:r>
              <a:rPr lang="en-US" sz="2800" dirty="0" smtClean="0"/>
              <a:t>=         770</a:t>
            </a:r>
          </a:p>
        </p:txBody>
      </p:sp>
    </p:spTree>
    <p:extLst>
      <p:ext uri="{BB962C8B-B14F-4D97-AF65-F5344CB8AC3E}">
        <p14:creationId xmlns:p14="http://schemas.microsoft.com/office/powerpoint/2010/main" val="3499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529" y="718397"/>
            <a:ext cx="9928418" cy="954107"/>
            <a:chOff x="1296327" y="1571386"/>
            <a:chExt cx="99284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Trong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bức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tranh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bác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sấu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đang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mở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chảy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đầy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bể</a:t>
              </a:r>
              <a:r>
                <a:rPr lang="en-US" sz="2800" dirty="0" smtClean="0"/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88" y="136518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29520" y="1866517"/>
            <a:ext cx="5581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đầy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tổng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240 + 320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t>=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t>560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t>560 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162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6106" y="650907"/>
            <a:ext cx="2098120" cy="570588"/>
            <a:chOff x="945529" y="794599"/>
            <a:chExt cx="2098120" cy="570588"/>
          </a:xfrm>
        </p:grpSpPr>
        <p:grpSp>
          <p:nvGrpSpPr>
            <p:cNvPr id="4" name="Group 3"/>
            <p:cNvGrpSpPr/>
            <p:nvPr/>
          </p:nvGrpSpPr>
          <p:grpSpPr>
            <a:xfrm>
              <a:off x="1647393" y="841967"/>
              <a:ext cx="1396256" cy="523220"/>
              <a:chOff x="1216318" y="2040382"/>
              <a:chExt cx="1396256" cy="52322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37388" y="2040382"/>
                <a:ext cx="13751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/>
                  <a:t>Số</a:t>
                </a:r>
                <a:r>
                  <a:rPr lang="en-US" sz="2800" dirty="0" smtClean="0"/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1023906" y="1545033"/>
            <a:ext cx="4709633" cy="4734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539" y="1967081"/>
            <a:ext cx="5132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b)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lệnh</a:t>
            </a:r>
            <a:r>
              <a:rPr lang="en-US" sz="2800" dirty="0"/>
              <a:t> </a:t>
            </a:r>
            <a:r>
              <a:rPr lang="en-US" sz="2800" dirty="0" smtClean="0"/>
              <a:t>“       ”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Tíc-tốc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ô </a:t>
            </a:r>
            <a:r>
              <a:rPr lang="en-US" sz="2800" dirty="0" err="1" smtClean="0"/>
              <a:t>ghi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        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   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“        ”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Tíc-tốc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ô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      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c) </a:t>
            </a:r>
            <a:r>
              <a:rPr lang="en-US" sz="2800" dirty="0" err="1" smtClean="0"/>
              <a:t>Tổng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thu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ở </a:t>
            </a:r>
            <a:r>
              <a:rPr lang="en-US" sz="2800" dirty="0" err="1" smtClean="0"/>
              <a:t>câu</a:t>
            </a:r>
            <a:r>
              <a:rPr lang="en-US" sz="2800" dirty="0" smtClean="0"/>
              <a:t> b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         .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33115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3148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18600" y="2298700"/>
            <a:ext cx="406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32950" y="2114889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499600" y="2695349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525000" y="3975100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080500" y="3400764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88450" y="3609974"/>
            <a:ext cx="3937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86924" y="3400764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736841" y="5300427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303511" y="4068263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310448" y="3067050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583157" y="2726194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322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14825" y="4068263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595857" y="4007850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368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2273" y="5333177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690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542949" y="703119"/>
            <a:ext cx="8169159" cy="523220"/>
            <a:chOff x="2720749" y="703119"/>
            <a:chExt cx="8169159" cy="523220"/>
          </a:xfrm>
        </p:grpSpPr>
        <p:sp>
          <p:nvSpPr>
            <p:cNvPr id="35" name="Rectangle 34"/>
            <p:cNvSpPr/>
            <p:nvPr/>
          </p:nvSpPr>
          <p:spPr>
            <a:xfrm>
              <a:off x="2720749" y="703119"/>
              <a:ext cx="81691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lệnh</a:t>
              </a:r>
              <a:r>
                <a:rPr lang="en-US" sz="2800" dirty="0"/>
                <a:t> “       ” </a:t>
              </a:r>
              <a:r>
                <a:rPr lang="en-US" sz="2800" dirty="0" err="1"/>
                <a:t>thì</a:t>
              </a:r>
              <a:r>
                <a:rPr lang="en-US" sz="2800" dirty="0"/>
                <a:t> </a:t>
              </a:r>
              <a:r>
                <a:rPr lang="en-US" sz="2800" dirty="0" err="1"/>
                <a:t>Tíc-tốc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ô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10517348" y="744441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41638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7" grpId="0" animBg="1"/>
      <p:bldP spid="19" grpId="0" animBg="1"/>
      <p:bldP spid="26" grpId="0" animBg="1"/>
      <p:bldP spid="27" grpId="0" animBg="1"/>
      <p:bldP spid="27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822959" y="1789608"/>
            <a:ext cx="2677887" cy="1090748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346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978331" y="1140838"/>
            <a:ext cx="3631475" cy="989867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Còn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229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76704" y="1523282"/>
            <a:ext cx="3043645" cy="1214846"/>
          </a:xfrm>
          <a:prstGeom prst="wedgeEllipseCallout">
            <a:avLst>
              <a:gd name="adj1" fmla="val -44019"/>
              <a:gd name="adj2" fmla="val 78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tất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bao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2" y="5041629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346 + 229 = ?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2880356"/>
            <a:ext cx="5905765" cy="231143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798527" y="2572682"/>
            <a:ext cx="3735976" cy="1496043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Nhà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đủ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mùa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nhỉ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10188"/>
              </p:ext>
            </p:extLst>
          </p:nvPr>
        </p:nvGraphicFramePr>
        <p:xfrm>
          <a:off x="945242" y="457200"/>
          <a:ext cx="4671786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:a16="http://schemas.microsoft.com/office/drawing/2014/main" xmlns="" val="633779265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xmlns="" val="2559691057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xmlns="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Trăm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Chục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Đơn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063489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5167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043146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075112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41750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6" name="TextBox 525"/>
          <p:cNvSpPr txBox="1"/>
          <p:nvPr/>
        </p:nvSpPr>
        <p:spPr>
          <a:xfrm>
            <a:off x="932354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9675154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95" name="Group 694"/>
          <p:cNvGrpSpPr/>
          <p:nvPr/>
        </p:nvGrpSpPr>
        <p:grpSpPr>
          <a:xfrm>
            <a:off x="2971189" y="1604312"/>
            <a:ext cx="555107" cy="901548"/>
            <a:chOff x="2846886" y="1604312"/>
            <a:chExt cx="555107" cy="901548"/>
          </a:xfrm>
        </p:grpSpPr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646333" y="1628140"/>
            <a:ext cx="90155" cy="537127"/>
            <a:chOff x="4824133" y="1628140"/>
            <a:chExt cx="90155" cy="53712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tangle 807"/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tangle 808"/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5014633" y="4334987"/>
            <a:ext cx="90155" cy="360619"/>
            <a:chOff x="4824133" y="1628140"/>
            <a:chExt cx="90155" cy="36061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tangle 810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229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9" name="TextBox 788"/>
          <p:cNvSpPr txBox="1"/>
          <p:nvPr/>
        </p:nvSpPr>
        <p:spPr>
          <a:xfrm>
            <a:off x="6927885" y="1575766"/>
            <a:ext cx="44235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6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9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4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3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  <a:endParaRPr lang="en-US" sz="2800" dirty="0"/>
          </a:p>
        </p:txBody>
      </p:sp>
      <p:grpSp>
        <p:nvGrpSpPr>
          <p:cNvPr id="792" name="Group 791"/>
          <p:cNvGrpSpPr/>
          <p:nvPr/>
        </p:nvGrpSpPr>
        <p:grpSpPr>
          <a:xfrm>
            <a:off x="6798430" y="5278878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</a:rPr>
                <a:t>346 + 229 = 575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1293029" y="3121518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12" name="Rectangle 611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tangle 69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tangle 705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tangle 775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tangle 79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tangle 79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tangle 79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tangle 80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tangle 80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2" name="Group 811"/>
          <p:cNvGrpSpPr/>
          <p:nvPr/>
        </p:nvGrpSpPr>
        <p:grpSpPr>
          <a:xfrm>
            <a:off x="5014633" y="4695606"/>
            <a:ext cx="90155" cy="450773"/>
            <a:chOff x="4824133" y="1628140"/>
            <a:chExt cx="90155" cy="450773"/>
          </a:xfrm>
        </p:grpSpPr>
        <p:sp>
          <p:nvSpPr>
            <p:cNvPr id="813" name="Rectangle 812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tangle 813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tangle 814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tangle 816"/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4470400" y="1313610"/>
            <a:ext cx="469900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8" name="Group 817"/>
          <p:cNvGrpSpPr/>
          <p:nvPr/>
        </p:nvGrpSpPr>
        <p:grpSpPr>
          <a:xfrm>
            <a:off x="3213289" y="2834417"/>
            <a:ext cx="90155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819" name="Rectangle 818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tangle 819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tangle 820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tangle 822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tangle 823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tangle 825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tangle 826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" name="Straight Arrow Connector 104"/>
          <p:cNvCxnSpPr>
            <a:stCxn id="103" idx="1"/>
          </p:cNvCxnSpPr>
          <p:nvPr/>
        </p:nvCxnSpPr>
        <p:spPr>
          <a:xfrm flipH="1" flipV="1">
            <a:off x="3551984" y="3301828"/>
            <a:ext cx="918416" cy="32757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9" name="Group 828"/>
          <p:cNvGrpSpPr/>
          <p:nvPr/>
        </p:nvGrpSpPr>
        <p:grpSpPr>
          <a:xfrm>
            <a:off x="3391063" y="4334987"/>
            <a:ext cx="90155" cy="901548"/>
            <a:chOff x="7152671" y="1595686"/>
            <a:chExt cx="90155" cy="901548"/>
          </a:xfrm>
        </p:grpSpPr>
        <p:sp>
          <p:nvSpPr>
            <p:cNvPr id="830" name="Rectangle 829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tangle 830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tangle 831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01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  <p:bldP spid="103" grpId="0" animBg="1"/>
      <p:bldP spid="10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343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18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106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590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81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542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855</a:t>
            </a:r>
          </a:p>
        </p:txBody>
      </p:sp>
    </p:spTree>
    <p:extLst>
      <p:ext uri="{BB962C8B-B14F-4D97-AF65-F5344CB8AC3E}">
        <p14:creationId xmlns:p14="http://schemas.microsoft.com/office/powerpoint/2010/main" val="1285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607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44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673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61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290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427 + 246          607 + 143             729 + 32           246 + 44 </a:t>
            </a:r>
          </a:p>
        </p:txBody>
      </p:sp>
    </p:spTree>
    <p:extLst>
      <p:ext uri="{BB962C8B-B14F-4D97-AF65-F5344CB8AC3E}">
        <p14:creationId xmlns:p14="http://schemas.microsoft.com/office/powerpoint/2010/main" val="13635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1384995"/>
            <a:chOff x="1296327" y="1631456"/>
            <a:chExt cx="8237018" cy="138499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bản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bằng</a:t>
              </a:r>
              <a:r>
                <a:rPr lang="en-US" sz="2800" dirty="0" smtClean="0"/>
                <a:t> 709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289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đỏ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tất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màu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449989" y="1456034"/>
            <a:ext cx="4002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: 709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đỏ</a:t>
            </a:r>
            <a:r>
              <a:rPr lang="en-US" sz="2800" dirty="0" smtClean="0"/>
              <a:t>    : 289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        : … </a:t>
            </a:r>
            <a:r>
              <a:rPr lang="en-US" sz="2800" dirty="0" err="1" smtClean="0"/>
              <a:t>chấm</a:t>
            </a:r>
            <a:r>
              <a:rPr lang="en-US" sz="2800" dirty="0" smtClean="0"/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83200" y="3831859"/>
            <a:ext cx="6738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Rô-bốt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tất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709 + 289 = 998 (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998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6728" y="660813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1936" y="1271364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452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273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9954" y="1870760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821180" y="2895225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1605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56398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09860" y="2980588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03585" y="1468205"/>
            <a:ext cx="752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2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3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7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12,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2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</a:t>
            </a:r>
            <a:r>
              <a:rPr lang="en-US" sz="2800" dirty="0" smtClean="0"/>
              <a:t>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thêm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  <a:endParaRPr lang="en-US" sz="2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541464" y="3760212"/>
            <a:ext cx="1147790" cy="1569660"/>
            <a:chOff x="1566470" y="2095726"/>
            <a:chExt cx="1147790" cy="1569660"/>
          </a:xfrm>
        </p:grpSpPr>
        <p:grpSp>
          <p:nvGrpSpPr>
            <p:cNvPr id="39" name="Group 38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381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342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7758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723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40264" y="3760212"/>
            <a:ext cx="1147790" cy="1569660"/>
            <a:chOff x="1566470" y="2095726"/>
            <a:chExt cx="1147790" cy="1569660"/>
          </a:xfrm>
        </p:grpSpPr>
        <p:grpSp>
          <p:nvGrpSpPr>
            <p:cNvPr id="45" name="Group 44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550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193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8746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743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 uiExpand="1" build="p"/>
      <p:bldP spid="43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780</Words>
  <Application>Microsoft Office PowerPoint</Application>
  <PresentationFormat>Custom</PresentationFormat>
  <Paragraphs>209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152</cp:revision>
  <dcterms:created xsi:type="dcterms:W3CDTF">2021-06-02T01:34:28Z</dcterms:created>
  <dcterms:modified xsi:type="dcterms:W3CDTF">2023-04-05T00:55:55Z</dcterms:modified>
</cp:coreProperties>
</file>