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  <p:sldMasterId id="2147483713" r:id="rId4"/>
  </p:sldMasterIdLst>
  <p:notesMasterIdLst>
    <p:notesMasterId r:id="rId38"/>
  </p:notesMasterIdLst>
  <p:sldIdLst>
    <p:sldId id="519" r:id="rId5"/>
    <p:sldId id="522" r:id="rId6"/>
    <p:sldId id="540" r:id="rId7"/>
    <p:sldId id="263" r:id="rId8"/>
    <p:sldId id="523" r:id="rId9"/>
    <p:sldId id="526" r:id="rId10"/>
    <p:sldId id="525" r:id="rId11"/>
    <p:sldId id="527" r:id="rId12"/>
    <p:sldId id="265" r:id="rId13"/>
    <p:sldId id="277" r:id="rId14"/>
    <p:sldId id="288" r:id="rId15"/>
    <p:sldId id="285" r:id="rId16"/>
    <p:sldId id="260" r:id="rId17"/>
    <p:sldId id="326" r:id="rId18"/>
    <p:sldId id="528" r:id="rId19"/>
    <p:sldId id="296" r:id="rId20"/>
    <p:sldId id="529" r:id="rId21"/>
    <p:sldId id="531" r:id="rId22"/>
    <p:sldId id="300" r:id="rId23"/>
    <p:sldId id="532" r:id="rId24"/>
    <p:sldId id="520" r:id="rId25"/>
    <p:sldId id="327" r:id="rId26"/>
    <p:sldId id="533" r:id="rId27"/>
    <p:sldId id="485" r:id="rId28"/>
    <p:sldId id="536" r:id="rId29"/>
    <p:sldId id="535" r:id="rId30"/>
    <p:sldId id="537" r:id="rId31"/>
    <p:sldId id="328" r:id="rId32"/>
    <p:sldId id="521" r:id="rId33"/>
    <p:sldId id="538" r:id="rId34"/>
    <p:sldId id="539" r:id="rId35"/>
    <p:sldId id="476" r:id="rId36"/>
    <p:sldId id="54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>
        <p:scale>
          <a:sx n="69" d="100"/>
          <a:sy n="69" d="100"/>
        </p:scale>
        <p:origin x="-73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6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773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91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15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5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97552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6D4FB-7222-4F90-B90C-DD2B368D578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8031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1DB31-52F3-4012-ADA9-B382A68D260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2184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702EE-C6C4-4E71-AB49-03FEB2A621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8572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6E28D-9E3A-4E75-8BB4-A628FE3E26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6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B954C-4E85-427A-982A-924234619C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41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D514B-CF1A-448F-A675-53BD5B3C901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9336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DA4B6-6CE7-4D37-89B8-ED2D903F57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68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FD209-E85B-49AE-92FF-D7297709FA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7197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CB8-0473-4A23-814A-E90E5D4597C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7939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128F0-9036-48E5-80E2-39AD52A5A9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4980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9B8BB-8311-4A38-97B8-155C5E4E5E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3450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3" r:id="rId21"/>
    <p:sldLayoutId id="2147483699" r:id="rId22"/>
    <p:sldLayoutId id="2147483712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2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D33DAB-06FF-4F3F-BAAB-00B03E174E3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3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9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wma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wma"/><Relationship Id="rId5" Type="http://schemas.microsoft.com/office/2007/relationships/media" Target="../media/media6.wma"/><Relationship Id="rId10" Type="http://schemas.openxmlformats.org/officeDocument/2006/relationships/image" Target="../media/image18.png"/><Relationship Id="rId4" Type="http://schemas.openxmlformats.org/officeDocument/2006/relationships/audio" Target="../media/media5.wma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805414" y="1853483"/>
            <a:ext cx="4675537" cy="1954845"/>
            <a:chOff x="2141416" y="-876459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41416" y="-876459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-636433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68987" y="7605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14" y="3713871"/>
            <a:ext cx="5017227" cy="3144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7611" y="5550794"/>
            <a:ext cx="155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85769" y="2439025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=""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18094" y="313000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=""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50419" y="3823890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 flipV="1">
            <a:off x="6203407" y="3122023"/>
            <a:ext cx="719909" cy="188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901532" y="376931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=""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=""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=""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=""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=""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33386" y="4540045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Google Shape;1686;p48">
            <a:extLst>
              <a:ext uri="{FF2B5EF4-FFF2-40B4-BE49-F238E27FC236}">
                <a16:creationId xmlns=""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455219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1686;p48">
            <a:extLst>
              <a:ext uri="{FF2B5EF4-FFF2-40B4-BE49-F238E27FC236}">
                <a16:creationId xmlns=""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523392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6204" y="5213424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63361" y="5236670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110787" y="589908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=""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=""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=""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=""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=""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694834" y="31546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7979606" y="31129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7" y="2968633"/>
            <a:ext cx="11314985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3600" spc="-80" dirty="0" smtClean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=""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=""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=""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=""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=""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4685922" y="32305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060406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4599920" y="423959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7224267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146998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3804457" y="372134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694918" y="42148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750798" y="422453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7282040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=""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703235" y="574426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=""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=""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=""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=""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267" y="1418096"/>
            <a:ext cx="9087004" cy="4718713"/>
          </a:xfrm>
          <a:prstGeom prst="rect">
            <a:avLst/>
          </a:prstGeom>
        </p:spPr>
      </p:pic>
      <p:sp>
        <p:nvSpPr>
          <p:cNvPr id="23" name="Thought Bubble: Cloud 7">
            <a:extLst>
              <a:ext uri="{FF2B5EF4-FFF2-40B4-BE49-F238E27FC236}">
                <a16:creationId xmlns=""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3843879" y="1909793"/>
            <a:ext cx="5243849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43879" y="4207887"/>
            <a:ext cx="4443690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=""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=""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=""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=""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2367276" y="3411107"/>
            <a:ext cx="7440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1: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Hươu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làm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gì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dê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322730" y="4334437"/>
            <a:ext cx="101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99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Hươu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trả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lời</a:t>
            </a:r>
            <a:r>
              <a:rPr lang="en-US" sz="3600" i="1" dirty="0">
                <a:solidFill>
                  <a:srgbClr val="009900"/>
                </a:solidFill>
              </a:rPr>
              <a:t> “</a:t>
            </a:r>
            <a:r>
              <a:rPr lang="en-US" sz="3600" i="1" dirty="0" err="1">
                <a:solidFill>
                  <a:srgbClr val="009900"/>
                </a:solidFill>
              </a:rPr>
              <a:t>không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biết</a:t>
            </a:r>
            <a:r>
              <a:rPr lang="en-US" sz="3600" i="1" dirty="0">
                <a:solidFill>
                  <a:srgbClr val="009900"/>
                </a:solidFill>
              </a:rPr>
              <a:t>”. </a:t>
            </a:r>
            <a:r>
              <a:rPr lang="en-US" sz="3600" i="1" dirty="0" err="1">
                <a:solidFill>
                  <a:srgbClr val="009900"/>
                </a:solidFill>
              </a:rPr>
              <a:t>Rồi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lắc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đầu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bỏ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đi</a:t>
            </a:r>
            <a:r>
              <a:rPr lang="en-US" sz="3600" i="1" dirty="0"/>
              <a:t>.</a:t>
            </a:r>
            <a:endParaRPr lang="en-US" sz="3600" dirty="0"/>
          </a:p>
        </p:txBody>
      </p:sp>
      <p:sp>
        <p:nvSpPr>
          <p:cNvPr id="21" name="Google Shape;386;p32">
            <a:extLst>
              <a:ext uri="{FF2B5EF4-FFF2-40B4-BE49-F238E27FC236}">
                <a16:creationId xmlns=""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90551" y="29024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b="9753"/>
          <a:stretch/>
        </p:blipFill>
        <p:spPr>
          <a:xfrm>
            <a:off x="787790" y="459319"/>
            <a:ext cx="10493009" cy="603504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 rot="356983">
            <a:off x="6706468" y="271044"/>
            <a:ext cx="5001847" cy="242452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sau đây đúng với thái độ của hà mã </a:t>
            </a:r>
            <a:r>
              <a:rPr lang="vi-VN" sz="32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cún nhờ đưa qua sông?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3489659" y="3843514"/>
            <a:ext cx="70052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 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Flowchart: Terminator 17"/>
          <p:cNvSpPr/>
          <p:nvPr/>
        </p:nvSpPr>
        <p:spPr>
          <a:xfrm>
            <a:off x="3489659" y="4592376"/>
            <a:ext cx="72439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  <p:sp>
        <p:nvSpPr>
          <p:cNvPr id="19" name="Flowchart: Terminator 18"/>
          <p:cNvSpPr/>
          <p:nvPr/>
        </p:nvSpPr>
        <p:spPr>
          <a:xfrm>
            <a:off x="3489659" y="5323509"/>
            <a:ext cx="7005289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086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=""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=""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=""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=""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79156" y="2460443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43775" y="2620441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dê con thấy xấu hổ?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=""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63034" y="263093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990726" y="4219441"/>
            <a:ext cx="10048874" cy="21445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67" r="90000">
                        <a14:foregroundMark x1="63167" y1="62500" x2="12917" y2="70167"/>
                        <a14:foregroundMark x1="31417" y1="69500" x2="30083" y2="20417"/>
                        <a14:foregroundMark x1="60583" y1="28833" x2="56583" y2="28833"/>
                        <a14:foregroundMark x1="45333" y1="24000" x2="42667" y2="39333"/>
                        <a14:foregroundMark x1="40083" y1="35167" x2="45333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37" y="61710"/>
            <a:ext cx="2258382" cy="237250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=""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=""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=""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=""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01118" y="3381119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20501" y="3738669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từ câu chuyện này?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=""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97672" y="355786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37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2" y="-703384"/>
            <a:ext cx="5563553" cy="67999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871" y="269658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6" y="422031"/>
            <a:ext cx="6049108" cy="59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86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2172" y="1519834"/>
            <a:ext cx="11161028" cy="34887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vói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Dựa vào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nói tiếp các câu dưới đây: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a.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Muốn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(...).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(...).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/>
            </a:r>
            <a:b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</a:b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608" y="3828176"/>
            <a:ext cx="3429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9324757" y="2356640"/>
            <a:ext cx="2395071" cy="19758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  <a:endParaRPr lang="en-US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9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98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98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98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98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=""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8572" y="1538123"/>
            <a:ext cx="11161028" cy="4761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spcAft>
                <a:spcPts val="500"/>
              </a:spcAft>
              <a:buAutoNum type="arabicPeriod"/>
            </a:pP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bài đọc, câu nào là câu hỏi lịch sự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người lớn tuổi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?</a:t>
            </a:r>
            <a:endParaRPr lang="en-US" sz="3200" dirty="0" smtClean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-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anh hà mã, anh giúp bọn em qua sông được không ạ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“cảm ơn”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971" y="365884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7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83694" y="266407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=""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637838" y="1245331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=""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=""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533" y="2888076"/>
            <a:ext cx="7823199" cy="3969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0400" y="5113867"/>
            <a:ext cx="24722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162"/>
            <a:ext cx="6604000" cy="6349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667" y="337162"/>
            <a:ext cx="6688667" cy="6349831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380384" y="627064"/>
            <a:ext cx="828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hoa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Ȍ</a:t>
            </a:r>
            <a:endParaRPr lang="en-US" alt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21" name="Group 174"/>
          <p:cNvGrpSpPr>
            <a:grpSpLocks/>
          </p:cNvGrpSpPr>
          <p:nvPr/>
        </p:nvGrpSpPr>
        <p:grpSpPr bwMode="auto">
          <a:xfrm>
            <a:off x="5782725" y="1737660"/>
            <a:ext cx="2933700" cy="514347"/>
            <a:chOff x="486" y="1321"/>
            <a:chExt cx="1848" cy="348"/>
          </a:xfrm>
        </p:grpSpPr>
        <p:sp>
          <p:nvSpPr>
            <p:cNvPr id="22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23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174"/>
          <p:cNvGrpSpPr>
            <a:grpSpLocks/>
          </p:cNvGrpSpPr>
          <p:nvPr/>
        </p:nvGrpSpPr>
        <p:grpSpPr bwMode="auto">
          <a:xfrm>
            <a:off x="5780612" y="2441501"/>
            <a:ext cx="2933700" cy="523215"/>
            <a:chOff x="486" y="1321"/>
            <a:chExt cx="1848" cy="354"/>
          </a:xfrm>
        </p:grpSpPr>
        <p:sp>
          <p:nvSpPr>
            <p:cNvPr id="34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5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5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174"/>
          <p:cNvGrpSpPr>
            <a:grpSpLocks/>
          </p:cNvGrpSpPr>
          <p:nvPr/>
        </p:nvGrpSpPr>
        <p:grpSpPr bwMode="auto">
          <a:xfrm>
            <a:off x="5754155" y="3127643"/>
            <a:ext cx="2933700" cy="523215"/>
            <a:chOff x="486" y="1321"/>
            <a:chExt cx="1848" cy="354"/>
          </a:xfrm>
        </p:grpSpPr>
        <p:sp>
          <p:nvSpPr>
            <p:cNvPr id="37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4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174"/>
          <p:cNvGrpSpPr>
            <a:grpSpLocks/>
          </p:cNvGrpSpPr>
          <p:nvPr/>
        </p:nvGrpSpPr>
        <p:grpSpPr bwMode="auto">
          <a:xfrm>
            <a:off x="5761565" y="3834452"/>
            <a:ext cx="2933700" cy="523215"/>
            <a:chOff x="486" y="1321"/>
            <a:chExt cx="1848" cy="354"/>
          </a:xfrm>
        </p:grpSpPr>
        <p:sp>
          <p:nvSpPr>
            <p:cNvPr id="40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3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174"/>
          <p:cNvGrpSpPr>
            <a:grpSpLocks/>
          </p:cNvGrpSpPr>
          <p:nvPr/>
        </p:nvGrpSpPr>
        <p:grpSpPr bwMode="auto">
          <a:xfrm>
            <a:off x="5761565" y="4474513"/>
            <a:ext cx="2933700" cy="523215"/>
            <a:chOff x="486" y="1321"/>
            <a:chExt cx="1848" cy="354"/>
          </a:xfrm>
        </p:grpSpPr>
        <p:sp>
          <p:nvSpPr>
            <p:cNvPr id="44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174"/>
          <p:cNvGrpSpPr>
            <a:grpSpLocks/>
          </p:cNvGrpSpPr>
          <p:nvPr/>
        </p:nvGrpSpPr>
        <p:grpSpPr bwMode="auto">
          <a:xfrm>
            <a:off x="5820303" y="5177127"/>
            <a:ext cx="2933700" cy="523215"/>
            <a:chOff x="486" y="1321"/>
            <a:chExt cx="1848" cy="354"/>
          </a:xfrm>
        </p:grpSpPr>
        <p:sp>
          <p:nvSpPr>
            <p:cNvPr id="47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1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2"/>
          <p:cNvSpPr txBox="1">
            <a:spLocks noChangeArrowheads="1"/>
          </p:cNvSpPr>
          <p:nvPr/>
        </p:nvSpPr>
        <p:spPr bwMode="auto">
          <a:xfrm>
            <a:off x="4986338" y="204788"/>
            <a:ext cx="35480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  <a:latin typeface="HP001 4 hàng" panose="020B0603050302020204" pitchFamily="34" charset="0"/>
              </a:rPr>
              <a:t>C</a:t>
            </a:r>
            <a:r>
              <a:rPr lang="vi-VN" altLang="en-US" sz="2800" b="1">
                <a:solidFill>
                  <a:srgbClr val="FF0066"/>
                </a:solidFill>
                <a:latin typeface="HP001 4 hàng" panose="020B0603050302020204" pitchFamily="34" charset="0"/>
              </a:rPr>
              <a:t>h</a:t>
            </a:r>
            <a:r>
              <a:rPr lang="en-US" altLang="en-US" sz="2800" b="1">
                <a:solidFill>
                  <a:srgbClr val="FF0066"/>
                </a:solidFill>
                <a:latin typeface="HP001 4 hàng" panose="020B0603050302020204" pitchFamily="34" charset="0"/>
              </a:rPr>
              <a:t>ữ hΞ: </a:t>
            </a:r>
            <a:r>
              <a:rPr lang="en-US" altLang="en-US" sz="2800" b="1">
                <a:solidFill>
                  <a:srgbClr val="FF0066"/>
                </a:solidFill>
                <a:latin typeface="HP001 4H" panose="020B0603050302020204" pitchFamily="34" charset="0"/>
              </a:rPr>
              <a:t>Ȍ</a:t>
            </a:r>
            <a:endParaRPr lang="en-US" altLang="en-US" sz="2800" b="1">
              <a:solidFill>
                <a:srgbClr val="FF0066"/>
              </a:solidFill>
              <a:latin typeface="HP001 4 hàng" panose="020B0603050302020204" pitchFamily="34" charset="0"/>
            </a:endParaRPr>
          </a:p>
        </p:txBody>
      </p:sp>
      <p:sp>
        <p:nvSpPr>
          <p:cNvPr id="4144" name="Text Box 162"/>
          <p:cNvSpPr txBox="1">
            <a:spLocks noChangeArrowheads="1"/>
          </p:cNvSpPr>
          <p:nvPr/>
        </p:nvSpPr>
        <p:spPr bwMode="auto">
          <a:xfrm>
            <a:off x="1514475" y="2587625"/>
            <a:ext cx="6867525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xuôi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7200" y="1047750"/>
            <a:ext cx="7346950" cy="652463"/>
            <a:chOff x="533400" y="5131535"/>
            <a:chExt cx="7346950" cy="652936"/>
          </a:xfrm>
        </p:grpSpPr>
        <p:sp>
          <p:nvSpPr>
            <p:cNvPr id="4105" name="Text Box 228"/>
            <p:cNvSpPr txBox="1">
              <a:spLocks noChangeArrowheads="1"/>
            </p:cNvSpPr>
            <p:nvPr/>
          </p:nvSpPr>
          <p:spPr bwMode="auto">
            <a:xfrm>
              <a:off x="533400" y="5131535"/>
              <a:ext cx="7346950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Chữ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hoa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   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được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viết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bởi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mấy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nét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?</a:t>
              </a:r>
            </a:p>
          </p:txBody>
        </p:sp>
        <p:sp>
          <p:nvSpPr>
            <p:cNvPr id="4106" name="Text Box 12"/>
            <p:cNvSpPr txBox="1">
              <a:spLocks noChangeArrowheads="1"/>
            </p:cNvSpPr>
            <p:nvPr/>
          </p:nvSpPr>
          <p:spPr bwMode="auto">
            <a:xfrm>
              <a:off x="2372577" y="5138359"/>
              <a:ext cx="7143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FF0066"/>
                  </a:solidFill>
                  <a:latin typeface="HP001 4H" panose="020B0603050302020204" pitchFamily="34" charset="0"/>
                </a:rPr>
                <a:t>Ȍ</a:t>
              </a:r>
              <a:endParaRPr lang="en-US" altLang="en-US" sz="3600" b="1">
                <a:solidFill>
                  <a:srgbClr val="FF0066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22275" y="1719263"/>
            <a:ext cx="7199313" cy="652462"/>
            <a:chOff x="344784" y="2023967"/>
            <a:chExt cx="7199312" cy="652936"/>
          </a:xfrm>
        </p:grpSpPr>
        <p:sp>
          <p:nvSpPr>
            <p:cNvPr id="4103" name="Text Box 229"/>
            <p:cNvSpPr txBox="1">
              <a:spLocks noChangeArrowheads="1"/>
            </p:cNvSpPr>
            <p:nvPr/>
          </p:nvSpPr>
          <p:spPr bwMode="auto">
            <a:xfrm>
              <a:off x="344784" y="2023967"/>
              <a:ext cx="7199312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Chữ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hoa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  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được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viết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bởi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3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nét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sp>
          <p:nvSpPr>
            <p:cNvPr id="4104" name="Text Box 12"/>
            <p:cNvSpPr txBox="1">
              <a:spLocks noChangeArrowheads="1"/>
            </p:cNvSpPr>
            <p:nvPr/>
          </p:nvSpPr>
          <p:spPr bwMode="auto">
            <a:xfrm>
              <a:off x="2219217" y="2030791"/>
              <a:ext cx="7143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FF0066"/>
                  </a:solidFill>
                  <a:latin typeface="HP001 4H" panose="020B0603050302020204" pitchFamily="34" charset="0"/>
                </a:rPr>
                <a:t>Ȍ</a:t>
              </a:r>
              <a:endParaRPr lang="en-US" altLang="en-US" sz="3600" b="1">
                <a:solidFill>
                  <a:srgbClr val="FF0066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41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068388"/>
            <a:ext cx="35147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118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hoa M kiểu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781" y="387927"/>
            <a:ext cx="11208327" cy="59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5" name="Rectangle 739"/>
          <p:cNvSpPr>
            <a:spLocks noChangeArrowheads="1"/>
          </p:cNvSpPr>
          <p:nvPr/>
        </p:nvSpPr>
        <p:spPr bwMode="auto">
          <a:xfrm>
            <a:off x="4191001" y="1219200"/>
            <a:ext cx="1063484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 smtClean="0">
                <a:solidFill>
                  <a:srgbClr val="FFFFFF"/>
                </a:solidFill>
                <a:latin typeface="HP001 4H" panose="020B0603050302020204" pitchFamily="34" charset="0"/>
              </a:rPr>
              <a:t>Ȍ</a:t>
            </a:r>
            <a:endParaRPr lang="en-US" altLang="en-US" sz="4800" b="1" dirty="0" smtClean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7236" name="Group 2"/>
          <p:cNvGrpSpPr>
            <a:grpSpLocks/>
          </p:cNvGrpSpPr>
          <p:nvPr/>
        </p:nvGrpSpPr>
        <p:grpSpPr bwMode="auto">
          <a:xfrm>
            <a:off x="3068782" y="4701020"/>
            <a:ext cx="8915400" cy="1774175"/>
            <a:chOff x="3068782" y="4700949"/>
            <a:chExt cx="8915400" cy="1774175"/>
          </a:xfrm>
        </p:grpSpPr>
        <p:grpSp>
          <p:nvGrpSpPr>
            <p:cNvPr id="7237" name="Group 1"/>
            <p:cNvGrpSpPr>
              <a:grpSpLocks/>
            </p:cNvGrpSpPr>
            <p:nvPr/>
          </p:nvGrpSpPr>
          <p:grpSpPr bwMode="auto">
            <a:xfrm>
              <a:off x="3297237" y="4700949"/>
              <a:ext cx="7654925" cy="701243"/>
              <a:chOff x="3297237" y="5104245"/>
              <a:chExt cx="7654925" cy="701243"/>
            </a:xfrm>
          </p:grpSpPr>
          <p:sp>
            <p:nvSpPr>
              <p:cNvPr id="7240" name="Text Box 12"/>
              <p:cNvSpPr txBox="1">
                <a:spLocks noChangeArrowheads="1"/>
              </p:cNvSpPr>
              <p:nvPr/>
            </p:nvSpPr>
            <p:spPr bwMode="auto">
              <a:xfrm>
                <a:off x="4986711" y="5221288"/>
                <a:ext cx="71437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b="1" smtClean="0">
                    <a:solidFill>
                      <a:srgbClr val="FF0066"/>
                    </a:solidFill>
                    <a:latin typeface="HP001 4H" panose="020B0603050302020204" pitchFamily="34" charset="0"/>
                  </a:rPr>
                  <a:t>Ȍ</a:t>
                </a:r>
                <a:endParaRPr lang="en-US" altLang="en-US" b="1" smtClean="0">
                  <a:solidFill>
                    <a:srgbClr val="FF0066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7241" name="TextBox 6"/>
              <p:cNvSpPr txBox="1">
                <a:spLocks noChangeArrowheads="1"/>
              </p:cNvSpPr>
              <p:nvPr/>
            </p:nvSpPr>
            <p:spPr bwMode="auto">
              <a:xfrm>
                <a:off x="3297237" y="5104245"/>
                <a:ext cx="765492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Chữ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hoa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    </a:t>
                </a: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cỡ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nhỏ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cao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mấy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li?</a:t>
                </a:r>
                <a:endParaRPr lang="vi-VN" altLang="vi-VN" b="1" dirty="0" smtClean="0">
                  <a:solidFill>
                    <a:srgbClr val="000000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7238" name="TextBox 7"/>
            <p:cNvSpPr txBox="1">
              <a:spLocks noChangeArrowheads="1"/>
            </p:cNvSpPr>
            <p:nvPr/>
          </p:nvSpPr>
          <p:spPr bwMode="auto">
            <a:xfrm>
              <a:off x="3068782" y="5890924"/>
              <a:ext cx="89154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Chữ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hoa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vi-VN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   </a:t>
              </a: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cỡ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nhỏ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cao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 2 li </a:t>
              </a: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rưỡi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.</a:t>
              </a:r>
              <a:endParaRPr lang="vi-VN" altLang="vi-VN" b="1" dirty="0" smtClean="0">
                <a:solidFill>
                  <a:srgbClr val="0070C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239" name="Text Box 12"/>
            <p:cNvSpPr txBox="1">
              <a:spLocks noChangeArrowheads="1"/>
            </p:cNvSpPr>
            <p:nvPr/>
          </p:nvSpPr>
          <p:spPr bwMode="auto">
            <a:xfrm>
              <a:off x="4743107" y="5397211"/>
              <a:ext cx="714375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b="1" dirty="0" smtClean="0">
                  <a:solidFill>
                    <a:srgbClr val="FF0066"/>
                  </a:solidFill>
                  <a:latin typeface="HP001 4H" panose="020B0603050302020204" pitchFamily="34" charset="0"/>
                </a:rPr>
                <a:t> Ȍ</a:t>
              </a:r>
              <a:endParaRPr lang="en-US" altLang="en-US" b="1" dirty="0" smtClean="0">
                <a:solidFill>
                  <a:srgbClr val="FF0066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36" y="362598"/>
            <a:ext cx="3532909" cy="409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332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TextBox 7"/>
          <p:cNvSpPr txBox="1"/>
          <p:nvPr/>
        </p:nvSpPr>
        <p:spPr>
          <a:xfrm>
            <a:off x="512618" y="1944589"/>
            <a:ext cx="116793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Ȓuốn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biết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phải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hĈ</a:t>
            </a:r>
            <a:r>
              <a:rPr lang="en-US" sz="7200" dirty="0" smtClean="0">
                <a:latin typeface="HP001 4H" panose="020B0603050302020204" pitchFamily="34" charset="0"/>
              </a:rPr>
              <a:t>,</a:t>
            </a:r>
          </a:p>
          <a:p>
            <a:r>
              <a:rPr lang="en-US" sz="7200" dirty="0" smtClean="0">
                <a:latin typeface="HP001 4H" panose="020B0603050302020204" pitchFamily="34" charset="0"/>
              </a:rPr>
              <a:t> </a:t>
            </a:r>
          </a:p>
          <a:p>
            <a:r>
              <a:rPr lang="en-US" sz="7200" dirty="0" err="1" smtClean="0">
                <a:latin typeface="HP001 4H" panose="020B0603050302020204" pitchFamily="34" charset="0"/>
              </a:rPr>
              <a:t>muốn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giĈ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phải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hǌ</a:t>
            </a:r>
            <a:r>
              <a:rPr lang="en-US" sz="7200" dirty="0" smtClean="0">
                <a:latin typeface="HP001 4H" panose="020B0603050302020204" pitchFamily="34" charset="0"/>
              </a:rPr>
              <a:t>.</a:t>
            </a:r>
            <a:endParaRPr lang="en-US" sz="7200" dirty="0">
              <a:latin typeface="HP001 4H" panose="020B0603050302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709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hữ M viết hoa cỡ nhỏ kiểu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617" y="374073"/>
            <a:ext cx="11291455" cy="5644140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10767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=""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349437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09849" y="3571875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4290358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035362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r="1338" b="10836"/>
          <a:stretch/>
        </p:blipFill>
        <p:spPr>
          <a:xfrm>
            <a:off x="1219199" y="1497595"/>
            <a:ext cx="9933709" cy="145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1832" y="3122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=""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=""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=""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86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vào tranh và câu hỏi 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i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ý, nói về sự việc trong từng tranh</a:t>
            </a:r>
            <a:r>
              <a:rPr lang="vi-VN" spc="-80" dirty="0"/>
              <a:t>.</a:t>
            </a:r>
            <a:endParaRPr lang="en-US" spc="-80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62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61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oviemakeronline.com.7d4f0559-12ca-4cd2-b654-e4b20909242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7114032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503007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048565" cy="65975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652207" y="173131"/>
            <a:ext cx="936927" cy="80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148896" y="5886809"/>
            <a:ext cx="12192001" cy="971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599938"/>
            <a:ext cx="12317506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Bạn được nhận quà sẽ nói gì?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 em được nhận quà em sẽ nói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35" y="448235"/>
            <a:ext cx="7781365" cy="555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318" y="448235"/>
            <a:ext cx="963251" cy="10729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5481" y="5611906"/>
            <a:ext cx="11421036" cy="932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481" y="5342965"/>
            <a:ext cx="11421036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hỏng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nói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mẹ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2056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5" y="1415999"/>
            <a:ext cx="11546541" cy="4719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06" b="95797" l="5702" r="97775">
                        <a14:foregroundMark x1="18637" y1="18039" x2="13769" y2="60946"/>
                        <a14:foregroundMark x1="11266" y1="33275" x2="22949" y2="59720"/>
                        <a14:foregroundMark x1="84145" y1="60245" x2="90125" y2="88616"/>
                        <a14:foregroundMark x1="91516" y1="90543" x2="92907" y2="94046"/>
                        <a14:foregroundMark x1="86231" y1="90193" x2="83866" y2="94746"/>
                        <a14:backgroundMark x1="11683" y1="11208" x2="7789" y2="34676"/>
                        <a14:backgroundMark x1="96523" y1="81086" x2="96523" y2="98949"/>
                        <a14:backgroundMark x1="88734" y1="90193" x2="88039" y2="96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6635" y="-373130"/>
            <a:ext cx="6744565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3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35" y="1524000"/>
            <a:ext cx="10022541" cy="4016189"/>
          </a:xfrm>
          <a:prstGeom prst="rect">
            <a:avLst/>
          </a:prstGeom>
        </p:spPr>
      </p:pic>
      <p:pic>
        <p:nvPicPr>
          <p:cNvPr id="6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287000" y="-1290917"/>
            <a:ext cx="1098176" cy="10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0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730" y="376519"/>
            <a:ext cx="11528611" cy="6113928"/>
          </a:xfrm>
          <a:prstGeom prst="rect">
            <a:avLst/>
          </a:prstGeom>
        </p:spPr>
      </p:pic>
      <p:pic>
        <p:nvPicPr>
          <p:cNvPr id="10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7035" y="-1097445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5859" y="-1086421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730" y="387543"/>
            <a:ext cx="11528611" cy="6102903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6730" y="-1069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34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8865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936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5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=""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495167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1000</Words>
  <Application>Microsoft Office PowerPoint</Application>
  <PresentationFormat>Custom</PresentationFormat>
  <Paragraphs>120</Paragraphs>
  <Slides>33</Slides>
  <Notes>9</Notes>
  <HiddenSlides>0</HiddenSlides>
  <MMClips>16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Volicy Bulletin Board Thesis by Slidesgo</vt:lpstr>
      <vt:lpstr>6_Office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Windows User</cp:lastModifiedBy>
  <cp:revision>118</cp:revision>
  <dcterms:created xsi:type="dcterms:W3CDTF">2021-06-19T10:18:58Z</dcterms:created>
  <dcterms:modified xsi:type="dcterms:W3CDTF">2023-04-03T02:35:04Z</dcterms:modified>
</cp:coreProperties>
</file>