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1"/>
  </p:sldMasterIdLst>
  <p:notesMasterIdLst>
    <p:notesMasterId r:id="rId24"/>
  </p:notesMasterIdLst>
  <p:sldIdLst>
    <p:sldId id="264" r:id="rId2"/>
    <p:sldId id="256" r:id="rId3"/>
    <p:sldId id="265" r:id="rId4"/>
    <p:sldId id="266" r:id="rId5"/>
    <p:sldId id="257" r:id="rId6"/>
    <p:sldId id="258" r:id="rId7"/>
    <p:sldId id="259" r:id="rId8"/>
    <p:sldId id="268" r:id="rId9"/>
    <p:sldId id="269" r:id="rId10"/>
    <p:sldId id="262" r:id="rId11"/>
    <p:sldId id="261" r:id="rId12"/>
    <p:sldId id="270" r:id="rId13"/>
    <p:sldId id="275" r:id="rId14"/>
    <p:sldId id="276" r:id="rId15"/>
    <p:sldId id="272" r:id="rId16"/>
    <p:sldId id="277" r:id="rId17"/>
    <p:sldId id="280" r:id="rId18"/>
    <p:sldId id="281" r:id="rId19"/>
    <p:sldId id="278" r:id="rId20"/>
    <p:sldId id="279" r:id="rId21"/>
    <p:sldId id="273" r:id="rId22"/>
    <p:sldId id="27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382090F-428D-4645-8597-D6662527F3CA}">
          <p14:sldIdLst>
            <p14:sldId id="264"/>
            <p14:sldId id="256"/>
            <p14:sldId id="265"/>
            <p14:sldId id="266"/>
            <p14:sldId id="257"/>
            <p14:sldId id="258"/>
            <p14:sldId id="259"/>
            <p14:sldId id="268"/>
            <p14:sldId id="269"/>
            <p14:sldId id="262"/>
            <p14:sldId id="261"/>
            <p14:sldId id="270"/>
            <p14:sldId id="275"/>
            <p14:sldId id="276"/>
            <p14:sldId id="272"/>
            <p14:sldId id="277"/>
            <p14:sldId id="280"/>
            <p14:sldId id="281"/>
            <p14:sldId id="278"/>
            <p14:sldId id="279"/>
            <p14:sldId id="273"/>
            <p14:sldId id="27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47311-2497-4C0C-A982-8B4BE4BDF9AE}" type="datetimeFigureOut">
              <a:rPr lang="en-US" smtClean="0"/>
              <a:t>3/21/2023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E58E6-DBCC-4EC6-928A-061CE9A6B1AC}" type="slidenum">
              <a:rPr lang="en-US" smtClean="0"/>
              <a:t>‹#›</a:t>
            </a:fld>
            <a:endParaRPr lang="en-US"/>
          </a:p>
        </p:txBody>
      </p:sp>
    </p:spTree>
    <p:extLst>
      <p:ext uri="{BB962C8B-B14F-4D97-AF65-F5344CB8AC3E}">
        <p14:creationId xmlns:p14="http://schemas.microsoft.com/office/powerpoint/2010/main" val="3980807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9183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6B4A9-1611-4792-9094-5F34BCA07E0B}" type="datetimeFigureOut">
              <a:rPr lang="en-US" smtClean="0"/>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568693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4321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9" name="Flowchart: Document 17">
            <a:extLst>
              <a:ext uri="{FF2B5EF4-FFF2-40B4-BE49-F238E27FC236}">
                <a16:creationId xmlns="" xmlns:a16="http://schemas.microsoft.com/office/drawing/2014/main" id="{32888698-6355-46B4-87D5-BC0381CA579C}"/>
              </a:ext>
            </a:extLst>
          </p:cNvPr>
          <p:cNvSpPr/>
          <p:nvPr userDrawn="1"/>
        </p:nvSpPr>
        <p:spPr>
          <a:xfrm>
            <a:off x="-138222" y="0"/>
            <a:ext cx="12346422"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Calibri"/>
              <a:ea typeface="Arial-Rounded"/>
            </a:endParaRPr>
          </a:p>
        </p:txBody>
      </p:sp>
      <p:sp>
        <p:nvSpPr>
          <p:cNvPr id="4" name="Date Placeholder 3">
            <a:extLst>
              <a:ext uri="{FF2B5EF4-FFF2-40B4-BE49-F238E27FC236}">
                <a16:creationId xmlns="" xmlns:a16="http://schemas.microsoft.com/office/drawing/2014/main" id="{A177E1ED-35EE-4A35-AB1B-C27E8E85F6EE}"/>
              </a:ext>
            </a:extLst>
          </p:cNvPr>
          <p:cNvSpPr>
            <a:spLocks noGrp="1"/>
          </p:cNvSpPr>
          <p:nvPr>
            <p:ph type="dt" sz="half" idx="10"/>
          </p:nvPr>
        </p:nvSpPr>
        <p:spPr/>
        <p:txBody>
          <a:bodyPr/>
          <a:lstStyle/>
          <a:p>
            <a:fld id="{11EBD0CC-E3E2-4331-AA06-EBB8ADD6037D}" type="datetimeFigureOut">
              <a:rPr lang="en-US" smtClean="0"/>
              <a:t>3/21/2023</a:t>
            </a:fld>
            <a:endParaRPr lang="en-US"/>
          </a:p>
        </p:txBody>
      </p:sp>
      <p:sp>
        <p:nvSpPr>
          <p:cNvPr id="5" name="Footer Placeholder 4">
            <a:extLst>
              <a:ext uri="{FF2B5EF4-FFF2-40B4-BE49-F238E27FC236}">
                <a16:creationId xmlns="" xmlns:a16="http://schemas.microsoft.com/office/drawing/2014/main" id="{659F781B-348E-4241-AEB5-EDA391A2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42938E5-D814-47FF-8739-F01A13BC6DD8}"/>
              </a:ext>
            </a:extLst>
          </p:cNvPr>
          <p:cNvSpPr>
            <a:spLocks noGrp="1"/>
          </p:cNvSpPr>
          <p:nvPr>
            <p:ph type="sldNum" sz="quarter" idx="12"/>
          </p:nvPr>
        </p:nvSpPr>
        <p:spPr/>
        <p:txBody>
          <a:bodyPr/>
          <a:lstStyle/>
          <a:p>
            <a:fld id="{37634F2D-4F96-4A1A-A648-518B1AFE058E}" type="slidenum">
              <a:rPr lang="en-US" smtClean="0"/>
              <a:t>‹#›</a:t>
            </a:fld>
            <a:endParaRPr lang="en-US"/>
          </a:p>
        </p:txBody>
      </p:sp>
      <p:grpSp>
        <p:nvGrpSpPr>
          <p:cNvPr id="10" name="Group 9">
            <a:extLst>
              <a:ext uri="{FF2B5EF4-FFF2-40B4-BE49-F238E27FC236}">
                <a16:creationId xmlns="" xmlns:a16="http://schemas.microsoft.com/office/drawing/2014/main" id="{AD6C5AC5-4737-4E0C-AF3A-BE5C93980E77}"/>
              </a:ext>
            </a:extLst>
          </p:cNvPr>
          <p:cNvGrpSpPr/>
          <p:nvPr userDrawn="1"/>
        </p:nvGrpSpPr>
        <p:grpSpPr>
          <a:xfrm>
            <a:off x="2222205" y="2224564"/>
            <a:ext cx="9845748" cy="1783150"/>
            <a:chOff x="9566064" y="964372"/>
            <a:chExt cx="5446164" cy="698253"/>
          </a:xfrm>
        </p:grpSpPr>
        <p:sp>
          <p:nvSpPr>
            <p:cNvPr id="11" name="Rectangle 10">
              <a:extLst>
                <a:ext uri="{FF2B5EF4-FFF2-40B4-BE49-F238E27FC236}">
                  <a16:creationId xmlns=""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2" name="Rectangle 10">
              <a:extLst>
                <a:ext uri="{FF2B5EF4-FFF2-40B4-BE49-F238E27FC236}">
                  <a16:creationId xmlns=""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3" name="Rectangle 10">
              <a:extLst>
                <a:ext uri="{FF2B5EF4-FFF2-40B4-BE49-F238E27FC236}">
                  <a16:creationId xmlns=""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grpSp>
      <p:sp>
        <p:nvSpPr>
          <p:cNvPr id="17" name="Rectangle 17">
            <a:extLst>
              <a:ext uri="{FF2B5EF4-FFF2-40B4-BE49-F238E27FC236}">
                <a16:creationId xmlns="" xmlns:a16="http://schemas.microsoft.com/office/drawing/2014/main" id="{AB5ABAEB-B6DE-4128-ACA3-6591223A9BC3}"/>
              </a:ext>
            </a:extLst>
          </p:cNvPr>
          <p:cNvSpPr/>
          <p:nvPr userDrawn="1"/>
        </p:nvSpPr>
        <p:spPr>
          <a:xfrm>
            <a:off x="121324" y="2161349"/>
            <a:ext cx="1545885"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dirty="0">
              <a:ln>
                <a:noFill/>
              </a:ln>
              <a:solidFill>
                <a:prstClr val="white"/>
              </a:solidFill>
              <a:effectLst/>
              <a:uLnTx/>
              <a:uFillTx/>
              <a:latin typeface="Calibri"/>
              <a:ea typeface="Arial-Rounded"/>
              <a:cs typeface="+mn-cs"/>
              <a:sym typeface="Arial"/>
            </a:endParaRPr>
          </a:p>
        </p:txBody>
      </p:sp>
      <p:sp>
        <p:nvSpPr>
          <p:cNvPr id="14" name="Rectangle 16">
            <a:extLst>
              <a:ext uri="{FF2B5EF4-FFF2-40B4-BE49-F238E27FC236}">
                <a16:creationId xmlns="" xmlns:a16="http://schemas.microsoft.com/office/drawing/2014/main" id="{51DF8B52-6FB7-427D-B981-7B81EC39B6C8}"/>
              </a:ext>
            </a:extLst>
          </p:cNvPr>
          <p:cNvSpPr/>
          <p:nvPr userDrawn="1"/>
        </p:nvSpPr>
        <p:spPr>
          <a:xfrm>
            <a:off x="418553" y="2224564"/>
            <a:ext cx="1394416"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a:ea typeface="Arial-Rounded"/>
            </a:endParaRPr>
          </a:p>
        </p:txBody>
      </p:sp>
      <p:grpSp>
        <p:nvGrpSpPr>
          <p:cNvPr id="24" name="Group 23">
            <a:extLst>
              <a:ext uri="{FF2B5EF4-FFF2-40B4-BE49-F238E27FC236}">
                <a16:creationId xmlns="" xmlns:a16="http://schemas.microsoft.com/office/drawing/2014/main" id="{C0C2327F-772D-471F-A831-A1DEF1E65AF1}"/>
              </a:ext>
            </a:extLst>
          </p:cNvPr>
          <p:cNvGrpSpPr/>
          <p:nvPr userDrawn="1"/>
        </p:nvGrpSpPr>
        <p:grpSpPr>
          <a:xfrm>
            <a:off x="825316" y="2087841"/>
            <a:ext cx="1861680" cy="1924493"/>
            <a:chOff x="1149549" y="1066515"/>
            <a:chExt cx="992332" cy="992332"/>
          </a:xfrm>
          <a:solidFill>
            <a:srgbClr val="F79646">
              <a:lumMod val="75000"/>
            </a:srgbClr>
          </a:solidFill>
        </p:grpSpPr>
        <p:sp>
          <p:nvSpPr>
            <p:cNvPr id="25" name="Oval 24">
              <a:extLst>
                <a:ext uri="{FF2B5EF4-FFF2-40B4-BE49-F238E27FC236}">
                  <a16:creationId xmlns=""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sp>
          <p:nvSpPr>
            <p:cNvPr id="26" name="Oval 25">
              <a:extLst>
                <a:ext uri="{FF2B5EF4-FFF2-40B4-BE49-F238E27FC236}">
                  <a16:creationId xmlns=""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grpSp>
      <p:sp>
        <p:nvSpPr>
          <p:cNvPr id="27" name="TextBox 26">
            <a:extLst>
              <a:ext uri="{FF2B5EF4-FFF2-40B4-BE49-F238E27FC236}">
                <a16:creationId xmlns="" xmlns:a16="http://schemas.microsoft.com/office/drawing/2014/main" id="{E929A2D4-A6E4-4062-8DEA-65CE7EA4FE50}"/>
              </a:ext>
            </a:extLst>
          </p:cNvPr>
          <p:cNvSpPr txBox="1"/>
          <p:nvPr userDrawn="1"/>
        </p:nvSpPr>
        <p:spPr>
          <a:xfrm>
            <a:off x="9271945" y="6473418"/>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476338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bg>
      <p:bgPr>
        <a:solidFill>
          <a:srgbClr val="FFE5FF"/>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65000"/>
              </a:schemeClr>
            </a:solidFill>
            <a:prstDash val="lgDash"/>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 xmlns:a16="http://schemas.microsoft.com/office/drawing/2014/main" id="{523D60F7-56F1-4181-BD85-F81551044A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EBD0CC-E3E2-4331-AA06-EBB8ADD6037D}" type="datetimeFigureOut">
              <a:rPr kumimoji="0" lang="en-US" sz="1200" b="0" i="0" u="none" strike="noStrike" kern="1200" cap="none" spc="0" normalizeH="0" baseline="0" noProof="0" smtClean="0">
                <a:ln>
                  <a:noFill/>
                </a:ln>
                <a:solidFill>
                  <a:prstClr val="black">
                    <a:tint val="75000"/>
                  </a:prstClr>
                </a:solidFill>
                <a:effectLst/>
                <a:uLnTx/>
                <a:uFillTx/>
                <a:latin typeface="Arial-Rounded"/>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3/21/2023</a:t>
            </a:fld>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
        <p:nvSpPr>
          <p:cNvPr id="4" name="Footer Placeholder 3">
            <a:extLst>
              <a:ext uri="{FF2B5EF4-FFF2-40B4-BE49-F238E27FC236}">
                <a16:creationId xmlns="" xmlns:a16="http://schemas.microsoft.com/office/drawing/2014/main" id="{8DF30DBA-58E9-471D-B31C-7704066C10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
        <p:nvSpPr>
          <p:cNvPr id="5" name="Slide Number Placeholder 4">
            <a:extLst>
              <a:ext uri="{FF2B5EF4-FFF2-40B4-BE49-F238E27FC236}">
                <a16:creationId xmlns="" xmlns:a16="http://schemas.microsoft.com/office/drawing/2014/main" id="{6A268F58-8D48-4EEB-8630-35022767B4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34F2D-4F96-4A1A-A648-518B1AFE058E}" type="slidenum">
              <a:rPr kumimoji="0" lang="en-US" sz="1200" b="0" i="0" u="none" strike="noStrike" kern="1200" cap="none" spc="0" normalizeH="0" baseline="0" noProof="0" smtClean="0">
                <a:ln>
                  <a:noFill/>
                </a:ln>
                <a:solidFill>
                  <a:prstClr val="black">
                    <a:tint val="75000"/>
                  </a:prstClr>
                </a:solidFill>
                <a:effectLst/>
                <a:uLnTx/>
                <a:uFillTx/>
                <a:latin typeface="Arial-Rounded"/>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Tree>
    <p:extLst>
      <p:ext uri="{BB962C8B-B14F-4D97-AF65-F5344CB8AC3E}">
        <p14:creationId xmlns:p14="http://schemas.microsoft.com/office/powerpoint/2010/main" val="23868178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bg>
      <p:bgPr>
        <a:solidFill>
          <a:srgbClr val="FFE5FF"/>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65000"/>
              </a:schemeClr>
            </a:solidFill>
            <a:prstDash val="lgDash"/>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 xmlns:a16="http://schemas.microsoft.com/office/drawing/2014/main" id="{523D60F7-56F1-4181-BD85-F81551044A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EBD0CC-E3E2-4331-AA06-EBB8ADD6037D}" type="datetimeFigureOut">
              <a:rPr kumimoji="0" lang="en-US" sz="1200" b="0" i="0" u="none" strike="noStrike" kern="1200" cap="none" spc="0" normalizeH="0" baseline="0" noProof="0" smtClean="0">
                <a:ln>
                  <a:noFill/>
                </a:ln>
                <a:solidFill>
                  <a:prstClr val="black">
                    <a:tint val="75000"/>
                  </a:prstClr>
                </a:solidFill>
                <a:effectLst/>
                <a:uLnTx/>
                <a:uFillTx/>
                <a:latin typeface="Arial-Rounded"/>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3/21/2023</a:t>
            </a:fld>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
        <p:nvSpPr>
          <p:cNvPr id="4" name="Footer Placeholder 3">
            <a:extLst>
              <a:ext uri="{FF2B5EF4-FFF2-40B4-BE49-F238E27FC236}">
                <a16:creationId xmlns="" xmlns:a16="http://schemas.microsoft.com/office/drawing/2014/main" id="{8DF30DBA-58E9-471D-B31C-7704066C10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
        <p:nvSpPr>
          <p:cNvPr id="5" name="Slide Number Placeholder 4">
            <a:extLst>
              <a:ext uri="{FF2B5EF4-FFF2-40B4-BE49-F238E27FC236}">
                <a16:creationId xmlns="" xmlns:a16="http://schemas.microsoft.com/office/drawing/2014/main" id="{6A268F58-8D48-4EEB-8630-35022767B4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34F2D-4F96-4A1A-A648-518B1AFE058E}" type="slidenum">
              <a:rPr kumimoji="0" lang="en-US" sz="1200" b="0" i="0" u="none" strike="noStrike" kern="1200" cap="none" spc="0" normalizeH="0" baseline="0" noProof="0" smtClean="0">
                <a:ln>
                  <a:noFill/>
                </a:ln>
                <a:solidFill>
                  <a:prstClr val="black">
                    <a:tint val="75000"/>
                  </a:prstClr>
                </a:solidFill>
                <a:effectLst/>
                <a:uLnTx/>
                <a:uFillTx/>
                <a:latin typeface="Arial-Rounded"/>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Tree>
    <p:extLst>
      <p:ext uri="{BB962C8B-B14F-4D97-AF65-F5344CB8AC3E}">
        <p14:creationId xmlns:p14="http://schemas.microsoft.com/office/powerpoint/2010/main" val="22656840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0914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8036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712588-04B1-427B-82EE-E8DB90309F08}" type="datetimeFigureOut">
              <a:rPr lang="en-US" smtClean="0"/>
              <a:t>3/21/2023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79928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3/21/2023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1319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3/21/2023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9377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1354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3/21/2023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118264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636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3/21/2023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671685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5.wdp"/><Relationship Id="rId3" Type="http://schemas.openxmlformats.org/officeDocument/2006/relationships/image" Target="../media/image16.png"/><Relationship Id="rId7" Type="http://schemas.openxmlformats.org/officeDocument/2006/relationships/image" Target="../media/image22.jpeg"/><Relationship Id="rId12" Type="http://schemas.openxmlformats.org/officeDocument/2006/relationships/image" Target="../media/image26.png"/><Relationship Id="rId2" Type="http://schemas.openxmlformats.org/officeDocument/2006/relationships/image" Target="../media/image13.jpg"/><Relationship Id="rId1" Type="http://schemas.openxmlformats.org/officeDocument/2006/relationships/slideLayout" Target="../slideLayouts/slideLayout14.xml"/><Relationship Id="rId6" Type="http://schemas.openxmlformats.org/officeDocument/2006/relationships/image" Target="../media/image21.png"/><Relationship Id="rId11" Type="http://schemas.openxmlformats.org/officeDocument/2006/relationships/image" Target="../media/image25.png"/><Relationship Id="rId5" Type="http://schemas.microsoft.com/office/2007/relationships/hdphoto" Target="../media/hdphoto1.wdp"/><Relationship Id="rId10" Type="http://schemas.openxmlformats.org/officeDocument/2006/relationships/image" Target="../media/image24.png"/><Relationship Id="rId4" Type="http://schemas.openxmlformats.org/officeDocument/2006/relationships/image" Target="../media/image17.png"/><Relationship Id="rId9"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gif"/><Relationship Id="rId7" Type="http://schemas.openxmlformats.org/officeDocument/2006/relationships/image" Target="../media/image32.gif"/><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1.gif"/><Relationship Id="rId5" Type="http://schemas.openxmlformats.org/officeDocument/2006/relationships/image" Target="../media/image30.gif"/><Relationship Id="rId4" Type="http://schemas.openxmlformats.org/officeDocument/2006/relationships/image" Target="../media/image29.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4.png"/><Relationship Id="rId7" Type="http://schemas.microsoft.com/office/2007/relationships/hdphoto" Target="../media/hdphoto1.wdp"/><Relationship Id="rId12" Type="http://schemas.microsoft.com/office/2007/relationships/hdphoto" Target="../media/hdphoto3.wdp"/><Relationship Id="rId2" Type="http://schemas.openxmlformats.org/officeDocument/2006/relationships/image" Target="../media/image13.jpg"/><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image" Target="../media/image16.png"/><Relationship Id="rId10" Type="http://schemas.microsoft.com/office/2007/relationships/hdphoto" Target="../media/hdphoto2.wdp"/><Relationship Id="rId4" Type="http://schemas.openxmlformats.org/officeDocument/2006/relationships/image" Target="../media/image15.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22"/>
          <p:cNvSpPr>
            <a:spLocks noChangeArrowheads="1" noChangeShapeType="1" noTextEdit="1"/>
          </p:cNvSpPr>
          <p:nvPr/>
        </p:nvSpPr>
        <p:spPr bwMode="auto">
          <a:xfrm>
            <a:off x="1016000" y="1828800"/>
            <a:ext cx="9956800" cy="4572000"/>
          </a:xfrm>
          <a:prstGeom prst="rect">
            <a:avLst/>
          </a:prstGeom>
        </p:spPr>
        <p:txBody>
          <a:bodyPr spcFirstLastPara="1" wrap="none" fromWordArt="1">
            <a:prstTxWarp prst="textArchUp">
              <a:avLst>
                <a:gd name="adj" fmla="val 10800000"/>
              </a:avLst>
            </a:prstTxWarp>
          </a:bodyPr>
          <a:lstStyle/>
          <a:p>
            <a:pPr algn="ctr"/>
            <a:r>
              <a:rPr lang="en-US" sz="2800" kern="10">
                <a:ln w="9525">
                  <a:solidFill>
                    <a:srgbClr val="0000FF"/>
                  </a:solidFill>
                  <a:round/>
                  <a:headEnd/>
                  <a:tailEnd/>
                </a:ln>
                <a:solidFill>
                  <a:srgbClr val="FF00FF"/>
                </a:solidFill>
                <a:latin typeface="Arial" panose="020B0604020202020204" pitchFamily="34" charset="0"/>
              </a:rPr>
              <a:t>Chào mừng các thầy cô về dự giờ  </a:t>
            </a:r>
          </a:p>
        </p:txBody>
      </p:sp>
      <p:sp>
        <p:nvSpPr>
          <p:cNvPr id="7171" name="WordArt 22"/>
          <p:cNvSpPr>
            <a:spLocks noChangeArrowheads="1" noChangeShapeType="1" noTextEdit="1"/>
          </p:cNvSpPr>
          <p:nvPr/>
        </p:nvSpPr>
        <p:spPr bwMode="auto">
          <a:xfrm>
            <a:off x="1055688" y="1828800"/>
            <a:ext cx="9956800" cy="4572000"/>
          </a:xfrm>
          <a:prstGeom prst="rect">
            <a:avLst/>
          </a:prstGeom>
        </p:spPr>
        <p:txBody>
          <a:bodyPr spcFirstLastPara="1" wrap="none" fromWordArt="1">
            <a:prstTxWarp prst="textArchUp">
              <a:avLst>
                <a:gd name="adj" fmla="val 10800000"/>
              </a:avLst>
            </a:prstTxWarp>
          </a:bodyPr>
          <a:lstStyle/>
          <a:p>
            <a:pPr algn="ctr"/>
            <a:r>
              <a:rPr lang="en-US" sz="2800" kern="10">
                <a:ln w="9525">
                  <a:solidFill>
                    <a:srgbClr val="0000FF"/>
                  </a:solidFill>
                  <a:round/>
                  <a:headEnd/>
                  <a:tailEnd/>
                </a:ln>
                <a:solidFill>
                  <a:srgbClr val="FF00FF"/>
                </a:solidFill>
                <a:latin typeface="Arial" panose="020B0604020202020204" pitchFamily="34" charset="0"/>
              </a:rPr>
              <a:t>Chào mừng các thầy cô về dự giờ  </a:t>
            </a:r>
          </a:p>
        </p:txBody>
      </p:sp>
      <p:sp>
        <p:nvSpPr>
          <p:cNvPr id="7172" name="Text Box 25"/>
          <p:cNvSpPr txBox="1">
            <a:spLocks noChangeArrowheads="1"/>
          </p:cNvSpPr>
          <p:nvPr/>
        </p:nvSpPr>
        <p:spPr bwMode="auto">
          <a:xfrm>
            <a:off x="1016000" y="3040063"/>
            <a:ext cx="10566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Calibri" panose="020F0502020204030204" pitchFamily="34" charset="0"/>
                <a:cs typeface="Arial" panose="020B0604020202020204" pitchFamily="34" charset="0"/>
              </a:defRPr>
            </a:lvl1pPr>
            <a:lvl2pPr marL="742950" indent="-285750">
              <a:defRPr b="1">
                <a:solidFill>
                  <a:schemeClr val="tx1"/>
                </a:solidFill>
                <a:latin typeface="Calibri" panose="020F0502020204030204" pitchFamily="34" charset="0"/>
                <a:cs typeface="Arial" panose="020B0604020202020204" pitchFamily="34" charset="0"/>
              </a:defRPr>
            </a:lvl2pPr>
            <a:lvl3pPr marL="1143000" indent="-228600">
              <a:defRPr b="1">
                <a:solidFill>
                  <a:schemeClr val="tx1"/>
                </a:solidFill>
                <a:latin typeface="Calibri" panose="020F0502020204030204" pitchFamily="34" charset="0"/>
                <a:cs typeface="Arial" panose="020B0604020202020204" pitchFamily="34" charset="0"/>
              </a:defRPr>
            </a:lvl3pPr>
            <a:lvl4pPr marL="1600200" indent="-228600">
              <a:defRPr b="1">
                <a:solidFill>
                  <a:schemeClr val="tx1"/>
                </a:solidFill>
                <a:latin typeface="Calibri" panose="020F0502020204030204" pitchFamily="34" charset="0"/>
                <a:cs typeface="Arial" panose="020B0604020202020204" pitchFamily="34" charset="0"/>
              </a:defRPr>
            </a:lvl4pPr>
            <a:lvl5pPr marL="2057400" indent="-22860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3200">
                <a:solidFill>
                  <a:srgbClr val="FF3300"/>
                </a:solidFill>
                <a:latin typeface="Arial" panose="020B0604020202020204" pitchFamily="34" charset="0"/>
              </a:rPr>
              <a:t>MÔN: CÔNG NGHỆ</a:t>
            </a:r>
          </a:p>
        </p:txBody>
      </p:sp>
      <p:sp>
        <p:nvSpPr>
          <p:cNvPr id="7173" name="Text Box 26"/>
          <p:cNvSpPr txBox="1">
            <a:spLocks noChangeArrowheads="1"/>
          </p:cNvSpPr>
          <p:nvPr/>
        </p:nvSpPr>
        <p:spPr bwMode="auto">
          <a:xfrm>
            <a:off x="4267200" y="3733800"/>
            <a:ext cx="3725863" cy="641350"/>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Calibri" panose="020F0502020204030204" pitchFamily="34" charset="0"/>
                <a:cs typeface="Arial" panose="020B0604020202020204" pitchFamily="34" charset="0"/>
              </a:defRPr>
            </a:lvl1pPr>
            <a:lvl2pPr marL="742950" indent="-285750">
              <a:defRPr b="1">
                <a:solidFill>
                  <a:schemeClr val="tx1"/>
                </a:solidFill>
                <a:latin typeface="Calibri" panose="020F0502020204030204" pitchFamily="34" charset="0"/>
                <a:cs typeface="Arial" panose="020B0604020202020204" pitchFamily="34" charset="0"/>
              </a:defRPr>
            </a:lvl2pPr>
            <a:lvl3pPr marL="1143000" indent="-228600">
              <a:defRPr b="1">
                <a:solidFill>
                  <a:schemeClr val="tx1"/>
                </a:solidFill>
                <a:latin typeface="Calibri" panose="020F0502020204030204" pitchFamily="34" charset="0"/>
                <a:cs typeface="Arial" panose="020B0604020202020204" pitchFamily="34" charset="0"/>
              </a:defRPr>
            </a:lvl3pPr>
            <a:lvl4pPr marL="1600200" indent="-228600">
              <a:defRPr b="1">
                <a:solidFill>
                  <a:schemeClr val="tx1"/>
                </a:solidFill>
                <a:latin typeface="Calibri" panose="020F0502020204030204" pitchFamily="34" charset="0"/>
                <a:cs typeface="Arial" panose="020B0604020202020204" pitchFamily="34" charset="0"/>
              </a:defRPr>
            </a:lvl4pPr>
            <a:lvl5pPr marL="2057400" indent="-22860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600" dirty="0">
                <a:solidFill>
                  <a:srgbClr val="FF3300"/>
                </a:solidFill>
                <a:latin typeface="Arial" panose="020B0604020202020204" pitchFamily="34" charset="0"/>
              </a:rPr>
              <a:t>Lớp: 3</a:t>
            </a:r>
          </a:p>
        </p:txBody>
      </p:sp>
      <p:pic>
        <p:nvPicPr>
          <p:cNvPr id="7174" name="Picture 7" descr="Hong da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502497">
            <a:off x="0" y="228600"/>
            <a:ext cx="20320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0" descr="FLOWE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899150"/>
            <a:ext cx="1228883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1"/>
          <p:cNvSpPr txBox="1">
            <a:spLocks noChangeArrowheads="1"/>
          </p:cNvSpPr>
          <p:nvPr/>
        </p:nvSpPr>
        <p:spPr bwMode="auto">
          <a:xfrm>
            <a:off x="685800" y="4648200"/>
            <a:ext cx="10896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alibri" panose="020F0502020204030204" pitchFamily="34" charset="0"/>
                <a:cs typeface="Arial" panose="020B0604020202020204" pitchFamily="34" charset="0"/>
              </a:defRPr>
            </a:lvl1pPr>
            <a:lvl2pPr marL="742950" indent="-285750">
              <a:defRPr b="1">
                <a:solidFill>
                  <a:schemeClr val="tx1"/>
                </a:solidFill>
                <a:latin typeface="Calibri" panose="020F0502020204030204" pitchFamily="34" charset="0"/>
                <a:cs typeface="Arial" panose="020B0604020202020204" pitchFamily="34" charset="0"/>
              </a:defRPr>
            </a:lvl2pPr>
            <a:lvl3pPr marL="1143000" indent="-228600">
              <a:defRPr b="1">
                <a:solidFill>
                  <a:schemeClr val="tx1"/>
                </a:solidFill>
                <a:latin typeface="Calibri" panose="020F0502020204030204" pitchFamily="34" charset="0"/>
                <a:cs typeface="Arial" panose="020B0604020202020204" pitchFamily="34" charset="0"/>
              </a:defRPr>
            </a:lvl3pPr>
            <a:lvl4pPr marL="1600200" indent="-228600">
              <a:defRPr b="1">
                <a:solidFill>
                  <a:schemeClr val="tx1"/>
                </a:solidFill>
                <a:latin typeface="Calibri" panose="020F0502020204030204" pitchFamily="34" charset="0"/>
                <a:cs typeface="Arial" panose="020B0604020202020204" pitchFamily="34" charset="0"/>
              </a:defRPr>
            </a:lvl4pPr>
            <a:lvl5pPr marL="2057400" indent="-22860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r>
              <a:rPr lang="en-US" altLang="en-US" sz="3200" dirty="0">
                <a:solidFill>
                  <a:srgbClr val="FF0000"/>
                </a:solidFill>
                <a:latin typeface="Times New Roman" panose="02020603050405020304" pitchFamily="18" charset="0"/>
                <a:cs typeface="Times New Roman" panose="02020603050405020304" pitchFamily="18" charset="0"/>
              </a:rPr>
              <a:t>  BÀI 9: LÀM BIỂN BÁO GIAO THÔNG ( TIẾT </a:t>
            </a:r>
            <a:r>
              <a:rPr lang="en-US" altLang="en-US" sz="3200" dirty="0" smtClean="0">
                <a:solidFill>
                  <a:srgbClr val="FF0000"/>
                </a:solidFill>
                <a:latin typeface="Times New Roman" panose="02020603050405020304" pitchFamily="18" charset="0"/>
                <a:cs typeface="Times New Roman" panose="02020603050405020304" pitchFamily="18" charset="0"/>
              </a:rPr>
              <a:t>4)</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4230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76939" y="1252142"/>
            <a:ext cx="7513983" cy="4524315"/>
          </a:xfrm>
          <a:prstGeom prst="rect">
            <a:avLst/>
          </a:prstGeom>
          <a:noFill/>
        </p:spPr>
        <p:txBody>
          <a:bodyPr wrap="square" rtlCol="0">
            <a:spAutoFit/>
          </a:bodyPr>
          <a:lstStyle/>
          <a:p>
            <a:r>
              <a:rPr lang="en-US" sz="3200" b="1" dirty="0" smtClean="0">
                <a:solidFill>
                  <a:schemeClr val="tx2"/>
                </a:solidFill>
                <a:latin typeface="Times New Roman" panose="02020603050405020304" pitchFamily="18" charset="0"/>
                <a:cs typeface="Times New Roman" panose="02020603050405020304" pitchFamily="18" charset="0"/>
              </a:rPr>
              <a:t>Các tiêu chí đánh giá sản phẩm như sau:</a:t>
            </a:r>
          </a:p>
          <a:p>
            <a:endParaRPr lang="en-US" sz="3200" b="1" dirty="0" smtClean="0">
              <a:solidFill>
                <a:schemeClr val="tx2"/>
              </a:solidFill>
              <a:latin typeface="Times New Roman" panose="02020603050405020304" pitchFamily="18" charset="0"/>
              <a:cs typeface="Times New Roman" panose="02020603050405020304" pitchFamily="18" charset="0"/>
            </a:endParaRPr>
          </a:p>
          <a:p>
            <a:pPr marL="514350" indent="-514350">
              <a:lnSpc>
                <a:spcPct val="200000"/>
              </a:lnSpc>
              <a:buAutoNum type="arabicPeriod"/>
            </a:pPr>
            <a:r>
              <a:rPr lang="en-US" sz="3200" dirty="0" smtClean="0">
                <a:solidFill>
                  <a:srgbClr val="00B050"/>
                </a:solidFill>
                <a:latin typeface="Times New Roman" panose="02020603050405020304" pitchFamily="18" charset="0"/>
                <a:cs typeface="Times New Roman" panose="02020603050405020304" pitchFamily="18" charset="0"/>
              </a:rPr>
              <a:t>Đúng kích thước</a:t>
            </a:r>
          </a:p>
          <a:p>
            <a:pPr>
              <a:lnSpc>
                <a:spcPct val="200000"/>
              </a:lnSpc>
            </a:pPr>
            <a:r>
              <a:rPr lang="en-US" sz="3200" dirty="0" smtClean="0">
                <a:solidFill>
                  <a:srgbClr val="00B050"/>
                </a:solidFill>
                <a:latin typeface="Times New Roman" panose="02020603050405020304" pitchFamily="18" charset="0"/>
                <a:cs typeface="Times New Roman" panose="02020603050405020304" pitchFamily="18" charset="0"/>
              </a:rPr>
              <a:t>2. Màu sắc cân đối</a:t>
            </a:r>
          </a:p>
          <a:p>
            <a:pPr>
              <a:lnSpc>
                <a:spcPct val="200000"/>
              </a:lnSpc>
            </a:pPr>
            <a:r>
              <a:rPr lang="en-US" sz="3200" dirty="0" smtClean="0">
                <a:solidFill>
                  <a:srgbClr val="00B050"/>
                </a:solidFill>
                <a:latin typeface="Times New Roman" panose="02020603050405020304" pitchFamily="18" charset="0"/>
                <a:cs typeface="Times New Roman" panose="02020603050405020304" pitchFamily="18" charset="0"/>
              </a:rPr>
              <a:t>3. Sản phẩm chắc chắn.</a:t>
            </a:r>
          </a:p>
          <a:p>
            <a:pPr marL="514350" indent="-514350">
              <a:buAutoNum type="arabicPeriod"/>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339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9843" y="568836"/>
            <a:ext cx="11622157" cy="1200329"/>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 Nêu điểm giống và khác nhau về biển báo của nhóm mình và nhóm bạn?</a:t>
            </a:r>
          </a:p>
        </p:txBody>
      </p:sp>
      <p:sp>
        <p:nvSpPr>
          <p:cNvPr id="6" name="Rectangle 5"/>
          <p:cNvSpPr/>
          <p:nvPr/>
        </p:nvSpPr>
        <p:spPr>
          <a:xfrm>
            <a:off x="689112" y="3231731"/>
            <a:ext cx="11622157" cy="646331"/>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 Nêu </a:t>
            </a:r>
            <a:r>
              <a:rPr lang="en-US" sz="3600" dirty="0" smtClean="0">
                <a:latin typeface="Times New Roman" panose="02020603050405020304" pitchFamily="18" charset="0"/>
                <a:cs typeface="Times New Roman" panose="02020603050405020304" pitchFamily="18" charset="0"/>
              </a:rPr>
              <a:t>vật liệu và cách làm của nhóm mình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150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17782"/>
          <a:stretch/>
        </p:blipFill>
        <p:spPr>
          <a:xfrm>
            <a:off x="3781" y="-19662"/>
            <a:ext cx="12192000" cy="6858000"/>
          </a:xfrm>
          <a:prstGeom prst="rect">
            <a:avLst/>
          </a:prstGeom>
        </p:spPr>
      </p:pic>
      <p:pic>
        <p:nvPicPr>
          <p:cNvPr id="7" name="图片 9">
            <a:extLst>
              <a:ext uri="{FF2B5EF4-FFF2-40B4-BE49-F238E27FC236}">
                <a16:creationId xmlns="" xmlns:a16="http://schemas.microsoft.com/office/drawing/2014/main" id="{CBAD1D7B-EAE3-A94F-8C57-DBD669BED3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20474" y="-295488"/>
            <a:ext cx="2489200" cy="2489200"/>
          </a:xfrm>
          <a:prstGeom prst="rect">
            <a:avLst/>
          </a:prstGeom>
        </p:spPr>
      </p:pic>
      <p:pic>
        <p:nvPicPr>
          <p:cNvPr id="9" name="Picture 8"/>
          <p:cNvPicPr>
            <a:picLocks noChangeAspect="1"/>
          </p:cNvPicPr>
          <p:nvPr/>
        </p:nvPicPr>
        <p:blipFill>
          <a:blip r:embed="rId4" cstate="hq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744505" y="4890123"/>
            <a:ext cx="1833068" cy="2154478"/>
          </a:xfrm>
          <a:prstGeom prst="rect">
            <a:avLst/>
          </a:prstGeom>
        </p:spPr>
      </p:pic>
      <p:grpSp>
        <p:nvGrpSpPr>
          <p:cNvPr id="10" name="Group 9">
            <a:extLst>
              <a:ext uri="{FF2B5EF4-FFF2-40B4-BE49-F238E27FC236}">
                <a16:creationId xmlns="" xmlns:a16="http://schemas.microsoft.com/office/drawing/2014/main" id="{55D720B1-02DD-42EB-A6D3-7044BD0A2848}"/>
              </a:ext>
            </a:extLst>
          </p:cNvPr>
          <p:cNvGrpSpPr/>
          <p:nvPr/>
        </p:nvGrpSpPr>
        <p:grpSpPr>
          <a:xfrm>
            <a:off x="1517221" y="0"/>
            <a:ext cx="10241279" cy="5665804"/>
            <a:chOff x="1144267" y="1390819"/>
            <a:chExt cx="5142133" cy="3364044"/>
          </a:xfrm>
        </p:grpSpPr>
        <p:pic>
          <p:nvPicPr>
            <p:cNvPr id="11" name="Picture 10">
              <a:extLst>
                <a:ext uri="{FF2B5EF4-FFF2-40B4-BE49-F238E27FC236}">
                  <a16:creationId xmlns="" xmlns:a16="http://schemas.microsoft.com/office/drawing/2014/main" id="{6CC6D292-62F5-44E4-BD52-17829BA97A47}"/>
                </a:ext>
              </a:extLst>
            </p:cNvPr>
            <p:cNvPicPr>
              <a:picLocks noChangeAspect="1"/>
            </p:cNvPicPr>
            <p:nvPr/>
          </p:nvPicPr>
          <p:blipFill>
            <a:blip r:embed="rId6">
              <a:clrChange>
                <a:clrFrom>
                  <a:srgbClr val="F5F5F5"/>
                </a:clrFrom>
                <a:clrTo>
                  <a:srgbClr val="F5F5F5">
                    <a:alpha val="0"/>
                  </a:srgbClr>
                </a:clrTo>
              </a:clrChange>
            </a:blip>
            <a:stretch>
              <a:fillRect/>
            </a:stretch>
          </p:blipFill>
          <p:spPr>
            <a:xfrm flipH="1">
              <a:off x="1144267" y="1390819"/>
              <a:ext cx="4405927" cy="3318271"/>
            </a:xfrm>
            <a:prstGeom prst="rect">
              <a:avLst/>
            </a:prstGeom>
          </p:spPr>
        </p:pic>
        <p:pic>
          <p:nvPicPr>
            <p:cNvPr id="12" name="Picture 2">
              <a:extLst>
                <a:ext uri="{FF2B5EF4-FFF2-40B4-BE49-F238E27FC236}">
                  <a16:creationId xmlns="" xmlns:a16="http://schemas.microsoft.com/office/drawing/2014/main" id="{C444118A-C49A-489E-B3FA-CA78EB57815C}"/>
                </a:ext>
              </a:extLst>
            </p:cNvPr>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4380437" y="2718770"/>
            <a:ext cx="3438687" cy="1938992"/>
          </a:xfrm>
          <a:prstGeom prst="rect">
            <a:avLst/>
          </a:prstGeom>
          <a:noFill/>
        </p:spPr>
        <p:txBody>
          <a:bodyPr wrap="square" rtlCol="0">
            <a:spAutoFit/>
          </a:bodyPr>
          <a:lstStyle/>
          <a:p>
            <a:pPr algn="ctr"/>
            <a:r>
              <a:rPr lang="en-US" sz="6000" b="1" dirty="0" smtClean="0">
                <a:ln w="22225">
                  <a:solidFill>
                    <a:schemeClr val="accent2"/>
                  </a:solidFill>
                  <a:prstDash val="solid"/>
                </a:ln>
                <a:solidFill>
                  <a:schemeClr val="accent2">
                    <a:lumMod val="40000"/>
                    <a:lumOff val="60000"/>
                  </a:schemeClr>
                </a:solidFill>
              </a:rPr>
              <a:t>ĐỐ BẠN </a:t>
            </a:r>
          </a:p>
          <a:p>
            <a:pPr algn="ctr"/>
            <a:endParaRPr lang="vi-VN" sz="6000" b="1" dirty="0">
              <a:ln w="22225">
                <a:solidFill>
                  <a:schemeClr val="accent2"/>
                </a:solidFill>
                <a:prstDash val="solid"/>
              </a:ln>
              <a:solidFill>
                <a:schemeClr val="accent2">
                  <a:lumMod val="40000"/>
                  <a:lumOff val="60000"/>
                </a:schemeClr>
              </a:solidFill>
            </a:endParaRPr>
          </a:p>
        </p:txBody>
      </p:sp>
      <p:pic>
        <p:nvPicPr>
          <p:cNvPr id="13" name="Picture 12"/>
          <p:cNvPicPr>
            <a:picLocks noChangeAspect="1"/>
          </p:cNvPicPr>
          <p:nvPr/>
        </p:nvPicPr>
        <p:blipFill>
          <a:blip r:embed="rId4" cstate="hq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094199" y="5488535"/>
            <a:ext cx="2209701" cy="1536765"/>
          </a:xfrm>
          <a:prstGeom prst="rect">
            <a:avLst/>
          </a:prstGeom>
        </p:spPr>
      </p:pic>
      <p:pic>
        <p:nvPicPr>
          <p:cNvPr id="1026" name="Picture 2" descr="Vẽ tay hoạt hình cậu bé dấu chấm hỏi minh họa miễn phí | Công cụ đồ họa PSD  Tải xuống miễn phí - Pikbest"/>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778" b="99111" l="0" r="100000"/>
                    </a14:imgEffect>
                  </a14:imgLayer>
                </a14:imgProps>
              </a:ext>
              <a:ext uri="{28A0092B-C50C-407E-A947-70E740481C1C}">
                <a14:useLocalDpi xmlns:a14="http://schemas.microsoft.com/office/drawing/2010/main" val="0"/>
              </a:ext>
            </a:extLst>
          </a:blip>
          <a:srcRect/>
          <a:stretch>
            <a:fillRect/>
          </a:stretch>
        </p:blipFill>
        <p:spPr bwMode="auto">
          <a:xfrm>
            <a:off x="-1121485" y="2961571"/>
            <a:ext cx="4209961" cy="4209961"/>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8" descr="Hình Ảnh Dấu Chấm Hỏi Đẹp Độc Đáo Nhất [vẽ, biểu tượ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6" name="AutoShape 10" descr="Hình Ảnh Dấu Chấm Hỏi Đẹp Độc Đáo Nhất [vẽ, biểu tượ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8" name="AutoShape 14" descr="Hình ảnh dấu chấm hỏi đẹp - Background Powerpoi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22" name="图片 18"/>
          <p:cNvPicPr>
            <a:picLocks noChangeAspect="1"/>
          </p:cNvPicPr>
          <p:nvPr/>
        </p:nvPicPr>
        <p:blipFill>
          <a:blip r:embed="rId10"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1233422">
            <a:off x="134198" y="323696"/>
            <a:ext cx="1288686" cy="1418638"/>
          </a:xfrm>
          <a:prstGeom prst="rect">
            <a:avLst/>
          </a:prstGeom>
        </p:spPr>
      </p:pic>
      <p:pic>
        <p:nvPicPr>
          <p:cNvPr id="23" name="图片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845309">
            <a:off x="7187858" y="248408"/>
            <a:ext cx="889995" cy="736427"/>
          </a:xfrm>
          <a:prstGeom prst="rect">
            <a:avLst/>
          </a:prstGeom>
        </p:spPr>
      </p:pic>
      <p:pic>
        <p:nvPicPr>
          <p:cNvPr id="20" name="Picture 19"/>
          <p:cNvPicPr>
            <a:picLocks noChangeAspect="1"/>
          </p:cNvPicPr>
          <p:nvPr/>
        </p:nvPicPr>
        <p:blipFill>
          <a:blip r:embed="rId12">
            <a:extLst>
              <a:ext uri="{BEBA8EAE-BF5A-486C-A8C5-ECC9F3942E4B}">
                <a14:imgProps xmlns:a14="http://schemas.microsoft.com/office/drawing/2010/main">
                  <a14:imgLayer r:embed="rId13">
                    <a14:imgEffect>
                      <a14:backgroundRemoval t="0" b="99438" l="3941" r="100000"/>
                    </a14:imgEffect>
                  </a14:imgLayer>
                </a14:imgProps>
              </a:ext>
            </a:extLst>
          </a:blip>
          <a:stretch>
            <a:fillRect/>
          </a:stretch>
        </p:blipFill>
        <p:spPr>
          <a:xfrm>
            <a:off x="3781" y="181407"/>
            <a:ext cx="1289116" cy="1130358"/>
          </a:xfrm>
          <a:prstGeom prst="rect">
            <a:avLst/>
          </a:prstGeom>
        </p:spPr>
      </p:pic>
    </p:spTree>
    <p:extLst>
      <p:ext uri="{BB962C8B-B14F-4D97-AF65-F5344CB8AC3E}">
        <p14:creationId xmlns:p14="http://schemas.microsoft.com/office/powerpoint/2010/main" val="26632842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800" decel="100000"/>
                                        <p:tgtEl>
                                          <p:spTgt spid="22"/>
                                        </p:tgtEl>
                                      </p:cBhvr>
                                    </p:animEffect>
                                    <p:anim calcmode="lin" valueType="num">
                                      <p:cBhvr>
                                        <p:cTn id="8" dur="800" decel="100000" fill="hold"/>
                                        <p:tgtEl>
                                          <p:spTgt spid="22"/>
                                        </p:tgtEl>
                                        <p:attrNameLst>
                                          <p:attrName>style.rotation</p:attrName>
                                        </p:attrNameLst>
                                      </p:cBhvr>
                                      <p:tavLst>
                                        <p:tav tm="0">
                                          <p:val>
                                            <p:fltVal val="-90"/>
                                          </p:val>
                                        </p:tav>
                                        <p:tav tm="100000">
                                          <p:val>
                                            <p:fltVal val="0"/>
                                          </p:val>
                                        </p:tav>
                                      </p:tavLst>
                                    </p:anim>
                                    <p:anim calcmode="lin" valueType="num">
                                      <p:cBhvr>
                                        <p:cTn id="9" dur="800" decel="100000" fill="hold"/>
                                        <p:tgtEl>
                                          <p:spTgt spid="22"/>
                                        </p:tgtEl>
                                        <p:attrNameLst>
                                          <p:attrName>ppt_x</p:attrName>
                                        </p:attrNameLst>
                                      </p:cBhvr>
                                      <p:tavLst>
                                        <p:tav tm="0">
                                          <p:val>
                                            <p:strVal val="#ppt_x+0.4"/>
                                          </p:val>
                                        </p:tav>
                                        <p:tav tm="100000">
                                          <p:val>
                                            <p:strVal val="#ppt_x-0.05"/>
                                          </p:val>
                                        </p:tav>
                                      </p:tavLst>
                                    </p:anim>
                                    <p:anim calcmode="lin" valueType="num">
                                      <p:cBhvr>
                                        <p:cTn id="10" dur="800" decel="100000" fill="hold"/>
                                        <p:tgtEl>
                                          <p:spTgt spid="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800" decel="100000"/>
                                        <p:tgtEl>
                                          <p:spTgt spid="23"/>
                                        </p:tgtEl>
                                      </p:cBhvr>
                                    </p:animEffect>
                                    <p:anim calcmode="lin" valueType="num">
                                      <p:cBhvr>
                                        <p:cTn id="17" dur="800" decel="100000" fill="hold"/>
                                        <p:tgtEl>
                                          <p:spTgt spid="23"/>
                                        </p:tgtEl>
                                        <p:attrNameLst>
                                          <p:attrName>style.rotation</p:attrName>
                                        </p:attrNameLst>
                                      </p:cBhvr>
                                      <p:tavLst>
                                        <p:tav tm="0">
                                          <p:val>
                                            <p:fltVal val="-90"/>
                                          </p:val>
                                        </p:tav>
                                        <p:tav tm="100000">
                                          <p:val>
                                            <p:fltVal val="0"/>
                                          </p:val>
                                        </p:tav>
                                      </p:tavLst>
                                    </p:anim>
                                    <p:anim calcmode="lin" valueType="num">
                                      <p:cBhvr>
                                        <p:cTn id="18" dur="800" decel="100000" fill="hold"/>
                                        <p:tgtEl>
                                          <p:spTgt spid="23"/>
                                        </p:tgtEl>
                                        <p:attrNameLst>
                                          <p:attrName>ppt_x</p:attrName>
                                        </p:attrNameLst>
                                      </p:cBhvr>
                                      <p:tavLst>
                                        <p:tav tm="0">
                                          <p:val>
                                            <p:strVal val="#ppt_x+0.4"/>
                                          </p:val>
                                        </p:tav>
                                        <p:tav tm="100000">
                                          <p:val>
                                            <p:strVal val="#ppt_x-0.05"/>
                                          </p:val>
                                        </p:tav>
                                      </p:tavLst>
                                    </p:anim>
                                    <p:anim calcmode="lin" valueType="num">
                                      <p:cBhvr>
                                        <p:cTn id="19" dur="800" decel="100000" fill="hold"/>
                                        <p:tgtEl>
                                          <p:spTgt spid="2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68CCCB1E-5D6D-4B1D-94ED-906BCD4A2D0C}"/>
              </a:ext>
            </a:extLst>
          </p:cNvPr>
          <p:cNvSpPr/>
          <p:nvPr/>
        </p:nvSpPr>
        <p:spPr>
          <a:xfrm>
            <a:off x="3097679" y="533462"/>
            <a:ext cx="7178026" cy="1620570"/>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0" cap="none" spc="50" normalizeH="0" baseline="0" noProof="0" dirty="0">
              <a:ln w="9525" cmpd="sng">
                <a:solidFill>
                  <a:prstClr val="black">
                    <a:lumMod val="85000"/>
                    <a:lumOff val="15000"/>
                  </a:prstClr>
                </a:solidFill>
                <a:prstDash val="solid"/>
              </a:ln>
              <a:solidFill>
                <a:srgbClr val="EB701D"/>
              </a:solidFill>
              <a:effectLst>
                <a:glow rad="38100">
                  <a:srgbClr val="5B9BD5">
                    <a:alpha val="40000"/>
                  </a:srgbClr>
                </a:glow>
              </a:effectLst>
              <a:uLnTx/>
              <a:uFillTx/>
              <a:ea typeface="Tahoma" panose="020B0604030504040204" pitchFamily="34" charset="0"/>
              <a:cs typeface="Tahoma" panose="020B0604030504040204" pitchFamily="34" charset="0"/>
            </a:endParaRPr>
          </a:p>
        </p:txBody>
      </p:sp>
      <p:pic>
        <p:nvPicPr>
          <p:cNvPr id="40" name="Am-thanh-lam-phep-bang-cay-dua-than-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6600" y="-787986"/>
            <a:ext cx="609600" cy="609600"/>
          </a:xfrm>
          <a:prstGeom prst="rect">
            <a:avLst/>
          </a:prstGeom>
        </p:spPr>
      </p:pic>
      <p:sp>
        <p:nvSpPr>
          <p:cNvPr id="9" name="Rectangle 8"/>
          <p:cNvSpPr/>
          <p:nvPr/>
        </p:nvSpPr>
        <p:spPr>
          <a:xfrm>
            <a:off x="1" y="587793"/>
            <a:ext cx="11940208" cy="643894"/>
          </a:xfrm>
          <a:prstGeom prst="rect">
            <a:avLst/>
          </a:prstGeom>
        </p:spPr>
        <p:txBody>
          <a:bodyPr wrap="square">
            <a:spAutoFit/>
          </a:bodyPr>
          <a:lstStyle/>
          <a:p>
            <a:pPr algn="just">
              <a:lnSpc>
                <a:spcPct val="112000"/>
              </a:lnSpc>
              <a:spcBef>
                <a:spcPts val="600"/>
              </a:spcBef>
            </a:pPr>
            <a:r>
              <a:rPr lang="en-US" sz="3200" dirty="0">
                <a:solidFill>
                  <a:srgbClr val="FF0000"/>
                </a:solidFill>
                <a:latin typeface="Times New Roman" panose="02020603050405020304" pitchFamily="18" charset="0"/>
                <a:ea typeface="Calibri" panose="020F0502020204030204" pitchFamily="34" charset="0"/>
              </a:rPr>
              <a:t>? </a:t>
            </a:r>
            <a:r>
              <a:rPr lang="en-US" sz="3200" dirty="0" smtClean="0">
                <a:solidFill>
                  <a:srgbClr val="FF0000"/>
                </a:solidFill>
                <a:latin typeface="Times New Roman" panose="02020603050405020304" pitchFamily="18" charset="0"/>
                <a:ea typeface="Calibri" panose="020F0502020204030204" pitchFamily="34" charset="0"/>
              </a:rPr>
              <a:t>Các sản phẩm biển </a:t>
            </a:r>
            <a:r>
              <a:rPr lang="en-US" sz="3200" dirty="0">
                <a:solidFill>
                  <a:srgbClr val="FF0000"/>
                </a:solidFill>
                <a:latin typeface="Times New Roman" panose="02020603050405020304" pitchFamily="18" charset="0"/>
                <a:ea typeface="Calibri" panose="020F0502020204030204" pitchFamily="34" charset="0"/>
              </a:rPr>
              <a:t>báo </a:t>
            </a:r>
            <a:r>
              <a:rPr lang="en-US" sz="3200" dirty="0" smtClean="0">
                <a:solidFill>
                  <a:srgbClr val="FF0000"/>
                </a:solidFill>
                <a:latin typeface="Times New Roman" panose="02020603050405020304" pitchFamily="18" charset="0"/>
                <a:ea typeface="Calibri" panose="020F0502020204030204" pitchFamily="34" charset="0"/>
              </a:rPr>
              <a:t>trên của bạn </a:t>
            </a:r>
            <a:r>
              <a:rPr lang="en-US" sz="3200" dirty="0">
                <a:solidFill>
                  <a:srgbClr val="FF0000"/>
                </a:solidFill>
                <a:latin typeface="Times New Roman" panose="02020603050405020304" pitchFamily="18" charset="0"/>
                <a:ea typeface="Calibri" panose="020F0502020204030204" pitchFamily="34" charset="0"/>
              </a:rPr>
              <a:t>đã làm bằng những vật liệu nào ?</a:t>
            </a:r>
            <a:endParaRPr lang="en-US" sz="3200" dirty="0">
              <a:solidFill>
                <a:srgbClr val="FF0000"/>
              </a:solidFill>
              <a:latin typeface="Times New Roman" panose="02020603050405020304" pitchFamily="18" charset="0"/>
              <a:ea typeface="Times New Roman" panose="02020603050405020304" pitchFamily="18" charset="0"/>
            </a:endParaRPr>
          </a:p>
        </p:txBody>
      </p:sp>
      <p:sp>
        <p:nvSpPr>
          <p:cNvPr id="10" name="TextBox 9"/>
          <p:cNvSpPr txBox="1"/>
          <p:nvPr/>
        </p:nvSpPr>
        <p:spPr>
          <a:xfrm>
            <a:off x="34236" y="1464883"/>
            <a:ext cx="11145078"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Những biển báo này các bạn làm bằng giấy bìa caton, bằng giấy màu, …</a:t>
            </a:r>
          </a:p>
        </p:txBody>
      </p:sp>
      <p:sp>
        <p:nvSpPr>
          <p:cNvPr id="44" name="TextBox 43"/>
          <p:cNvSpPr txBox="1"/>
          <p:nvPr/>
        </p:nvSpPr>
        <p:spPr>
          <a:xfrm>
            <a:off x="1" y="2968477"/>
            <a:ext cx="11847444" cy="1077218"/>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 Để làm một mô hình biển báo giao thông các con đã sử dụng bao nhiêu bước?</a:t>
            </a:r>
          </a:p>
        </p:txBody>
      </p:sp>
      <p:sp>
        <p:nvSpPr>
          <p:cNvPr id="11" name="Rectangle 10"/>
          <p:cNvSpPr/>
          <p:nvPr/>
        </p:nvSpPr>
        <p:spPr>
          <a:xfrm>
            <a:off x="7732" y="4587030"/>
            <a:ext cx="11198086" cy="1195455"/>
          </a:xfrm>
          <a:prstGeom prst="rect">
            <a:avLst/>
          </a:prstGeom>
        </p:spPr>
        <p:txBody>
          <a:bodyPr wrap="square">
            <a:spAutoFit/>
          </a:bodyPr>
          <a:lstStyle/>
          <a:p>
            <a:pPr algn="just">
              <a:lnSpc>
                <a:spcPct val="112000"/>
              </a:lnSpc>
              <a:spcBef>
                <a:spcPts val="600"/>
              </a:spcBef>
            </a:pPr>
            <a:r>
              <a:rPr lang="en-US" sz="3200" dirty="0">
                <a:latin typeface="Times New Roman" panose="02020603050405020304" pitchFamily="18" charset="0"/>
                <a:ea typeface="Calibri" panose="020F0502020204030204" pitchFamily="34" charset="0"/>
              </a:rPr>
              <a:t>+ Để làm một mô hình biển báo giao thông các con đã sử dụng qua 4 </a:t>
            </a:r>
            <a:r>
              <a:rPr lang="en-US" sz="3200" dirty="0" smtClean="0">
                <a:latin typeface="Times New Roman" panose="02020603050405020304" pitchFamily="18" charset="0"/>
                <a:ea typeface="Calibri" panose="020F0502020204030204" pitchFamily="34" charset="0"/>
              </a:rPr>
              <a:t>bước.</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3181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ppt_x"/>
                                          </p:val>
                                        </p:tav>
                                        <p:tav tm="100000">
                                          <p:val>
                                            <p:strVal val="#ppt_x"/>
                                          </p:val>
                                        </p:tav>
                                      </p:tavLst>
                                    </p:anim>
                                    <p:anim calcmode="lin" valueType="num">
                                      <p:cBhvr additive="base">
                                        <p:cTn id="2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40"/>
                </p:tgtEl>
              </p:cMediaNode>
            </p:audio>
          </p:childTnLst>
        </p:cTn>
      </p:par>
    </p:tnLst>
    <p:bldLst>
      <p:bldP spid="9" grpId="0"/>
      <p:bldP spid="10" grpId="0"/>
      <p:bldP spid="44"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533400" y="762000"/>
            <a:ext cx="9601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alibri" panose="020F0502020204030204" pitchFamily="34" charset="0"/>
                <a:cs typeface="Arial" panose="020B0604020202020204" pitchFamily="34" charset="0"/>
              </a:defRPr>
            </a:lvl1pPr>
            <a:lvl2pPr marL="742950" indent="-285750">
              <a:defRPr b="1">
                <a:solidFill>
                  <a:schemeClr val="tx1"/>
                </a:solidFill>
                <a:latin typeface="Calibri" panose="020F0502020204030204" pitchFamily="34" charset="0"/>
                <a:cs typeface="Arial" panose="020B0604020202020204" pitchFamily="34" charset="0"/>
              </a:defRPr>
            </a:lvl2pPr>
            <a:lvl3pPr marL="1143000" indent="-228600">
              <a:defRPr b="1">
                <a:solidFill>
                  <a:schemeClr val="tx1"/>
                </a:solidFill>
                <a:latin typeface="Calibri" panose="020F0502020204030204" pitchFamily="34" charset="0"/>
                <a:cs typeface="Arial" panose="020B0604020202020204" pitchFamily="34" charset="0"/>
              </a:defRPr>
            </a:lvl3pPr>
            <a:lvl4pPr marL="1600200" indent="-228600">
              <a:defRPr b="1">
                <a:solidFill>
                  <a:schemeClr val="tx1"/>
                </a:solidFill>
                <a:latin typeface="Calibri" panose="020F0502020204030204" pitchFamily="34" charset="0"/>
                <a:cs typeface="Arial" panose="020B0604020202020204" pitchFamily="34" charset="0"/>
              </a:defRPr>
            </a:lvl4pPr>
            <a:lvl5pPr marL="2057400" indent="-22860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r>
              <a:rPr lang="en-US" altLang="en-US" sz="4400" dirty="0">
                <a:solidFill>
                  <a:srgbClr val="2203DF"/>
                </a:solidFill>
                <a:latin typeface="Times New Roman" panose="02020603050405020304" pitchFamily="18" charset="0"/>
                <a:cs typeface="Times New Roman" panose="02020603050405020304" pitchFamily="18" charset="0"/>
              </a:rPr>
              <a:t>L</a:t>
            </a:r>
            <a:r>
              <a:rPr lang="en-US" altLang="en-US" sz="4400" dirty="0" smtClean="0">
                <a:solidFill>
                  <a:srgbClr val="2203DF"/>
                </a:solidFill>
                <a:latin typeface="Times New Roman" panose="02020603050405020304" pitchFamily="18" charset="0"/>
                <a:cs typeface="Times New Roman" panose="02020603050405020304" pitchFamily="18" charset="0"/>
              </a:rPr>
              <a:t>àm </a:t>
            </a:r>
            <a:r>
              <a:rPr lang="en-US" altLang="en-US" sz="4400" dirty="0">
                <a:solidFill>
                  <a:srgbClr val="2203DF"/>
                </a:solidFill>
                <a:latin typeface="Times New Roman" panose="02020603050405020304" pitchFamily="18" charset="0"/>
                <a:cs typeface="Times New Roman" panose="02020603050405020304" pitchFamily="18" charset="0"/>
              </a:rPr>
              <a:t>biển báo </a:t>
            </a:r>
            <a:r>
              <a:rPr lang="en-US" altLang="en-US" sz="4400" dirty="0" smtClean="0">
                <a:solidFill>
                  <a:srgbClr val="2203DF"/>
                </a:solidFill>
                <a:latin typeface="Times New Roman" panose="02020603050405020304" pitchFamily="18" charset="0"/>
                <a:cs typeface="Times New Roman" panose="02020603050405020304" pitchFamily="18" charset="0"/>
              </a:rPr>
              <a:t>giao thông gồm </a:t>
            </a:r>
            <a:r>
              <a:rPr lang="en-US" altLang="en-US" sz="4400" dirty="0">
                <a:solidFill>
                  <a:srgbClr val="2203DF"/>
                </a:solidFill>
                <a:latin typeface="Times New Roman" panose="02020603050405020304" pitchFamily="18" charset="0"/>
                <a:cs typeface="Times New Roman" panose="02020603050405020304" pitchFamily="18" charset="0"/>
              </a:rPr>
              <a:t>4 bước:</a:t>
            </a:r>
          </a:p>
        </p:txBody>
      </p:sp>
      <p:sp>
        <p:nvSpPr>
          <p:cNvPr id="5" name="TextBox 4"/>
          <p:cNvSpPr txBox="1">
            <a:spLocks noChangeArrowheads="1"/>
          </p:cNvSpPr>
          <p:nvPr/>
        </p:nvSpPr>
        <p:spPr bwMode="auto">
          <a:xfrm>
            <a:off x="1163638" y="2227263"/>
            <a:ext cx="472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alibri" panose="020F0502020204030204" pitchFamily="34" charset="0"/>
                <a:cs typeface="Arial" panose="020B0604020202020204" pitchFamily="34" charset="0"/>
              </a:defRPr>
            </a:lvl1pPr>
            <a:lvl2pPr marL="742950" indent="-285750">
              <a:defRPr b="1">
                <a:solidFill>
                  <a:schemeClr val="tx1"/>
                </a:solidFill>
                <a:latin typeface="Calibri" panose="020F0502020204030204" pitchFamily="34" charset="0"/>
                <a:cs typeface="Arial" panose="020B0604020202020204" pitchFamily="34" charset="0"/>
              </a:defRPr>
            </a:lvl2pPr>
            <a:lvl3pPr marL="1143000" indent="-228600">
              <a:defRPr b="1">
                <a:solidFill>
                  <a:schemeClr val="tx1"/>
                </a:solidFill>
                <a:latin typeface="Calibri" panose="020F0502020204030204" pitchFamily="34" charset="0"/>
                <a:cs typeface="Arial" panose="020B0604020202020204" pitchFamily="34" charset="0"/>
              </a:defRPr>
            </a:lvl3pPr>
            <a:lvl4pPr marL="1600200" indent="-228600">
              <a:defRPr b="1">
                <a:solidFill>
                  <a:schemeClr val="tx1"/>
                </a:solidFill>
                <a:latin typeface="Calibri" panose="020F0502020204030204" pitchFamily="34" charset="0"/>
                <a:cs typeface="Arial" panose="020B0604020202020204" pitchFamily="34" charset="0"/>
              </a:defRPr>
            </a:lvl4pPr>
            <a:lvl5pPr marL="2057400" indent="-22860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r>
              <a:rPr lang="en-US" altLang="en-US" sz="3600">
                <a:solidFill>
                  <a:srgbClr val="FF0000"/>
                </a:solidFill>
                <a:latin typeface="Times New Roman" panose="02020603050405020304" pitchFamily="18" charset="0"/>
                <a:cs typeface="Times New Roman" panose="02020603050405020304" pitchFamily="18" charset="0"/>
              </a:rPr>
              <a:t>Bước 1: Làm biển báo</a:t>
            </a:r>
          </a:p>
        </p:txBody>
      </p:sp>
      <p:sp>
        <p:nvSpPr>
          <p:cNvPr id="6" name="TextBox 5"/>
          <p:cNvSpPr txBox="1">
            <a:spLocks noChangeArrowheads="1"/>
          </p:cNvSpPr>
          <p:nvPr/>
        </p:nvSpPr>
        <p:spPr bwMode="auto">
          <a:xfrm>
            <a:off x="1163638" y="4124325"/>
            <a:ext cx="6761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alibri" panose="020F0502020204030204" pitchFamily="34" charset="0"/>
                <a:cs typeface="Arial" panose="020B0604020202020204" pitchFamily="34" charset="0"/>
              </a:defRPr>
            </a:lvl1pPr>
            <a:lvl2pPr marL="742950" indent="-285750">
              <a:defRPr b="1">
                <a:solidFill>
                  <a:schemeClr val="tx1"/>
                </a:solidFill>
                <a:latin typeface="Calibri" panose="020F0502020204030204" pitchFamily="34" charset="0"/>
                <a:cs typeface="Arial" panose="020B0604020202020204" pitchFamily="34" charset="0"/>
              </a:defRPr>
            </a:lvl2pPr>
            <a:lvl3pPr marL="1143000" indent="-228600">
              <a:defRPr b="1">
                <a:solidFill>
                  <a:schemeClr val="tx1"/>
                </a:solidFill>
                <a:latin typeface="Calibri" panose="020F0502020204030204" pitchFamily="34" charset="0"/>
                <a:cs typeface="Arial" panose="020B0604020202020204" pitchFamily="34" charset="0"/>
              </a:defRPr>
            </a:lvl3pPr>
            <a:lvl4pPr marL="1600200" indent="-228600">
              <a:defRPr b="1">
                <a:solidFill>
                  <a:schemeClr val="tx1"/>
                </a:solidFill>
                <a:latin typeface="Calibri" panose="020F0502020204030204" pitchFamily="34" charset="0"/>
                <a:cs typeface="Arial" panose="020B0604020202020204" pitchFamily="34" charset="0"/>
              </a:defRPr>
            </a:lvl4pPr>
            <a:lvl5pPr marL="2057400" indent="-22860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r>
              <a:rPr lang="en-US" altLang="en-US" sz="3600" dirty="0">
                <a:solidFill>
                  <a:srgbClr val="FF0000"/>
                </a:solidFill>
                <a:latin typeface="Times New Roman" panose="02020603050405020304" pitchFamily="18" charset="0"/>
                <a:cs typeface="Times New Roman" panose="02020603050405020304" pitchFamily="18" charset="0"/>
              </a:rPr>
              <a:t>Bước 3: Làm đế biển báo</a:t>
            </a:r>
          </a:p>
        </p:txBody>
      </p:sp>
      <p:sp>
        <p:nvSpPr>
          <p:cNvPr id="7" name="TextBox 6"/>
          <p:cNvSpPr txBox="1">
            <a:spLocks noChangeArrowheads="1"/>
          </p:cNvSpPr>
          <p:nvPr/>
        </p:nvSpPr>
        <p:spPr bwMode="auto">
          <a:xfrm>
            <a:off x="1163638" y="3087688"/>
            <a:ext cx="7370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alibri" panose="020F0502020204030204" pitchFamily="34" charset="0"/>
                <a:cs typeface="Arial" panose="020B0604020202020204" pitchFamily="34" charset="0"/>
              </a:defRPr>
            </a:lvl1pPr>
            <a:lvl2pPr marL="742950" indent="-285750">
              <a:defRPr b="1">
                <a:solidFill>
                  <a:schemeClr val="tx1"/>
                </a:solidFill>
                <a:latin typeface="Calibri" panose="020F0502020204030204" pitchFamily="34" charset="0"/>
                <a:cs typeface="Arial" panose="020B0604020202020204" pitchFamily="34" charset="0"/>
              </a:defRPr>
            </a:lvl2pPr>
            <a:lvl3pPr marL="1143000" indent="-228600">
              <a:defRPr b="1">
                <a:solidFill>
                  <a:schemeClr val="tx1"/>
                </a:solidFill>
                <a:latin typeface="Calibri" panose="020F0502020204030204" pitchFamily="34" charset="0"/>
                <a:cs typeface="Arial" panose="020B0604020202020204" pitchFamily="34" charset="0"/>
              </a:defRPr>
            </a:lvl3pPr>
            <a:lvl4pPr marL="1600200" indent="-228600">
              <a:defRPr b="1">
                <a:solidFill>
                  <a:schemeClr val="tx1"/>
                </a:solidFill>
                <a:latin typeface="Calibri" panose="020F0502020204030204" pitchFamily="34" charset="0"/>
                <a:cs typeface="Arial" panose="020B0604020202020204" pitchFamily="34" charset="0"/>
              </a:defRPr>
            </a:lvl4pPr>
            <a:lvl5pPr marL="2057400" indent="-22860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r>
              <a:rPr lang="en-US" altLang="en-US" sz="3600" dirty="0">
                <a:solidFill>
                  <a:srgbClr val="FF0000"/>
                </a:solidFill>
                <a:latin typeface="Times New Roman" panose="02020603050405020304" pitchFamily="18" charset="0"/>
                <a:cs typeface="Times New Roman" panose="02020603050405020304" pitchFamily="18" charset="0"/>
              </a:rPr>
              <a:t>Bước 2: Làm cột biển báo</a:t>
            </a:r>
          </a:p>
        </p:txBody>
      </p:sp>
      <p:sp>
        <p:nvSpPr>
          <p:cNvPr id="8" name="TextBox 7"/>
          <p:cNvSpPr txBox="1">
            <a:spLocks noChangeArrowheads="1"/>
          </p:cNvSpPr>
          <p:nvPr/>
        </p:nvSpPr>
        <p:spPr bwMode="auto">
          <a:xfrm>
            <a:off x="1163638" y="5160963"/>
            <a:ext cx="6456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alibri" panose="020F0502020204030204" pitchFamily="34" charset="0"/>
                <a:cs typeface="Arial" panose="020B0604020202020204" pitchFamily="34" charset="0"/>
              </a:defRPr>
            </a:lvl1pPr>
            <a:lvl2pPr marL="742950" indent="-285750">
              <a:defRPr b="1">
                <a:solidFill>
                  <a:schemeClr val="tx1"/>
                </a:solidFill>
                <a:latin typeface="Calibri" panose="020F0502020204030204" pitchFamily="34" charset="0"/>
                <a:cs typeface="Arial" panose="020B0604020202020204" pitchFamily="34" charset="0"/>
              </a:defRPr>
            </a:lvl2pPr>
            <a:lvl3pPr marL="1143000" indent="-228600">
              <a:defRPr b="1">
                <a:solidFill>
                  <a:schemeClr val="tx1"/>
                </a:solidFill>
                <a:latin typeface="Calibri" panose="020F0502020204030204" pitchFamily="34" charset="0"/>
                <a:cs typeface="Arial" panose="020B0604020202020204" pitchFamily="34" charset="0"/>
              </a:defRPr>
            </a:lvl3pPr>
            <a:lvl4pPr marL="1600200" indent="-228600">
              <a:defRPr b="1">
                <a:solidFill>
                  <a:schemeClr val="tx1"/>
                </a:solidFill>
                <a:latin typeface="Calibri" panose="020F0502020204030204" pitchFamily="34" charset="0"/>
                <a:cs typeface="Arial" panose="020B0604020202020204" pitchFamily="34" charset="0"/>
              </a:defRPr>
            </a:lvl4pPr>
            <a:lvl5pPr marL="2057400" indent="-22860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r>
              <a:rPr lang="en-US" altLang="en-US" sz="3600" dirty="0">
                <a:solidFill>
                  <a:srgbClr val="FF0000"/>
                </a:solidFill>
                <a:latin typeface="Times New Roman" panose="02020603050405020304" pitchFamily="18" charset="0"/>
                <a:cs typeface="Times New Roman" panose="02020603050405020304" pitchFamily="18" charset="0"/>
              </a:rPr>
              <a:t>Bước 4: Hoàn thiện sản phẩm</a:t>
            </a:r>
          </a:p>
        </p:txBody>
      </p:sp>
    </p:spTree>
    <p:extLst>
      <p:ext uri="{BB962C8B-B14F-4D97-AF65-F5344CB8AC3E}">
        <p14:creationId xmlns:p14="http://schemas.microsoft.com/office/powerpoint/2010/main" val="1145031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8655" y="1450680"/>
            <a:ext cx="5044971" cy="665888"/>
          </a:xfrm>
          <a:prstGeom prst="rect">
            <a:avLst/>
          </a:prstGeom>
        </p:spPr>
        <p:txBody>
          <a:bodyPr wrap="none">
            <a:spAutoFit/>
          </a:bodyPr>
          <a:lstStyle/>
          <a:p>
            <a:pPr algn="just">
              <a:lnSpc>
                <a:spcPct val="112000"/>
              </a:lnSpc>
              <a:spcBef>
                <a:spcPts val="600"/>
              </a:spcBef>
            </a:pPr>
            <a:r>
              <a:rPr lang="en-US" sz="3600" dirty="0">
                <a:latin typeface="Times New Roman" panose="02020603050405020304" pitchFamily="18" charset="0"/>
                <a:ea typeface="Calibri" panose="020F0502020204030204" pitchFamily="34" charset="0"/>
              </a:rPr>
              <a:t>?</a:t>
            </a:r>
            <a:r>
              <a:rPr lang="en-US" sz="3600" dirty="0" smtClean="0">
                <a:latin typeface="Times New Roman" panose="02020603050405020304" pitchFamily="18" charset="0"/>
                <a:ea typeface="Calibri" panose="020F0502020204030204" pitchFamily="34" charset="0"/>
              </a:rPr>
              <a:t> </a:t>
            </a:r>
            <a:r>
              <a:rPr lang="en-US" sz="3600" dirty="0">
                <a:latin typeface="Times New Roman" panose="02020603050405020304" pitchFamily="18" charset="0"/>
                <a:ea typeface="Calibri" panose="020F0502020204030204" pitchFamily="34" charset="0"/>
              </a:rPr>
              <a:t>Biển bao ra đời khi nào?</a:t>
            </a:r>
            <a:endParaRPr lang="en-US" sz="3600" dirty="0">
              <a:latin typeface="Times New Roman" panose="02020603050405020304" pitchFamily="18" charset="0"/>
              <a:ea typeface="Times New Roman" panose="02020603050405020304" pitchFamily="18" charset="0"/>
            </a:endParaRPr>
          </a:p>
        </p:txBody>
      </p:sp>
      <p:sp>
        <p:nvSpPr>
          <p:cNvPr id="6" name="Rectangle 5"/>
          <p:cNvSpPr/>
          <p:nvPr/>
        </p:nvSpPr>
        <p:spPr>
          <a:xfrm>
            <a:off x="1838655" y="2988053"/>
            <a:ext cx="4660250" cy="712824"/>
          </a:xfrm>
          <a:prstGeom prst="rect">
            <a:avLst/>
          </a:prstGeom>
        </p:spPr>
        <p:txBody>
          <a:bodyPr wrap="none">
            <a:spAutoFit/>
          </a:bodyPr>
          <a:lstStyle/>
          <a:p>
            <a:pPr algn="just">
              <a:lnSpc>
                <a:spcPct val="112000"/>
              </a:lnSpc>
              <a:spcBef>
                <a:spcPts val="600"/>
              </a:spcBef>
            </a:pPr>
            <a:r>
              <a:rPr lang="en-US" sz="3600" dirty="0" smtClean="0">
                <a:latin typeface="Times New Roman" panose="02020603050405020304" pitchFamily="18" charset="0"/>
                <a:ea typeface="Calibri" panose="020F0502020204030204" pitchFamily="34" charset="0"/>
              </a:rPr>
              <a:t>? </a:t>
            </a:r>
            <a:r>
              <a:rPr lang="en-US" sz="3600" dirty="0">
                <a:latin typeface="Times New Roman" panose="02020603050405020304" pitchFamily="18" charset="0"/>
                <a:ea typeface="Calibri" panose="020F0502020204030204" pitchFamily="34" charset="0"/>
              </a:rPr>
              <a:t>Có mấy loại biển báo?</a:t>
            </a:r>
            <a:endParaRPr lang="en-US" sz="3600" dirty="0">
              <a:latin typeface="Times New Roman" panose="02020603050405020304" pitchFamily="18" charset="0"/>
              <a:ea typeface="Times New Roman" panose="02020603050405020304" pitchFamily="18" charset="0"/>
            </a:endParaRPr>
          </a:p>
        </p:txBody>
      </p:sp>
      <p:sp>
        <p:nvSpPr>
          <p:cNvPr id="8" name="TextBox 7"/>
          <p:cNvSpPr txBox="1"/>
          <p:nvPr/>
        </p:nvSpPr>
        <p:spPr>
          <a:xfrm>
            <a:off x="2107096" y="265043"/>
            <a:ext cx="7023652" cy="646331"/>
          </a:xfrm>
          <a:prstGeom prst="rect">
            <a:avLst/>
          </a:prstGeom>
          <a:noFill/>
        </p:spPr>
        <p:txBody>
          <a:bodyPr wrap="square" rtlCol="0">
            <a:spAutoFit/>
          </a:bodyPr>
          <a:lstStyle/>
          <a:p>
            <a:r>
              <a:rPr lang="en-US" sz="3600" dirty="0" smtClean="0">
                <a:solidFill>
                  <a:srgbClr val="FF0000"/>
                </a:solidFill>
                <a:latin typeface="Times New Roman" panose="02020603050405020304" pitchFamily="18" charset="0"/>
                <a:cs typeface="Times New Roman" panose="02020603050405020304" pitchFamily="18" charset="0"/>
              </a:rPr>
              <a:t>Thảo luận nhóm 4 các câu hỏi sau:</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897165" y="4271254"/>
            <a:ext cx="8286243" cy="643894"/>
          </a:xfrm>
          <a:prstGeom prst="rect">
            <a:avLst/>
          </a:prstGeom>
        </p:spPr>
        <p:txBody>
          <a:bodyPr wrap="none">
            <a:spAutoFit/>
          </a:bodyPr>
          <a:lstStyle/>
          <a:p>
            <a:pPr algn="just">
              <a:lnSpc>
                <a:spcPct val="112000"/>
              </a:lnSpc>
              <a:spcBef>
                <a:spcPts val="600"/>
              </a:spcBef>
            </a:pPr>
            <a:r>
              <a:rPr lang="en-US" sz="3200" dirty="0">
                <a:latin typeface="Times New Roman" panose="02020603050405020304" pitchFamily="18" charset="0"/>
                <a:ea typeface="Calibri" panose="020F0502020204030204" pitchFamily="34" charset="0"/>
              </a:rPr>
              <a:t>?</a:t>
            </a:r>
            <a:r>
              <a:rPr lang="en-US" sz="3200" dirty="0" smtClean="0">
                <a:latin typeface="Times New Roman" panose="02020603050405020304" pitchFamily="18" charset="0"/>
                <a:ea typeface="Calibri" panose="020F0502020204030204" pitchFamily="34" charset="0"/>
              </a:rPr>
              <a:t> </a:t>
            </a:r>
            <a:r>
              <a:rPr lang="en-US" sz="3200" dirty="0">
                <a:latin typeface="Times New Roman" panose="02020603050405020304" pitchFamily="18" charset="0"/>
                <a:ea typeface="Calibri" panose="020F0502020204030204" pitchFamily="34" charset="0"/>
              </a:rPr>
              <a:t>Các thông tin về biển báo mà em ghi nhớ được?</a:t>
            </a:r>
            <a:endParaRPr lang="en-US" sz="3200" dirty="0">
              <a:latin typeface="Times New Roman" panose="02020603050405020304" pitchFamily="18" charset="0"/>
              <a:ea typeface="Times New Roman" panose="02020603050405020304" pitchFamily="18" charset="0"/>
            </a:endParaRPr>
          </a:p>
        </p:txBody>
      </p:sp>
      <p:sp>
        <p:nvSpPr>
          <p:cNvPr id="10" name="Rectangle 9"/>
          <p:cNvSpPr/>
          <p:nvPr/>
        </p:nvSpPr>
        <p:spPr>
          <a:xfrm>
            <a:off x="1862700" y="5855563"/>
            <a:ext cx="6417141" cy="643894"/>
          </a:xfrm>
          <a:prstGeom prst="rect">
            <a:avLst/>
          </a:prstGeom>
        </p:spPr>
        <p:txBody>
          <a:bodyPr wrap="none">
            <a:spAutoFit/>
          </a:bodyPr>
          <a:lstStyle/>
          <a:p>
            <a:pPr algn="just">
              <a:lnSpc>
                <a:spcPct val="112000"/>
              </a:lnSpc>
              <a:spcBef>
                <a:spcPts val="600"/>
              </a:spcBef>
            </a:pPr>
            <a:r>
              <a:rPr lang="en-US" sz="3200" dirty="0" smtClean="0">
                <a:latin typeface="Times New Roman" panose="02020603050405020304" pitchFamily="18" charset="0"/>
                <a:ea typeface="Calibri" panose="020F0502020204030204" pitchFamily="34" charset="0"/>
              </a:rPr>
              <a:t>? </a:t>
            </a:r>
            <a:r>
              <a:rPr lang="en-US" sz="3200" dirty="0">
                <a:latin typeface="Times New Roman" panose="02020603050405020304" pitchFamily="18" charset="0"/>
                <a:ea typeface="Calibri" panose="020F0502020204030204" pitchFamily="34" charset="0"/>
              </a:rPr>
              <a:t>Biển báo được làm bằng vật liệu gì?</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5976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6294" y="911374"/>
            <a:ext cx="5044971" cy="665888"/>
          </a:xfrm>
          <a:prstGeom prst="rect">
            <a:avLst/>
          </a:prstGeom>
        </p:spPr>
        <p:txBody>
          <a:bodyPr wrap="none">
            <a:spAutoFit/>
          </a:bodyPr>
          <a:lstStyle/>
          <a:p>
            <a:pPr algn="just">
              <a:lnSpc>
                <a:spcPct val="112000"/>
              </a:lnSpc>
              <a:spcBef>
                <a:spcPts val="600"/>
              </a:spcBef>
            </a:pPr>
            <a:r>
              <a:rPr lang="en-US" sz="3600" dirty="0">
                <a:latin typeface="Times New Roman" panose="02020603050405020304" pitchFamily="18" charset="0"/>
                <a:ea typeface="Calibri" panose="020F0502020204030204" pitchFamily="34" charset="0"/>
              </a:rPr>
              <a:t>?</a:t>
            </a:r>
            <a:r>
              <a:rPr lang="en-US" sz="3600" dirty="0" smtClean="0">
                <a:latin typeface="Times New Roman" panose="02020603050405020304" pitchFamily="18" charset="0"/>
                <a:ea typeface="Calibri" panose="020F0502020204030204" pitchFamily="34" charset="0"/>
              </a:rPr>
              <a:t> </a:t>
            </a:r>
            <a:r>
              <a:rPr lang="en-US" sz="3600" dirty="0">
                <a:latin typeface="Times New Roman" panose="02020603050405020304" pitchFamily="18" charset="0"/>
                <a:ea typeface="Calibri" panose="020F0502020204030204" pitchFamily="34" charset="0"/>
              </a:rPr>
              <a:t>Biển bao ra đời khi nào?</a:t>
            </a:r>
            <a:endParaRPr lang="en-US" sz="3600" dirty="0">
              <a:latin typeface="Times New Roman" panose="02020603050405020304" pitchFamily="18" charset="0"/>
              <a:ea typeface="Times New Roman" panose="02020603050405020304" pitchFamily="18" charset="0"/>
            </a:endParaRPr>
          </a:p>
        </p:txBody>
      </p:sp>
      <p:sp>
        <p:nvSpPr>
          <p:cNvPr id="5" name="Rectangle 4"/>
          <p:cNvSpPr/>
          <p:nvPr/>
        </p:nvSpPr>
        <p:spPr>
          <a:xfrm>
            <a:off x="1215941" y="1521039"/>
            <a:ext cx="9754593" cy="665888"/>
          </a:xfrm>
          <a:prstGeom prst="rect">
            <a:avLst/>
          </a:prstGeom>
        </p:spPr>
        <p:txBody>
          <a:bodyPr wrap="none">
            <a:spAutoFit/>
          </a:bodyPr>
          <a:lstStyle/>
          <a:p>
            <a:pPr algn="just">
              <a:lnSpc>
                <a:spcPct val="112000"/>
              </a:lnSpc>
              <a:spcBef>
                <a:spcPts val="600"/>
              </a:spcBef>
            </a:pPr>
            <a:r>
              <a:rPr lang="en-US" sz="3600" dirty="0">
                <a:solidFill>
                  <a:srgbClr val="FF0000"/>
                </a:solidFill>
                <a:latin typeface="Times New Roman" panose="02020603050405020304" pitchFamily="18" charset="0"/>
                <a:ea typeface="Calibri" panose="020F0502020204030204" pitchFamily="34" charset="0"/>
              </a:rPr>
              <a:t>+ Biển báo hiệu ra đời cách đây hơn hai nghìn năm.</a:t>
            </a:r>
            <a:endParaRPr lang="en-US" sz="3600" dirty="0">
              <a:solidFill>
                <a:srgbClr val="FF0000"/>
              </a:solidFill>
              <a:latin typeface="Times New Roman" panose="02020603050405020304" pitchFamily="18" charset="0"/>
              <a:ea typeface="Times New Roman" panose="02020603050405020304" pitchFamily="18" charset="0"/>
            </a:endParaRPr>
          </a:p>
        </p:txBody>
      </p:sp>
      <p:sp>
        <p:nvSpPr>
          <p:cNvPr id="6" name="Rectangle 5"/>
          <p:cNvSpPr/>
          <p:nvPr/>
        </p:nvSpPr>
        <p:spPr>
          <a:xfrm>
            <a:off x="1646294" y="2223593"/>
            <a:ext cx="4660250" cy="712824"/>
          </a:xfrm>
          <a:prstGeom prst="rect">
            <a:avLst/>
          </a:prstGeom>
        </p:spPr>
        <p:txBody>
          <a:bodyPr wrap="none">
            <a:spAutoFit/>
          </a:bodyPr>
          <a:lstStyle/>
          <a:p>
            <a:pPr algn="just">
              <a:lnSpc>
                <a:spcPct val="112000"/>
              </a:lnSpc>
              <a:spcBef>
                <a:spcPts val="600"/>
              </a:spcBef>
            </a:pPr>
            <a:r>
              <a:rPr lang="en-US" sz="3600" dirty="0" smtClean="0">
                <a:latin typeface="Times New Roman" panose="02020603050405020304" pitchFamily="18" charset="0"/>
                <a:ea typeface="Calibri" panose="020F0502020204030204" pitchFamily="34" charset="0"/>
              </a:rPr>
              <a:t>? </a:t>
            </a:r>
            <a:r>
              <a:rPr lang="en-US" sz="3600" dirty="0">
                <a:latin typeface="Times New Roman" panose="02020603050405020304" pitchFamily="18" charset="0"/>
                <a:ea typeface="Calibri" panose="020F0502020204030204" pitchFamily="34" charset="0"/>
              </a:rPr>
              <a:t>Có mấy loại biển báo?</a:t>
            </a:r>
            <a:endParaRPr lang="en-US" sz="3600" dirty="0">
              <a:latin typeface="Times New Roman" panose="02020603050405020304" pitchFamily="18" charset="0"/>
              <a:ea typeface="Times New Roman" panose="02020603050405020304" pitchFamily="18" charset="0"/>
            </a:endParaRPr>
          </a:p>
        </p:txBody>
      </p:sp>
      <p:sp>
        <p:nvSpPr>
          <p:cNvPr id="7" name="Rectangle 6"/>
          <p:cNvSpPr/>
          <p:nvPr/>
        </p:nvSpPr>
        <p:spPr>
          <a:xfrm>
            <a:off x="1215941" y="2973083"/>
            <a:ext cx="9552394" cy="712824"/>
          </a:xfrm>
          <a:prstGeom prst="rect">
            <a:avLst/>
          </a:prstGeom>
        </p:spPr>
        <p:txBody>
          <a:bodyPr wrap="square">
            <a:spAutoFit/>
          </a:bodyPr>
          <a:lstStyle/>
          <a:p>
            <a:pPr algn="just">
              <a:lnSpc>
                <a:spcPct val="112000"/>
              </a:lnSpc>
              <a:spcBef>
                <a:spcPts val="600"/>
              </a:spcBef>
            </a:pPr>
            <a:r>
              <a:rPr lang="en-US" sz="3600" dirty="0">
                <a:solidFill>
                  <a:srgbClr val="FF0000"/>
                </a:solidFill>
                <a:latin typeface="Times New Roman" panose="02020603050405020304" pitchFamily="18" charset="0"/>
                <a:ea typeface="Calibri" panose="020F0502020204030204" pitchFamily="34" charset="0"/>
              </a:rPr>
              <a:t>+ Có 1 loại biển báo dạng chữ ghi trên các trụ cột.</a:t>
            </a:r>
            <a:endParaRPr lang="en-US" sz="3600" dirty="0">
              <a:solidFill>
                <a:srgbClr val="FF0000"/>
              </a:solidFill>
              <a:latin typeface="Times New Roman" panose="02020603050405020304" pitchFamily="18" charset="0"/>
              <a:ea typeface="Times New Roman" panose="02020603050405020304" pitchFamily="18" charset="0"/>
            </a:endParaRPr>
          </a:p>
        </p:txBody>
      </p:sp>
      <p:sp>
        <p:nvSpPr>
          <p:cNvPr id="8" name="TextBox 7"/>
          <p:cNvSpPr txBox="1"/>
          <p:nvPr/>
        </p:nvSpPr>
        <p:spPr>
          <a:xfrm>
            <a:off x="2107096" y="265043"/>
            <a:ext cx="7023652" cy="646331"/>
          </a:xfrm>
          <a:prstGeom prst="rect">
            <a:avLst/>
          </a:prstGeom>
          <a:noFill/>
        </p:spPr>
        <p:txBody>
          <a:bodyPr wrap="square" rtlCol="0">
            <a:spAutoFit/>
          </a:bodyPr>
          <a:lstStyle/>
          <a:p>
            <a:r>
              <a:rPr lang="en-US" sz="3600" dirty="0" smtClean="0">
                <a:solidFill>
                  <a:srgbClr val="0070C0"/>
                </a:solidFill>
                <a:latin typeface="Times New Roman" panose="02020603050405020304" pitchFamily="18" charset="0"/>
                <a:cs typeface="Times New Roman" panose="02020603050405020304" pitchFamily="18" charset="0"/>
              </a:rPr>
              <a:t>Thảo luận nhóm 4 các câu hỏi sau:</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646294" y="3828169"/>
            <a:ext cx="8286243" cy="643894"/>
          </a:xfrm>
          <a:prstGeom prst="rect">
            <a:avLst/>
          </a:prstGeom>
        </p:spPr>
        <p:txBody>
          <a:bodyPr wrap="none">
            <a:spAutoFit/>
          </a:bodyPr>
          <a:lstStyle/>
          <a:p>
            <a:pPr algn="just">
              <a:lnSpc>
                <a:spcPct val="112000"/>
              </a:lnSpc>
              <a:spcBef>
                <a:spcPts val="600"/>
              </a:spcBef>
            </a:pPr>
            <a:r>
              <a:rPr lang="en-US" sz="3200" dirty="0">
                <a:latin typeface="Times New Roman" panose="02020603050405020304" pitchFamily="18" charset="0"/>
                <a:ea typeface="Calibri" panose="020F0502020204030204" pitchFamily="34" charset="0"/>
              </a:rPr>
              <a:t>?</a:t>
            </a:r>
            <a:r>
              <a:rPr lang="en-US" sz="3200" dirty="0" smtClean="0">
                <a:latin typeface="Times New Roman" panose="02020603050405020304" pitchFamily="18" charset="0"/>
                <a:ea typeface="Calibri" panose="020F0502020204030204" pitchFamily="34" charset="0"/>
              </a:rPr>
              <a:t> </a:t>
            </a:r>
            <a:r>
              <a:rPr lang="en-US" sz="3200" dirty="0">
                <a:latin typeface="Times New Roman" panose="02020603050405020304" pitchFamily="18" charset="0"/>
                <a:ea typeface="Calibri" panose="020F0502020204030204" pitchFamily="34" charset="0"/>
              </a:rPr>
              <a:t>Các thông tin về biển báo mà em ghi nhớ được?</a:t>
            </a:r>
            <a:endParaRPr lang="en-US" sz="3200" dirty="0">
              <a:latin typeface="Times New Roman" panose="02020603050405020304" pitchFamily="18" charset="0"/>
              <a:ea typeface="Times New Roman" panose="02020603050405020304" pitchFamily="18" charset="0"/>
            </a:endParaRPr>
          </a:p>
        </p:txBody>
      </p:sp>
      <p:sp>
        <p:nvSpPr>
          <p:cNvPr id="10" name="Rectangle 9"/>
          <p:cNvSpPr/>
          <p:nvPr/>
        </p:nvSpPr>
        <p:spPr>
          <a:xfrm>
            <a:off x="1646294" y="5312224"/>
            <a:ext cx="6417141" cy="643894"/>
          </a:xfrm>
          <a:prstGeom prst="rect">
            <a:avLst/>
          </a:prstGeom>
        </p:spPr>
        <p:txBody>
          <a:bodyPr wrap="none">
            <a:spAutoFit/>
          </a:bodyPr>
          <a:lstStyle/>
          <a:p>
            <a:pPr algn="just">
              <a:lnSpc>
                <a:spcPct val="112000"/>
              </a:lnSpc>
              <a:spcBef>
                <a:spcPts val="600"/>
              </a:spcBef>
            </a:pPr>
            <a:r>
              <a:rPr lang="en-US" sz="3200" dirty="0" smtClean="0">
                <a:latin typeface="Times New Roman" panose="02020603050405020304" pitchFamily="18" charset="0"/>
                <a:ea typeface="Calibri" panose="020F0502020204030204" pitchFamily="34" charset="0"/>
              </a:rPr>
              <a:t>? </a:t>
            </a:r>
            <a:r>
              <a:rPr lang="en-US" sz="3200" dirty="0">
                <a:latin typeface="Times New Roman" panose="02020603050405020304" pitchFamily="18" charset="0"/>
                <a:ea typeface="Calibri" panose="020F0502020204030204" pitchFamily="34" charset="0"/>
              </a:rPr>
              <a:t>Biển báo được làm bằng vật liệu gì?</a:t>
            </a:r>
            <a:endParaRPr lang="en-US" sz="3200" dirty="0">
              <a:latin typeface="Times New Roman" panose="02020603050405020304" pitchFamily="18" charset="0"/>
              <a:ea typeface="Times New Roman" panose="02020603050405020304" pitchFamily="18" charset="0"/>
            </a:endParaRPr>
          </a:p>
        </p:txBody>
      </p:sp>
      <p:sp>
        <p:nvSpPr>
          <p:cNvPr id="2" name="Rectangle 1"/>
          <p:cNvSpPr/>
          <p:nvPr/>
        </p:nvSpPr>
        <p:spPr>
          <a:xfrm>
            <a:off x="1215941" y="4614325"/>
            <a:ext cx="7100021" cy="643894"/>
          </a:xfrm>
          <a:prstGeom prst="rect">
            <a:avLst/>
          </a:prstGeom>
        </p:spPr>
        <p:txBody>
          <a:bodyPr wrap="none">
            <a:spAutoFit/>
          </a:bodyPr>
          <a:lstStyle/>
          <a:p>
            <a:pPr algn="just">
              <a:lnSpc>
                <a:spcPct val="112000"/>
              </a:lnSpc>
              <a:spcBef>
                <a:spcPts val="600"/>
              </a:spcBef>
            </a:pPr>
            <a:r>
              <a:rPr lang="en-US" sz="3200" dirty="0">
                <a:solidFill>
                  <a:srgbClr val="FF0000"/>
                </a:solidFill>
                <a:latin typeface="Times New Roman" panose="02020603050405020304" pitchFamily="18" charset="0"/>
                <a:ea typeface="Times New Roman" panose="02020603050405020304" pitchFamily="18" charset="0"/>
              </a:rPr>
              <a:t>+ Các trụ cột được ghi bằng các dạng chữ</a:t>
            </a:r>
            <a:r>
              <a:rPr lang="en-US" dirty="0">
                <a:latin typeface="Times New Roman" panose="02020603050405020304" pitchFamily="18" charset="0"/>
                <a:ea typeface="Times New Roman" panose="02020603050405020304" pitchFamily="18" charset="0"/>
              </a:rPr>
              <a:t>.</a:t>
            </a:r>
          </a:p>
        </p:txBody>
      </p:sp>
      <p:sp>
        <p:nvSpPr>
          <p:cNvPr id="3" name="Rectangle 2"/>
          <p:cNvSpPr/>
          <p:nvPr/>
        </p:nvSpPr>
        <p:spPr>
          <a:xfrm>
            <a:off x="1237614" y="6010123"/>
            <a:ext cx="6351419" cy="584775"/>
          </a:xfrm>
          <a:prstGeom prst="rect">
            <a:avLst/>
          </a:prstGeom>
        </p:spPr>
        <p:txBody>
          <a:bodyPr wrap="none">
            <a:spAutoFit/>
          </a:bodyPr>
          <a:lstStyle/>
          <a:p>
            <a:r>
              <a:rPr lang="en-US" sz="3200" dirty="0">
                <a:solidFill>
                  <a:srgbClr val="FF0000"/>
                </a:solidFill>
                <a:latin typeface="Times New Roman" panose="02020603050405020304" pitchFamily="18" charset="0"/>
                <a:ea typeface="Times New Roman" panose="02020603050405020304" pitchFamily="18" charset="0"/>
              </a:rPr>
              <a:t>+Biển báo được làm bằng các cột trụ.</a:t>
            </a:r>
            <a:endParaRPr lang="en-US" sz="3200" dirty="0">
              <a:solidFill>
                <a:srgbClr val="FF0000"/>
              </a:solidFill>
            </a:endParaRPr>
          </a:p>
        </p:txBody>
      </p:sp>
    </p:spTree>
    <p:extLst>
      <p:ext uri="{BB962C8B-B14F-4D97-AF65-F5344CB8AC3E}">
        <p14:creationId xmlns:p14="http://schemas.microsoft.com/office/powerpoint/2010/main" val="188855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6"/>
          <p:cNvSpPr txBox="1">
            <a:spLocks noChangeArrowheads="1"/>
          </p:cNvSpPr>
          <p:nvPr/>
        </p:nvSpPr>
        <p:spPr bwMode="auto">
          <a:xfrm>
            <a:off x="2362200" y="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50000"/>
              </a:spcBef>
              <a:buClrTx/>
              <a:buSzTx/>
              <a:buFontTx/>
              <a:buNone/>
            </a:pPr>
            <a:endParaRPr lang="vi-VN" altLang="en-US" sz="1800" b="0">
              <a:latin typeface="Times New Roman" panose="02020603050405020304" pitchFamily="18" charset="0"/>
            </a:endParaRPr>
          </a:p>
        </p:txBody>
      </p:sp>
      <p:sp>
        <p:nvSpPr>
          <p:cNvPr id="17411" name="Text Box 9"/>
          <p:cNvSpPr txBox="1">
            <a:spLocks noChangeArrowheads="1"/>
          </p:cNvSpPr>
          <p:nvPr/>
        </p:nvSpPr>
        <p:spPr bwMode="auto">
          <a:xfrm>
            <a:off x="1981200" y="2971800"/>
            <a:ext cx="716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50000"/>
              </a:spcBef>
              <a:buClrTx/>
              <a:buSzTx/>
              <a:buFontTx/>
              <a:buNone/>
            </a:pPr>
            <a:endParaRPr lang="vi-VN" altLang="en-US" sz="1800" b="0">
              <a:latin typeface="Times New Roman" panose="02020603050405020304" pitchFamily="18" charset="0"/>
            </a:endParaRPr>
          </a:p>
        </p:txBody>
      </p:sp>
      <p:sp>
        <p:nvSpPr>
          <p:cNvPr id="23559" name="Text Box 7"/>
          <p:cNvSpPr txBox="1">
            <a:spLocks noChangeArrowheads="1"/>
          </p:cNvSpPr>
          <p:nvPr/>
        </p:nvSpPr>
        <p:spPr bwMode="auto">
          <a:xfrm>
            <a:off x="4038600" y="517525"/>
            <a:ext cx="426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50000"/>
              </a:spcBef>
              <a:buClrTx/>
              <a:buSzTx/>
              <a:buFontTx/>
              <a:buNone/>
            </a:pPr>
            <a:r>
              <a:rPr lang="en-US" altLang="en-US" sz="4000" dirty="0">
                <a:solidFill>
                  <a:srgbClr val="00B050"/>
                </a:solidFill>
                <a:latin typeface="Times New Roman" panose="02020603050405020304" pitchFamily="18" charset="0"/>
              </a:rPr>
              <a:t>NHẮC LẠI</a:t>
            </a:r>
          </a:p>
        </p:txBody>
      </p:sp>
      <p:sp>
        <p:nvSpPr>
          <p:cNvPr id="8" name="TextBox 7"/>
          <p:cNvSpPr txBox="1">
            <a:spLocks noChangeArrowheads="1"/>
          </p:cNvSpPr>
          <p:nvPr/>
        </p:nvSpPr>
        <p:spPr bwMode="auto">
          <a:xfrm>
            <a:off x="1066800" y="1449388"/>
            <a:ext cx="10896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alibri" panose="020F0502020204030204" pitchFamily="34" charset="0"/>
                <a:cs typeface="Arial" panose="020B0604020202020204" pitchFamily="34" charset="0"/>
              </a:defRPr>
            </a:lvl1pPr>
            <a:lvl2pPr marL="742950" indent="-285750">
              <a:defRPr b="1">
                <a:solidFill>
                  <a:schemeClr val="tx1"/>
                </a:solidFill>
                <a:latin typeface="Calibri" panose="020F0502020204030204" pitchFamily="34" charset="0"/>
                <a:cs typeface="Arial" panose="020B0604020202020204" pitchFamily="34" charset="0"/>
              </a:defRPr>
            </a:lvl2pPr>
            <a:lvl3pPr marL="1143000" indent="-228600">
              <a:defRPr b="1">
                <a:solidFill>
                  <a:schemeClr val="tx1"/>
                </a:solidFill>
                <a:latin typeface="Calibri" panose="020F0502020204030204" pitchFamily="34" charset="0"/>
                <a:cs typeface="Arial" panose="020B0604020202020204" pitchFamily="34" charset="0"/>
              </a:defRPr>
            </a:lvl3pPr>
            <a:lvl4pPr marL="1600200" indent="-228600">
              <a:defRPr b="1">
                <a:solidFill>
                  <a:schemeClr val="tx1"/>
                </a:solidFill>
                <a:latin typeface="Calibri" panose="020F0502020204030204" pitchFamily="34" charset="0"/>
                <a:cs typeface="Arial" panose="020B0604020202020204" pitchFamily="34" charset="0"/>
              </a:defRPr>
            </a:lvl4pPr>
            <a:lvl5pPr marL="2057400" indent="-22860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r>
              <a:rPr lang="en-US" altLang="en-US" sz="3600">
                <a:latin typeface="Times New Roman" panose="02020603050405020304" pitchFamily="18" charset="0"/>
                <a:cs typeface="Times New Roman" panose="02020603050405020304" pitchFamily="18" charset="0"/>
              </a:rPr>
              <a:t>? Nêu các bước gấp, cắt, dán biển báo giao thông ?</a:t>
            </a:r>
          </a:p>
        </p:txBody>
      </p:sp>
      <p:sp>
        <p:nvSpPr>
          <p:cNvPr id="9" name="TextBox 8"/>
          <p:cNvSpPr txBox="1">
            <a:spLocks noChangeArrowheads="1"/>
          </p:cNvSpPr>
          <p:nvPr/>
        </p:nvSpPr>
        <p:spPr bwMode="auto">
          <a:xfrm>
            <a:off x="1062038" y="3338513"/>
            <a:ext cx="472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alibri" panose="020F0502020204030204" pitchFamily="34" charset="0"/>
                <a:cs typeface="Arial" panose="020B0604020202020204" pitchFamily="34" charset="0"/>
              </a:defRPr>
            </a:lvl1pPr>
            <a:lvl2pPr marL="742950" indent="-285750">
              <a:defRPr b="1">
                <a:solidFill>
                  <a:schemeClr val="tx1"/>
                </a:solidFill>
                <a:latin typeface="Calibri" panose="020F0502020204030204" pitchFamily="34" charset="0"/>
                <a:cs typeface="Arial" panose="020B0604020202020204" pitchFamily="34" charset="0"/>
              </a:defRPr>
            </a:lvl2pPr>
            <a:lvl3pPr marL="1143000" indent="-228600">
              <a:defRPr b="1">
                <a:solidFill>
                  <a:schemeClr val="tx1"/>
                </a:solidFill>
                <a:latin typeface="Calibri" panose="020F0502020204030204" pitchFamily="34" charset="0"/>
                <a:cs typeface="Arial" panose="020B0604020202020204" pitchFamily="34" charset="0"/>
              </a:defRPr>
            </a:lvl3pPr>
            <a:lvl4pPr marL="1600200" indent="-228600">
              <a:defRPr b="1">
                <a:solidFill>
                  <a:schemeClr val="tx1"/>
                </a:solidFill>
                <a:latin typeface="Calibri" panose="020F0502020204030204" pitchFamily="34" charset="0"/>
                <a:cs typeface="Arial" panose="020B0604020202020204" pitchFamily="34" charset="0"/>
              </a:defRPr>
            </a:lvl4pPr>
            <a:lvl5pPr marL="2057400" indent="-22860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r>
              <a:rPr lang="en-US" altLang="en-US" sz="3600">
                <a:solidFill>
                  <a:schemeClr val="accent1"/>
                </a:solidFill>
                <a:latin typeface="Times New Roman" panose="02020603050405020304" pitchFamily="18" charset="0"/>
                <a:cs typeface="Times New Roman" panose="02020603050405020304" pitchFamily="18" charset="0"/>
              </a:rPr>
              <a:t>Bước 1: Làm biển báo</a:t>
            </a:r>
          </a:p>
        </p:txBody>
      </p:sp>
      <p:sp>
        <p:nvSpPr>
          <p:cNvPr id="10" name="TextBox 9"/>
          <p:cNvSpPr txBox="1">
            <a:spLocks noChangeArrowheads="1"/>
          </p:cNvSpPr>
          <p:nvPr/>
        </p:nvSpPr>
        <p:spPr bwMode="auto">
          <a:xfrm>
            <a:off x="1096963" y="5051425"/>
            <a:ext cx="6762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alibri" panose="020F0502020204030204" pitchFamily="34" charset="0"/>
                <a:cs typeface="Arial" panose="020B0604020202020204" pitchFamily="34" charset="0"/>
              </a:defRPr>
            </a:lvl1pPr>
            <a:lvl2pPr marL="742950" indent="-285750">
              <a:defRPr b="1">
                <a:solidFill>
                  <a:schemeClr val="tx1"/>
                </a:solidFill>
                <a:latin typeface="Calibri" panose="020F0502020204030204" pitchFamily="34" charset="0"/>
                <a:cs typeface="Arial" panose="020B0604020202020204" pitchFamily="34" charset="0"/>
              </a:defRPr>
            </a:lvl2pPr>
            <a:lvl3pPr marL="1143000" indent="-228600">
              <a:defRPr b="1">
                <a:solidFill>
                  <a:schemeClr val="tx1"/>
                </a:solidFill>
                <a:latin typeface="Calibri" panose="020F0502020204030204" pitchFamily="34" charset="0"/>
                <a:cs typeface="Arial" panose="020B0604020202020204" pitchFamily="34" charset="0"/>
              </a:defRPr>
            </a:lvl3pPr>
            <a:lvl4pPr marL="1600200" indent="-228600">
              <a:defRPr b="1">
                <a:solidFill>
                  <a:schemeClr val="tx1"/>
                </a:solidFill>
                <a:latin typeface="Calibri" panose="020F0502020204030204" pitchFamily="34" charset="0"/>
                <a:cs typeface="Arial" panose="020B0604020202020204" pitchFamily="34" charset="0"/>
              </a:defRPr>
            </a:lvl4pPr>
            <a:lvl5pPr marL="2057400" indent="-22860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r>
              <a:rPr lang="en-US" altLang="en-US" sz="3600">
                <a:solidFill>
                  <a:schemeClr val="accent1"/>
                </a:solidFill>
                <a:latin typeface="Times New Roman" panose="02020603050405020304" pitchFamily="18" charset="0"/>
                <a:cs typeface="Times New Roman" panose="02020603050405020304" pitchFamily="18" charset="0"/>
              </a:rPr>
              <a:t>Bước 3: Làm đế biển báo</a:t>
            </a:r>
          </a:p>
        </p:txBody>
      </p:sp>
      <p:sp>
        <p:nvSpPr>
          <p:cNvPr id="11" name="TextBox 10"/>
          <p:cNvSpPr txBox="1">
            <a:spLocks noChangeArrowheads="1"/>
          </p:cNvSpPr>
          <p:nvPr/>
        </p:nvSpPr>
        <p:spPr bwMode="auto">
          <a:xfrm>
            <a:off x="1062038" y="4175125"/>
            <a:ext cx="7370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alibri" panose="020F0502020204030204" pitchFamily="34" charset="0"/>
                <a:cs typeface="Arial" panose="020B0604020202020204" pitchFamily="34" charset="0"/>
              </a:defRPr>
            </a:lvl1pPr>
            <a:lvl2pPr marL="742950" indent="-285750">
              <a:defRPr b="1">
                <a:solidFill>
                  <a:schemeClr val="tx1"/>
                </a:solidFill>
                <a:latin typeface="Calibri" panose="020F0502020204030204" pitchFamily="34" charset="0"/>
                <a:cs typeface="Arial" panose="020B0604020202020204" pitchFamily="34" charset="0"/>
              </a:defRPr>
            </a:lvl2pPr>
            <a:lvl3pPr marL="1143000" indent="-228600">
              <a:defRPr b="1">
                <a:solidFill>
                  <a:schemeClr val="tx1"/>
                </a:solidFill>
                <a:latin typeface="Calibri" panose="020F0502020204030204" pitchFamily="34" charset="0"/>
                <a:cs typeface="Arial" panose="020B0604020202020204" pitchFamily="34" charset="0"/>
              </a:defRPr>
            </a:lvl3pPr>
            <a:lvl4pPr marL="1600200" indent="-228600">
              <a:defRPr b="1">
                <a:solidFill>
                  <a:schemeClr val="tx1"/>
                </a:solidFill>
                <a:latin typeface="Calibri" panose="020F0502020204030204" pitchFamily="34" charset="0"/>
                <a:cs typeface="Arial" panose="020B0604020202020204" pitchFamily="34" charset="0"/>
              </a:defRPr>
            </a:lvl4pPr>
            <a:lvl5pPr marL="2057400" indent="-22860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r>
              <a:rPr lang="en-US" altLang="en-US" sz="3600">
                <a:solidFill>
                  <a:schemeClr val="accent1"/>
                </a:solidFill>
                <a:latin typeface="Times New Roman" panose="02020603050405020304" pitchFamily="18" charset="0"/>
                <a:cs typeface="Times New Roman" panose="02020603050405020304" pitchFamily="18" charset="0"/>
              </a:rPr>
              <a:t>Bước 2: Làm cột biển báo</a:t>
            </a:r>
          </a:p>
        </p:txBody>
      </p:sp>
      <p:sp>
        <p:nvSpPr>
          <p:cNvPr id="12" name="TextBox 11"/>
          <p:cNvSpPr txBox="1">
            <a:spLocks noChangeArrowheads="1"/>
          </p:cNvSpPr>
          <p:nvPr/>
        </p:nvSpPr>
        <p:spPr bwMode="auto">
          <a:xfrm>
            <a:off x="1066800" y="5943600"/>
            <a:ext cx="6456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alibri" panose="020F0502020204030204" pitchFamily="34" charset="0"/>
                <a:cs typeface="Arial" panose="020B0604020202020204" pitchFamily="34" charset="0"/>
              </a:defRPr>
            </a:lvl1pPr>
            <a:lvl2pPr marL="742950" indent="-285750">
              <a:defRPr b="1">
                <a:solidFill>
                  <a:schemeClr val="tx1"/>
                </a:solidFill>
                <a:latin typeface="Calibri" panose="020F0502020204030204" pitchFamily="34" charset="0"/>
                <a:cs typeface="Arial" panose="020B0604020202020204" pitchFamily="34" charset="0"/>
              </a:defRPr>
            </a:lvl2pPr>
            <a:lvl3pPr marL="1143000" indent="-228600">
              <a:defRPr b="1">
                <a:solidFill>
                  <a:schemeClr val="tx1"/>
                </a:solidFill>
                <a:latin typeface="Calibri" panose="020F0502020204030204" pitchFamily="34" charset="0"/>
                <a:cs typeface="Arial" panose="020B0604020202020204" pitchFamily="34" charset="0"/>
              </a:defRPr>
            </a:lvl3pPr>
            <a:lvl4pPr marL="1600200" indent="-228600">
              <a:defRPr b="1">
                <a:solidFill>
                  <a:schemeClr val="tx1"/>
                </a:solidFill>
                <a:latin typeface="Calibri" panose="020F0502020204030204" pitchFamily="34" charset="0"/>
                <a:cs typeface="Arial" panose="020B0604020202020204" pitchFamily="34" charset="0"/>
              </a:defRPr>
            </a:lvl4pPr>
            <a:lvl5pPr marL="2057400" indent="-22860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r>
              <a:rPr lang="en-US" altLang="en-US" sz="3600">
                <a:solidFill>
                  <a:schemeClr val="accent1"/>
                </a:solidFill>
                <a:latin typeface="Times New Roman" panose="02020603050405020304" pitchFamily="18" charset="0"/>
                <a:cs typeface="Times New Roman" panose="02020603050405020304" pitchFamily="18" charset="0"/>
              </a:rPr>
              <a:t>Bước 4: Hoàn thiện sản phẩm</a:t>
            </a:r>
          </a:p>
        </p:txBody>
      </p:sp>
      <p:sp>
        <p:nvSpPr>
          <p:cNvPr id="13" name="TextBox 12"/>
          <p:cNvSpPr txBox="1">
            <a:spLocks noChangeArrowheads="1"/>
          </p:cNvSpPr>
          <p:nvPr/>
        </p:nvSpPr>
        <p:spPr bwMode="auto">
          <a:xfrm>
            <a:off x="838200" y="2281238"/>
            <a:ext cx="9601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alibri" panose="020F0502020204030204" pitchFamily="34" charset="0"/>
                <a:cs typeface="Arial" panose="020B0604020202020204" pitchFamily="34" charset="0"/>
              </a:defRPr>
            </a:lvl1pPr>
            <a:lvl2pPr marL="742950" indent="-285750">
              <a:defRPr b="1">
                <a:solidFill>
                  <a:schemeClr val="tx1"/>
                </a:solidFill>
                <a:latin typeface="Calibri" panose="020F0502020204030204" pitchFamily="34" charset="0"/>
                <a:cs typeface="Arial" panose="020B0604020202020204" pitchFamily="34" charset="0"/>
              </a:defRPr>
            </a:lvl2pPr>
            <a:lvl3pPr marL="1143000" indent="-228600">
              <a:defRPr b="1">
                <a:solidFill>
                  <a:schemeClr val="tx1"/>
                </a:solidFill>
                <a:latin typeface="Calibri" panose="020F0502020204030204" pitchFamily="34" charset="0"/>
                <a:cs typeface="Arial" panose="020B0604020202020204" pitchFamily="34" charset="0"/>
              </a:defRPr>
            </a:lvl3pPr>
            <a:lvl4pPr marL="1600200" indent="-228600">
              <a:defRPr b="1">
                <a:solidFill>
                  <a:schemeClr val="tx1"/>
                </a:solidFill>
                <a:latin typeface="Calibri" panose="020F0502020204030204" pitchFamily="34" charset="0"/>
                <a:cs typeface="Arial" panose="020B0604020202020204" pitchFamily="34" charset="0"/>
              </a:defRPr>
            </a:lvl4pPr>
            <a:lvl5pPr marL="2057400" indent="-22860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r>
              <a:rPr lang="en-US" altLang="en-US" sz="4400">
                <a:solidFill>
                  <a:srgbClr val="2203DF"/>
                </a:solidFill>
                <a:latin typeface="Times New Roman" panose="02020603050405020304" pitchFamily="18" charset="0"/>
                <a:cs typeface="Times New Roman" panose="02020603050405020304" pitchFamily="18" charset="0"/>
              </a:rPr>
              <a:t>Quy trình làm biển báo gồm 4 bước:</a:t>
            </a:r>
          </a:p>
        </p:txBody>
      </p:sp>
    </p:spTree>
    <p:extLst>
      <p:ext uri="{BB962C8B-B14F-4D97-AF65-F5344CB8AC3E}">
        <p14:creationId xmlns:p14="http://schemas.microsoft.com/office/powerpoint/2010/main" val="189109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fade">
                                      <p:cBhvr>
                                        <p:cTn id="7" dur="1000"/>
                                        <p:tgtEl>
                                          <p:spTgt spid="23559"/>
                                        </p:tgtEl>
                                      </p:cBhvr>
                                    </p:animEffect>
                                    <p:anim calcmode="lin" valueType="num">
                                      <p:cBhvr>
                                        <p:cTn id="8" dur="1000" fill="hold"/>
                                        <p:tgtEl>
                                          <p:spTgt spid="23559"/>
                                        </p:tgtEl>
                                        <p:attrNameLst>
                                          <p:attrName>ppt_x</p:attrName>
                                        </p:attrNameLst>
                                      </p:cBhvr>
                                      <p:tavLst>
                                        <p:tav tm="0">
                                          <p:val>
                                            <p:strVal val="#ppt_x"/>
                                          </p:val>
                                        </p:tav>
                                        <p:tav tm="100000">
                                          <p:val>
                                            <p:strVal val="#ppt_x"/>
                                          </p:val>
                                        </p:tav>
                                      </p:tavLst>
                                    </p:anim>
                                    <p:anim calcmode="lin" valueType="num">
                                      <p:cBhvr>
                                        <p:cTn id="9" dur="1000" fill="hold"/>
                                        <p:tgtEl>
                                          <p:spTgt spid="2355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p:bldP spid="8" grpId="0"/>
      <p:bldP spid="9"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C8ED1FAD-3A1F-4BA8-B133-4340AD1B0E00}"/>
              </a:ext>
            </a:extLst>
          </p:cNvPr>
          <p:cNvSpPr/>
          <p:nvPr/>
        </p:nvSpPr>
        <p:spPr>
          <a:xfrm>
            <a:off x="1952124" y="1180196"/>
            <a:ext cx="7751928" cy="1640951"/>
          </a:xfrm>
          <a:prstGeom prst="rect">
            <a:avLst/>
          </a:prstGeom>
          <a:noFill/>
        </p:spPr>
        <p:txBody>
          <a:bodyPr wrap="none">
            <a:prstTxWarp prst="textChevron">
              <a:avLst>
                <a:gd name="adj" fmla="val 45743"/>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fontAlgn="base">
              <a:spcBef>
                <a:spcPct val="0"/>
              </a:spcBef>
              <a:spcAft>
                <a:spcPct val="0"/>
              </a:spcAft>
              <a:defRPr/>
            </a:pPr>
            <a:r>
              <a:rPr lang="en-US" sz="5400" b="1"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Kính</a:t>
            </a:r>
            <a:r>
              <a:rPr lang="en-US" sz="54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chúc</a:t>
            </a:r>
            <a:r>
              <a:rPr lang="en-US" sz="54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các</a:t>
            </a:r>
            <a:r>
              <a:rPr lang="en-US" sz="54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thầy</a:t>
            </a:r>
            <a:r>
              <a:rPr lang="en-US" sz="54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cô</a:t>
            </a:r>
            <a:r>
              <a:rPr lang="en-US" sz="54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giáo</a:t>
            </a:r>
            <a:r>
              <a:rPr lang="en-US" sz="54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mạnh</a:t>
            </a:r>
            <a:r>
              <a:rPr lang="en-US" sz="54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khỏe</a:t>
            </a:r>
            <a:endParaRPr lang="en-US" sz="54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endParaRPr>
          </a:p>
        </p:txBody>
      </p:sp>
      <p:sp>
        <p:nvSpPr>
          <p:cNvPr id="4" name="Rectangle 3">
            <a:extLst>
              <a:ext uri="{FF2B5EF4-FFF2-40B4-BE49-F238E27FC236}">
                <a16:creationId xmlns="" xmlns:a16="http://schemas.microsoft.com/office/drawing/2014/main" id="{527DEFC6-56A4-4B12-BC60-666A944D1AD7}"/>
              </a:ext>
            </a:extLst>
          </p:cNvPr>
          <p:cNvSpPr/>
          <p:nvPr/>
        </p:nvSpPr>
        <p:spPr>
          <a:xfrm>
            <a:off x="2337129" y="2821147"/>
            <a:ext cx="7246961" cy="1640951"/>
          </a:xfrm>
          <a:prstGeom prst="rect">
            <a:avLst/>
          </a:prstGeom>
          <a:noFill/>
        </p:spPr>
        <p:txBody>
          <a:bodyPr wrap="none">
            <a:prstTxWarp prst="textChevron">
              <a:avLst>
                <a:gd name="adj" fmla="val 0"/>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fontAlgn="base">
              <a:spcBef>
                <a:spcPct val="0"/>
              </a:spcBef>
              <a:spcAft>
                <a:spcPct val="0"/>
              </a:spcAft>
              <a:defRPr/>
            </a:pPr>
            <a:r>
              <a:rPr lang="en-US" sz="5400" b="1" dirty="0" err="1">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Chúc</a:t>
            </a:r>
            <a:r>
              <a:rPr lang="en-US" sz="5400" b="1" dirty="0">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các</a:t>
            </a:r>
            <a:r>
              <a:rPr lang="en-US" sz="5400" b="1" dirty="0">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em</a:t>
            </a:r>
            <a:r>
              <a:rPr lang="en-US" sz="5400" b="1" dirty="0">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chăm</a:t>
            </a:r>
            <a:r>
              <a:rPr lang="en-US" sz="5400" b="1" dirty="0">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ngoan</a:t>
            </a:r>
            <a:r>
              <a:rPr lang="en-US" sz="5400" b="1" dirty="0">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học</a:t>
            </a:r>
            <a:r>
              <a:rPr lang="en-US" sz="5400" b="1" dirty="0">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tốt</a:t>
            </a:r>
            <a:r>
              <a:rPr lang="en-US" sz="5400" b="1" dirty="0">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p>
        </p:txBody>
      </p:sp>
      <p:grpSp>
        <p:nvGrpSpPr>
          <p:cNvPr id="6" name="Group 12">
            <a:extLst>
              <a:ext uri="{FF2B5EF4-FFF2-40B4-BE49-F238E27FC236}">
                <a16:creationId xmlns="" xmlns:a16="http://schemas.microsoft.com/office/drawing/2014/main" id="{7E243016-2043-4447-B5DD-D0AAF89BEF02}"/>
              </a:ext>
            </a:extLst>
          </p:cNvPr>
          <p:cNvGrpSpPr>
            <a:grpSpLocks/>
          </p:cNvGrpSpPr>
          <p:nvPr/>
        </p:nvGrpSpPr>
        <p:grpSpPr bwMode="auto">
          <a:xfrm>
            <a:off x="-198783" y="-92765"/>
            <a:ext cx="12390783" cy="7015853"/>
            <a:chOff x="0" y="0"/>
            <a:chExt cx="5760" cy="4320"/>
          </a:xfrm>
        </p:grpSpPr>
        <p:pic>
          <p:nvPicPr>
            <p:cNvPr id="7" name="Picture 13" descr="flower[1][1][1][1]">
              <a:extLst>
                <a:ext uri="{FF2B5EF4-FFF2-40B4-BE49-F238E27FC236}">
                  <a16:creationId xmlns="" xmlns:a16="http://schemas.microsoft.com/office/drawing/2014/main" id="{A8745302-92D0-498F-B7E9-667C45F796F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flower[1][1][1][1]">
              <a:extLst>
                <a:ext uri="{FF2B5EF4-FFF2-40B4-BE49-F238E27FC236}">
                  <a16:creationId xmlns="" xmlns:a16="http://schemas.microsoft.com/office/drawing/2014/main" id="{DE2FDE05-64C2-4470-A4A6-ABE6272D8EF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942"/>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flower[1][1][1][1]">
              <a:extLst>
                <a:ext uri="{FF2B5EF4-FFF2-40B4-BE49-F238E27FC236}">
                  <a16:creationId xmlns="" xmlns:a16="http://schemas.microsoft.com/office/drawing/2014/main" id="{FF7D61AE-459C-443C-AF26-F95B0ED3C19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7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flower[1][1][1][1]">
              <a:extLst>
                <a:ext uri="{FF2B5EF4-FFF2-40B4-BE49-F238E27FC236}">
                  <a16:creationId xmlns="" xmlns:a16="http://schemas.microsoft.com/office/drawing/2014/main" id="{6DD323D6-4742-4020-8ACE-E95A1EA6171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1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012">
              <a:extLst>
                <a:ext uri="{FF2B5EF4-FFF2-40B4-BE49-F238E27FC236}">
                  <a16:creationId xmlns="" xmlns:a16="http://schemas.microsoft.com/office/drawing/2014/main" id="{5451C355-7BA8-46A7-846E-5BFA8687686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descr="012">
              <a:extLst>
                <a:ext uri="{FF2B5EF4-FFF2-40B4-BE49-F238E27FC236}">
                  <a16:creationId xmlns="" xmlns:a16="http://schemas.microsoft.com/office/drawing/2014/main" id="{66F79482-A6BB-4403-B83B-DBC45DDBC63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descr="012">
              <a:extLst>
                <a:ext uri="{FF2B5EF4-FFF2-40B4-BE49-F238E27FC236}">
                  <a16:creationId xmlns="" xmlns:a16="http://schemas.microsoft.com/office/drawing/2014/main" id="{E50FDC5D-C985-46C1-BF27-26FC0455F66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944"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0" descr="012">
              <a:extLst>
                <a:ext uri="{FF2B5EF4-FFF2-40B4-BE49-F238E27FC236}">
                  <a16:creationId xmlns="" xmlns:a16="http://schemas.microsoft.com/office/drawing/2014/main" id="{52E08800-4548-483A-812F-B097C43C414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944"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9" descr="a_blum10">
            <a:extLst>
              <a:ext uri="{FF2B5EF4-FFF2-40B4-BE49-F238E27FC236}">
                <a16:creationId xmlns="" xmlns:a16="http://schemas.microsoft.com/office/drawing/2014/main" id="{93062BCD-B50F-4F6D-A788-75464A5151B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78093" y="5215507"/>
            <a:ext cx="161851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descr="Hoa hong">
            <a:extLst>
              <a:ext uri="{FF2B5EF4-FFF2-40B4-BE49-F238E27FC236}">
                <a16:creationId xmlns="" xmlns:a16="http://schemas.microsoft.com/office/drawing/2014/main" id="{E288E7DD-D216-4453-B19A-ECB09865444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039601" y="4488992"/>
            <a:ext cx="2971800" cy="2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rosesrt">
            <a:extLst>
              <a:ext uri="{FF2B5EF4-FFF2-40B4-BE49-F238E27FC236}">
                <a16:creationId xmlns="" xmlns:a16="http://schemas.microsoft.com/office/drawing/2014/main" id="{872ABA29-6DDC-4B99-8DA0-D8036D18D50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900282" y="5171073"/>
            <a:ext cx="161851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746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15"/>
                                        </p:tgtEl>
                                      </p:cBhvr>
                                      <p:by x="150000" y="150000"/>
                                    </p:animScale>
                                  </p:childTnLst>
                                </p:cTn>
                              </p:par>
                              <p:par>
                                <p:cTn id="7" presetID="6" presetClass="emph" presetSubtype="0" fill="hold" nodeType="withEffect">
                                  <p:stCondLst>
                                    <p:cond delay="0"/>
                                  </p:stCondLst>
                                  <p:childTnLst>
                                    <p:animScale>
                                      <p:cBhvr>
                                        <p:cTn id="8" dur="2000" fill="hold"/>
                                        <p:tgtEl>
                                          <p:spTgt spid="16"/>
                                        </p:tgtEl>
                                      </p:cBhvr>
                                      <p:by x="150000" y="150000"/>
                                    </p:animScale>
                                  </p:childTnLst>
                                </p:cTn>
                              </p:par>
                              <p:par>
                                <p:cTn id="9" presetID="6" presetClass="emph" presetSubtype="0" fill="hold" nodeType="withEffect">
                                  <p:stCondLst>
                                    <p:cond delay="0"/>
                                  </p:stCondLst>
                                  <p:childTnLst>
                                    <p:animScale>
                                      <p:cBhvr>
                                        <p:cTn id="10"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805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72C0A191-6976-4679-8D9E-02C5E122A7AB}"/>
              </a:ext>
            </a:extLst>
          </p:cNvPr>
          <p:cNvSpPr/>
          <p:nvPr/>
        </p:nvSpPr>
        <p:spPr>
          <a:xfrm>
            <a:off x="1" y="0"/>
            <a:ext cx="4598504" cy="70236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Times New Roman" panose="02020603050405020304" pitchFamily="18" charset="0"/>
                <a:cs typeface="Times New Roman" panose="02020603050405020304" pitchFamily="18" charset="0"/>
              </a:rPr>
              <a:t>KHỞI ĐỘNG</a:t>
            </a:r>
          </a:p>
        </p:txBody>
      </p:sp>
      <p:sp>
        <p:nvSpPr>
          <p:cNvPr id="5" name="TextBox 4"/>
          <p:cNvSpPr txBox="1"/>
          <p:nvPr/>
        </p:nvSpPr>
        <p:spPr>
          <a:xfrm>
            <a:off x="437323" y="932937"/>
            <a:ext cx="9780104"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 Hãy nêu tác dụng của biển báo giao thông?</a:t>
            </a:r>
          </a:p>
        </p:txBody>
      </p:sp>
      <p:sp>
        <p:nvSpPr>
          <p:cNvPr id="8" name="TextBox 7"/>
          <p:cNvSpPr txBox="1"/>
          <p:nvPr/>
        </p:nvSpPr>
        <p:spPr>
          <a:xfrm>
            <a:off x="318052" y="1768060"/>
            <a:ext cx="10416208" cy="2308324"/>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 </a:t>
            </a:r>
            <a:r>
              <a:rPr lang="en-US" sz="3600" dirty="0" smtClean="0">
                <a:solidFill>
                  <a:srgbClr val="FF0000"/>
                </a:solidFill>
                <a:latin typeface="Times New Roman" panose="02020603050405020304" pitchFamily="18" charset="0"/>
                <a:cs typeface="Times New Roman" panose="02020603050405020304" pitchFamily="18" charset="0"/>
              </a:rPr>
              <a:t>Giúp </a:t>
            </a:r>
            <a:r>
              <a:rPr lang="en-US" sz="3600" dirty="0">
                <a:solidFill>
                  <a:srgbClr val="FF0000"/>
                </a:solidFill>
                <a:latin typeface="Times New Roman" panose="02020603050405020304" pitchFamily="18" charset="0"/>
                <a:cs typeface="Times New Roman" panose="02020603050405020304" pitchFamily="18" charset="0"/>
              </a:rPr>
              <a:t>người tham gia giao thông không đi sai </a:t>
            </a:r>
            <a:r>
              <a:rPr lang="en-US" sz="3600" dirty="0" smtClean="0">
                <a:solidFill>
                  <a:srgbClr val="FF0000"/>
                </a:solidFill>
                <a:latin typeface="Times New Roman" panose="02020603050405020304" pitchFamily="18" charset="0"/>
                <a:cs typeface="Times New Roman" panose="02020603050405020304" pitchFamily="18" charset="0"/>
              </a:rPr>
              <a:t>luật,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smtClean="0">
                <a:solidFill>
                  <a:srgbClr val="FF0000"/>
                </a:solidFill>
                <a:latin typeface="Times New Roman" panose="02020603050405020304" pitchFamily="18" charset="0"/>
                <a:cs typeface="Times New Roman" panose="02020603050405020304" pitchFamily="18" charset="0"/>
              </a:rPr>
              <a:t>tạo </a:t>
            </a:r>
            <a:r>
              <a:rPr lang="en-US" sz="3600" dirty="0">
                <a:solidFill>
                  <a:srgbClr val="FF0000"/>
                </a:solidFill>
                <a:latin typeface="Times New Roman" panose="02020603050405020304" pitchFamily="18" charset="0"/>
                <a:cs typeface="Times New Roman" panose="02020603050405020304" pitchFamily="18" charset="0"/>
              </a:rPr>
              <a:t>ra văn hóa giao thông tốt </a:t>
            </a:r>
            <a:r>
              <a:rPr lang="en-US" sz="3600" dirty="0" smtClean="0">
                <a:solidFill>
                  <a:srgbClr val="FF0000"/>
                </a:solidFill>
                <a:latin typeface="Times New Roman" panose="02020603050405020304" pitchFamily="18" charset="0"/>
                <a:cs typeface="Times New Roman" panose="02020603050405020304" pitchFamily="18" charset="0"/>
              </a:rPr>
              <a:t>đẹp, giúp </a:t>
            </a:r>
            <a:r>
              <a:rPr lang="en-US" sz="3600" dirty="0">
                <a:solidFill>
                  <a:srgbClr val="FF0000"/>
                </a:solidFill>
                <a:latin typeface="Times New Roman" panose="02020603050405020304" pitchFamily="18" charset="0"/>
                <a:cs typeface="Times New Roman" panose="02020603050405020304" pitchFamily="18" charset="0"/>
              </a:rPr>
              <a:t>lái xe được thuận lợi </a:t>
            </a:r>
            <a:r>
              <a:rPr lang="en-US" sz="3600" dirty="0" smtClean="0">
                <a:solidFill>
                  <a:srgbClr val="FF0000"/>
                </a:solidFill>
                <a:latin typeface="Times New Roman" panose="02020603050405020304" pitchFamily="18" charset="0"/>
                <a:cs typeface="Times New Roman" panose="02020603050405020304" pitchFamily="18" charset="0"/>
              </a:rPr>
              <a:t>hơn, giúp </a:t>
            </a:r>
            <a:r>
              <a:rPr lang="en-US" sz="3600" dirty="0">
                <a:solidFill>
                  <a:srgbClr val="FF0000"/>
                </a:solidFill>
                <a:latin typeface="Times New Roman" panose="02020603050405020304" pitchFamily="18" charset="0"/>
                <a:cs typeface="Times New Roman" panose="02020603050405020304" pitchFamily="18" charset="0"/>
              </a:rPr>
              <a:t>đảm bảo an toàn cho người tham gia giao </a:t>
            </a:r>
            <a:r>
              <a:rPr lang="en-US" sz="3600" dirty="0" smtClean="0">
                <a:solidFill>
                  <a:srgbClr val="FF0000"/>
                </a:solidFill>
                <a:latin typeface="Times New Roman" panose="02020603050405020304" pitchFamily="18" charset="0"/>
                <a:cs typeface="Times New Roman" panose="02020603050405020304" pitchFamily="18" charset="0"/>
              </a:rPr>
              <a:t>thông….</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37322" y="4203621"/>
            <a:ext cx="9780105"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Làm mô hình </a:t>
            </a:r>
            <a:r>
              <a:rPr lang="en-US" sz="3600" dirty="0" smtClean="0">
                <a:latin typeface="Times New Roman" panose="02020603050405020304" pitchFamily="18" charset="0"/>
                <a:cs typeface="Times New Roman" panose="02020603050405020304" pitchFamily="18" charset="0"/>
              </a:rPr>
              <a:t>biển </a:t>
            </a:r>
            <a:r>
              <a:rPr lang="en-US" sz="3600" dirty="0">
                <a:latin typeface="Times New Roman" panose="02020603050405020304" pitchFamily="18" charset="0"/>
                <a:cs typeface="Times New Roman" panose="02020603050405020304" pitchFamily="18" charset="0"/>
              </a:rPr>
              <a:t>báo gồm mấy bộ phận chính?</a:t>
            </a:r>
          </a:p>
        </p:txBody>
      </p:sp>
      <p:sp>
        <p:nvSpPr>
          <p:cNvPr id="10" name="TextBox 9"/>
          <p:cNvSpPr txBox="1"/>
          <p:nvPr/>
        </p:nvSpPr>
        <p:spPr>
          <a:xfrm>
            <a:off x="318053" y="5141843"/>
            <a:ext cx="11131826" cy="1200329"/>
          </a:xfrm>
          <a:prstGeom prst="rect">
            <a:avLst/>
          </a:prstGeom>
          <a:noFill/>
        </p:spPr>
        <p:txBody>
          <a:bodyPr wrap="square" rtlCol="0">
            <a:spAutoFit/>
          </a:bodyPr>
          <a:lstStyle/>
          <a:p>
            <a:r>
              <a:rPr lang="en-US" sz="3600" dirty="0" smtClean="0">
                <a:solidFill>
                  <a:srgbClr val="FF0000"/>
                </a:solidFill>
                <a:latin typeface="Times New Roman" panose="02020603050405020304" pitchFamily="18" charset="0"/>
                <a:cs typeface="Times New Roman" panose="02020603050405020304" pitchFamily="18" charset="0"/>
              </a:rPr>
              <a:t>+ Các </a:t>
            </a:r>
            <a:r>
              <a:rPr lang="en-US" sz="3600" dirty="0">
                <a:solidFill>
                  <a:srgbClr val="FF0000"/>
                </a:solidFill>
                <a:latin typeface="Times New Roman" panose="02020603050405020304" pitchFamily="18" charset="0"/>
                <a:cs typeface="Times New Roman" panose="02020603050405020304" pitchFamily="18" charset="0"/>
              </a:rPr>
              <a:t>bộ phận chính của mô hình biển báo gồm: đế, cột, phần chính.</a:t>
            </a:r>
          </a:p>
        </p:txBody>
      </p:sp>
    </p:spTree>
    <p:extLst>
      <p:ext uri="{BB962C8B-B14F-4D97-AF65-F5344CB8AC3E}">
        <p14:creationId xmlns:p14="http://schemas.microsoft.com/office/powerpoint/2010/main" val="180808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000"/>
                                        <p:tgtEl>
                                          <p:spTgt spid="8">
                                            <p:txEl>
                                              <p:pRg st="0" end="0"/>
                                            </p:txEl>
                                          </p:spTgt>
                                        </p:tgtEl>
                                      </p:cBhvr>
                                    </p:animEffect>
                                    <p:anim calcmode="lin" valueType="num">
                                      <p:cBhvr>
                                        <p:cTn id="2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091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08885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15536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2F0A001-5C73-4CE1-A481-E0E19B1D57F0}"/>
              </a:ext>
            </a:extLst>
          </p:cNvPr>
          <p:cNvSpPr txBox="1"/>
          <p:nvPr/>
        </p:nvSpPr>
        <p:spPr>
          <a:xfrm>
            <a:off x="3040911" y="223284"/>
            <a:ext cx="5609707" cy="553998"/>
          </a:xfrm>
          <a:prstGeom prst="rect">
            <a:avLst/>
          </a:prstGeom>
          <a:noFill/>
        </p:spPr>
        <p:txBody>
          <a:bodyPr wrap="square" rtlCol="0">
            <a:spAutoFit/>
          </a:bodyPr>
          <a:lstStyle/>
          <a:p>
            <a:r>
              <a:rPr lang="en-US" sz="3000" err="1">
                <a:solidFill>
                  <a:schemeClr val="bg1"/>
                </a:solidFill>
              </a:rPr>
              <a:t>Thứ</a:t>
            </a:r>
            <a:r>
              <a:rPr lang="en-US" sz="3000">
                <a:solidFill>
                  <a:schemeClr val="bg1"/>
                </a:solidFill>
              </a:rPr>
              <a:t> </a:t>
            </a:r>
            <a:r>
              <a:rPr lang="en-US" sz="3000" smtClean="0">
                <a:solidFill>
                  <a:schemeClr val="bg1"/>
                </a:solidFill>
              </a:rPr>
              <a:t>ba</a:t>
            </a:r>
            <a:r>
              <a:rPr lang="en-US" sz="3000" smtClean="0">
                <a:solidFill>
                  <a:schemeClr val="bg1"/>
                </a:solidFill>
              </a:rPr>
              <a:t> ngày 28 tháng 3 năm 2023</a:t>
            </a:r>
            <a:endParaRPr lang="en-US" sz="3000" dirty="0">
              <a:solidFill>
                <a:schemeClr val="bg1"/>
              </a:solidFill>
            </a:endParaRPr>
          </a:p>
        </p:txBody>
      </p:sp>
      <p:sp>
        <p:nvSpPr>
          <p:cNvPr id="3" name="TextBox 2">
            <a:extLst>
              <a:ext uri="{FF2B5EF4-FFF2-40B4-BE49-F238E27FC236}">
                <a16:creationId xmlns="" xmlns:a16="http://schemas.microsoft.com/office/drawing/2014/main" id="{001E9399-0886-4DD5-BD74-FE6694FB7807}"/>
              </a:ext>
            </a:extLst>
          </p:cNvPr>
          <p:cNvSpPr txBox="1"/>
          <p:nvPr/>
        </p:nvSpPr>
        <p:spPr>
          <a:xfrm>
            <a:off x="1139929" y="2644170"/>
            <a:ext cx="1201479" cy="707886"/>
          </a:xfrm>
          <a:prstGeom prst="rect">
            <a:avLst/>
          </a:prstGeom>
          <a:noFill/>
        </p:spPr>
        <p:txBody>
          <a:bodyPr wrap="square" rtlCol="0">
            <a:spAutoFit/>
          </a:bodyPr>
          <a:lstStyle/>
          <a:p>
            <a:pPr algn="ctr"/>
            <a:r>
              <a:rPr lang="en-US" sz="4000" dirty="0">
                <a:solidFill>
                  <a:schemeClr val="bg1"/>
                </a:solidFill>
              </a:rPr>
              <a:t>Bài 9</a:t>
            </a:r>
          </a:p>
        </p:txBody>
      </p:sp>
      <p:sp>
        <p:nvSpPr>
          <p:cNvPr id="4" name="TextBox 3">
            <a:extLst>
              <a:ext uri="{FF2B5EF4-FFF2-40B4-BE49-F238E27FC236}">
                <a16:creationId xmlns="" xmlns:a16="http://schemas.microsoft.com/office/drawing/2014/main" id="{C5391446-C85F-483F-98CF-FBF2E3BC1DD8}"/>
              </a:ext>
            </a:extLst>
          </p:cNvPr>
          <p:cNvSpPr txBox="1"/>
          <p:nvPr/>
        </p:nvSpPr>
        <p:spPr>
          <a:xfrm>
            <a:off x="1970828" y="2528790"/>
            <a:ext cx="9027042" cy="746322"/>
          </a:xfrm>
          <a:prstGeom prst="rect">
            <a:avLst/>
          </a:prstGeom>
          <a:noFill/>
        </p:spPr>
        <p:txBody>
          <a:bodyPr wrap="square" lIns="68543" tIns="34272" rIns="68543" bIns="34272" rtlCol="0">
            <a:spAutoFit/>
          </a:bodyPr>
          <a:lstStyle/>
          <a:p>
            <a:pPr algn="ctr" defTabSz="685800">
              <a:buClrTx/>
              <a:defRPr/>
            </a:pPr>
            <a:r>
              <a:rPr lang="en-US" sz="4400" b="1" kern="1200" dirty="0" smtClean="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LÀM </a:t>
            </a:r>
            <a:r>
              <a:rPr lang="en-US" sz="4400" b="1" dirty="0" smtClean="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BIỂN BÁO GIAO THÔNG</a:t>
            </a:r>
            <a:endParaRPr lang="en-US" sz="4400" b="1" kern="1200"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a:extLst>
              <a:ext uri="{FF2B5EF4-FFF2-40B4-BE49-F238E27FC236}">
                <a16:creationId xmlns="" xmlns:a16="http://schemas.microsoft.com/office/drawing/2014/main" id="{27D4760E-C55D-FCA9-598B-5E652EC406D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5878" y="-81372"/>
            <a:ext cx="1544412" cy="1544412"/>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4">
            <a:extLst>
              <a:ext uri="{FF2B5EF4-FFF2-40B4-BE49-F238E27FC236}">
                <a16:creationId xmlns="" xmlns:a16="http://schemas.microsoft.com/office/drawing/2014/main" id="{CD0B78B2-6A28-4FCD-8059-AEE8C0C1856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18078" y="3429000"/>
            <a:ext cx="4332540" cy="3026069"/>
          </a:xfrm>
          <a:prstGeom prst="rect">
            <a:avLst/>
          </a:prstGeom>
        </p:spPr>
      </p:pic>
      <p:sp>
        <p:nvSpPr>
          <p:cNvPr id="7" name="TextBox 6">
            <a:extLst>
              <a:ext uri="{FF2B5EF4-FFF2-40B4-BE49-F238E27FC236}">
                <a16:creationId xmlns="" xmlns:a16="http://schemas.microsoft.com/office/drawing/2014/main" id="{C44652D5-7036-44B9-AFA7-1395B106D64E}"/>
              </a:ext>
            </a:extLst>
          </p:cNvPr>
          <p:cNvSpPr txBox="1"/>
          <p:nvPr/>
        </p:nvSpPr>
        <p:spPr>
          <a:xfrm>
            <a:off x="4920152" y="4980535"/>
            <a:ext cx="312839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4F81BD"/>
                </a:solidFill>
                <a:effectLst>
                  <a:outerShdw blurRad="38100" dist="38100" dir="2700000" algn="tl">
                    <a:srgbClr val="000000">
                      <a:alpha val="43137"/>
                    </a:srgbClr>
                  </a:outerShdw>
                </a:effectLst>
                <a:uLnTx/>
                <a:uFillTx/>
                <a:latin typeface="Calibri"/>
                <a:ea typeface="+mn-ea"/>
                <a:cs typeface="+mn-cs"/>
              </a:rPr>
              <a:t>Tiết</a:t>
            </a:r>
            <a:r>
              <a:rPr kumimoji="0" lang="en-US" sz="7200" b="1" i="0" u="none" strike="noStrike" kern="1200" cap="none" spc="0" normalizeH="0" baseline="0" noProof="0" dirty="0">
                <a:ln>
                  <a:noFill/>
                </a:ln>
                <a:solidFill>
                  <a:srgbClr val="4F81BD"/>
                </a:solidFill>
                <a:effectLst>
                  <a:outerShdw blurRad="38100" dist="38100" dir="2700000" algn="tl">
                    <a:srgbClr val="000000">
                      <a:alpha val="43137"/>
                    </a:srgbClr>
                  </a:outerShdw>
                </a:effectLst>
                <a:uLnTx/>
                <a:uFillTx/>
                <a:latin typeface="Calibri"/>
                <a:ea typeface="+mn-ea"/>
                <a:cs typeface="+mn-cs"/>
              </a:rPr>
              <a:t> </a:t>
            </a:r>
            <a:r>
              <a:rPr kumimoji="0" lang="en-US" sz="7200" b="1" i="0" u="none" strike="noStrike" kern="1200" cap="none" spc="0" normalizeH="0" baseline="0" noProof="0" dirty="0" smtClean="0">
                <a:ln>
                  <a:noFill/>
                </a:ln>
                <a:solidFill>
                  <a:srgbClr val="4F81BD"/>
                </a:solidFill>
                <a:effectLst>
                  <a:outerShdw blurRad="38100" dist="38100" dir="2700000" algn="tl">
                    <a:srgbClr val="000000">
                      <a:alpha val="43137"/>
                    </a:srgbClr>
                  </a:outerShdw>
                </a:effectLst>
                <a:uLnTx/>
                <a:uFillTx/>
                <a:latin typeface="Calibri"/>
                <a:ea typeface="+mn-ea"/>
                <a:cs typeface="+mn-cs"/>
              </a:rPr>
              <a:t>4</a:t>
            </a:r>
            <a:endParaRPr kumimoji="0" lang="en-US" sz="7200" b="1" i="0" u="none" strike="noStrike" kern="1200" cap="none" spc="0" normalizeH="0" baseline="0" noProof="0" dirty="0">
              <a:ln>
                <a:noFill/>
              </a:ln>
              <a:solidFill>
                <a:srgbClr val="4F81BD"/>
              </a:solidFill>
              <a:effectLst>
                <a:outerShdw blurRad="38100" dist="38100" dir="2700000" algn="tl">
                  <a:srgbClr val="000000">
                    <a:alpha val="43137"/>
                  </a:srgbClr>
                </a:outerShdw>
              </a:effectLst>
              <a:uLnTx/>
              <a:uFillTx/>
              <a:latin typeface="Calibri"/>
              <a:ea typeface="+mn-ea"/>
              <a:cs typeface="+mn-cs"/>
            </a:endParaRPr>
          </a:p>
        </p:txBody>
      </p:sp>
      <p:pic>
        <p:nvPicPr>
          <p:cNvPr id="8" name="PA_图片 11">
            <a:extLst>
              <a:ext uri="{FF2B5EF4-FFF2-40B4-BE49-F238E27FC236}">
                <a16:creationId xmlns="" xmlns:a16="http://schemas.microsoft.com/office/drawing/2014/main" id="{708C517F-72B9-4C02-A8BE-32A8350AED99}"/>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10048775" y="-250388"/>
            <a:ext cx="2408920" cy="2408920"/>
          </a:xfrm>
          <a:prstGeom prst="rect">
            <a:avLst/>
          </a:prstGeom>
        </p:spPr>
      </p:pic>
    </p:spTree>
    <p:extLst>
      <p:ext uri="{BB962C8B-B14F-4D97-AF65-F5344CB8AC3E}">
        <p14:creationId xmlns:p14="http://schemas.microsoft.com/office/powerpoint/2010/main" val="50133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6" presetClass="emph" presetSubtype="0" repeatCount="5000" fill="hold" nodeType="withEffect">
                                  <p:stCondLst>
                                    <p:cond delay="0"/>
                                  </p:stCondLst>
                                  <p:childTnLst>
                                    <p:animEffect transition="out" filter="fade">
                                      <p:cBhvr>
                                        <p:cTn id="11" dur="500" tmFilter="0, 0; .2, .5; .8, .5; 1, 0"/>
                                        <p:tgtEl>
                                          <p:spTgt spid="8"/>
                                        </p:tgtEl>
                                      </p:cBhvr>
                                    </p:animEffect>
                                    <p:animScale>
                                      <p:cBhvr>
                                        <p:cTn id="12" dur="250" autoRev="1" fill="hold"/>
                                        <p:tgtEl>
                                          <p:spTgt spid="8"/>
                                        </p:tgtEl>
                                      </p:cBhvr>
                                      <p:by x="105000" y="105000"/>
                                    </p:animScale>
                                  </p:childTnLst>
                                </p:cTn>
                              </p:par>
                              <p:par>
                                <p:cTn id="13" presetID="47"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 xmlns:a16="http://schemas.microsoft.com/office/drawing/2014/main" id="{7B75F663-D5FA-48CE-9526-8C01EEAA89E7}"/>
              </a:ext>
            </a:extLst>
          </p:cNvPr>
          <p:cNvSpPr txBox="1"/>
          <p:nvPr/>
        </p:nvSpPr>
        <p:spPr>
          <a:xfrm>
            <a:off x="2239617" y="740824"/>
            <a:ext cx="7712765" cy="584775"/>
          </a:xfrm>
          <a:prstGeom prst="rect">
            <a:avLst/>
          </a:prstGeom>
          <a:noFill/>
        </p:spPr>
        <p:txBody>
          <a:bodyPr wrap="square" rtlCol="0">
            <a:spAutoFit/>
          </a:bodyPr>
          <a:lstStyle/>
          <a:p>
            <a:r>
              <a:rPr lang="en-US" sz="3200" b="1" dirty="0">
                <a:solidFill>
                  <a:schemeClr val="accent5">
                    <a:lumMod val="75000"/>
                  </a:schemeClr>
                </a:solidFill>
              </a:rPr>
              <a:t>BÀI 9: LÀM BIỂN BÁO GIAO THÔNG (TIẾT </a:t>
            </a:r>
            <a:r>
              <a:rPr lang="en-US" sz="3200" b="1" dirty="0" smtClean="0">
                <a:solidFill>
                  <a:schemeClr val="accent5">
                    <a:lumMod val="75000"/>
                  </a:schemeClr>
                </a:solidFill>
              </a:rPr>
              <a:t>4)</a:t>
            </a:r>
            <a:endParaRPr lang="en-US" sz="3200" b="1" dirty="0">
              <a:solidFill>
                <a:schemeClr val="accent5">
                  <a:lumMod val="75000"/>
                </a:schemeClr>
              </a:solidFill>
            </a:endParaRPr>
          </a:p>
        </p:txBody>
      </p:sp>
      <p:sp>
        <p:nvSpPr>
          <p:cNvPr id="13" name="Flowchart: Alternate Process 12">
            <a:extLst>
              <a:ext uri="{FF2B5EF4-FFF2-40B4-BE49-F238E27FC236}">
                <a16:creationId xmlns="" xmlns:a16="http://schemas.microsoft.com/office/drawing/2014/main" id="{0DA39A2E-949B-4E7C-89C8-7E36C3F1166A}"/>
              </a:ext>
            </a:extLst>
          </p:cNvPr>
          <p:cNvSpPr/>
          <p:nvPr/>
        </p:nvSpPr>
        <p:spPr>
          <a:xfrm>
            <a:off x="0" y="1375631"/>
            <a:ext cx="12295163" cy="5482369"/>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TextBox 11">
            <a:extLst>
              <a:ext uri="{FF2B5EF4-FFF2-40B4-BE49-F238E27FC236}">
                <a16:creationId xmlns="" xmlns:a16="http://schemas.microsoft.com/office/drawing/2014/main" id="{D5EA95C5-564C-4E11-857A-DAE057A010E4}"/>
              </a:ext>
            </a:extLst>
          </p:cNvPr>
          <p:cNvSpPr txBox="1"/>
          <p:nvPr/>
        </p:nvSpPr>
        <p:spPr>
          <a:xfrm>
            <a:off x="238539" y="1375631"/>
            <a:ext cx="7110098" cy="553998"/>
          </a:xfrm>
          <a:prstGeom prst="rect">
            <a:avLst/>
          </a:prstGeom>
          <a:noFill/>
        </p:spPr>
        <p:txBody>
          <a:bodyPr wrap="square" rtlCol="0">
            <a:spAutoFit/>
          </a:bodyPr>
          <a:lstStyle/>
          <a:p>
            <a:r>
              <a:rPr lang="en-US" sz="3000" b="1" dirty="0">
                <a:solidFill>
                  <a:srgbClr val="3333CC"/>
                </a:solidFill>
              </a:rPr>
              <a:t>2. LÀM MÔ HÌNH BIỂN BÁO GIAO THÔNG</a:t>
            </a:r>
          </a:p>
        </p:txBody>
      </p:sp>
      <p:sp>
        <p:nvSpPr>
          <p:cNvPr id="18" name="TextBox 17">
            <a:extLst>
              <a:ext uri="{FF2B5EF4-FFF2-40B4-BE49-F238E27FC236}">
                <a16:creationId xmlns="" xmlns:a16="http://schemas.microsoft.com/office/drawing/2014/main" id="{E1AC8769-F862-4C52-9139-7BAEFADB5399}"/>
              </a:ext>
            </a:extLst>
          </p:cNvPr>
          <p:cNvSpPr txBox="1"/>
          <p:nvPr/>
        </p:nvSpPr>
        <p:spPr>
          <a:xfrm>
            <a:off x="0" y="3188604"/>
            <a:ext cx="5997635" cy="892552"/>
          </a:xfrm>
          <a:prstGeom prst="rect">
            <a:avLst/>
          </a:prstGeom>
          <a:noFill/>
        </p:spPr>
        <p:txBody>
          <a:bodyPr wrap="square" rtlCol="0">
            <a:spAutoFit/>
          </a:bodyPr>
          <a:lstStyle/>
          <a:p>
            <a:r>
              <a:rPr lang="en-US" sz="2600" b="1" i="1" dirty="0">
                <a:latin typeface="Times New Roman" panose="02020603050405020304" pitchFamily="18" charset="0"/>
                <a:cs typeface="Times New Roman" panose="02020603050405020304" pitchFamily="18" charset="0"/>
              </a:rPr>
              <a:t>Quan sát Hình </a:t>
            </a:r>
            <a:r>
              <a:rPr lang="en-US" sz="2600" b="1" i="1" dirty="0" smtClean="0">
                <a:latin typeface="Times New Roman" panose="02020603050405020304" pitchFamily="18" charset="0"/>
                <a:cs typeface="Times New Roman" panose="02020603050405020304" pitchFamily="18" charset="0"/>
              </a:rPr>
              <a:t>12,13,14,15,16 </a:t>
            </a:r>
            <a:r>
              <a:rPr lang="en-US" sz="2600" b="1" i="1" dirty="0">
                <a:latin typeface="Times New Roman" panose="02020603050405020304" pitchFamily="18" charset="0"/>
                <a:cs typeface="Times New Roman" panose="02020603050405020304" pitchFamily="18" charset="0"/>
              </a:rPr>
              <a:t>SGK trang </a:t>
            </a:r>
            <a:r>
              <a:rPr lang="en-US" sz="2600" b="1" i="1" dirty="0" smtClean="0">
                <a:latin typeface="Times New Roman" panose="02020603050405020304" pitchFamily="18" charset="0"/>
                <a:cs typeface="Times New Roman" panose="02020603050405020304" pitchFamily="18" charset="0"/>
              </a:rPr>
              <a:t>51,52, 53 </a:t>
            </a:r>
            <a:endParaRPr lang="en-US" sz="2600" b="1" i="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 xmlns:a16="http://schemas.microsoft.com/office/drawing/2014/main" id="{7626F99E-82E4-46DC-ABE3-01F46DA88813}"/>
              </a:ext>
            </a:extLst>
          </p:cNvPr>
          <p:cNvSpPr txBox="1"/>
          <p:nvPr/>
        </p:nvSpPr>
        <p:spPr>
          <a:xfrm>
            <a:off x="7520915" y="1539795"/>
            <a:ext cx="4154250" cy="553998"/>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3000" b="1" dirty="0">
                <a:solidFill>
                  <a:srgbClr val="3333CC"/>
                </a:solidFill>
              </a:rPr>
              <a:t>THẢO LUẬN NHÓM </a:t>
            </a:r>
            <a:r>
              <a:rPr lang="en-US" sz="3000" b="1" dirty="0" smtClean="0">
                <a:solidFill>
                  <a:srgbClr val="3333CC"/>
                </a:solidFill>
              </a:rPr>
              <a:t>BỐN</a:t>
            </a:r>
            <a:endParaRPr lang="en-US" sz="3000" b="1" dirty="0">
              <a:solidFill>
                <a:srgbClr val="3333CC"/>
              </a:solidFill>
            </a:endParaRPr>
          </a:p>
        </p:txBody>
      </p:sp>
      <p:sp>
        <p:nvSpPr>
          <p:cNvPr id="22" name="TextBox 21">
            <a:extLst>
              <a:ext uri="{FF2B5EF4-FFF2-40B4-BE49-F238E27FC236}">
                <a16:creationId xmlns="" xmlns:a16="http://schemas.microsoft.com/office/drawing/2014/main" id="{828AC1D8-0982-4F23-A28A-A1B95E26E289}"/>
              </a:ext>
            </a:extLst>
          </p:cNvPr>
          <p:cNvSpPr txBox="1"/>
          <p:nvPr/>
        </p:nvSpPr>
        <p:spPr>
          <a:xfrm>
            <a:off x="238539" y="4432315"/>
            <a:ext cx="4784035" cy="1077218"/>
          </a:xfrm>
          <a:prstGeom prst="rect">
            <a:avLst/>
          </a:prstGeom>
          <a:noFill/>
        </p:spPr>
        <p:txBody>
          <a:bodyPr wrap="square" rtlCol="0">
            <a:spAutoFit/>
          </a:bodyPr>
          <a:lstStyle/>
          <a:p>
            <a:pPr algn="just"/>
            <a:r>
              <a:rPr lang="en-US" sz="3200" dirty="0" smtClean="0">
                <a:solidFill>
                  <a:srgbClr val="FF0000"/>
                </a:solidFill>
                <a:latin typeface="Times New Roman" panose="02020603050405020304" pitchFamily="18" charset="0"/>
                <a:cs typeface="Times New Roman" panose="02020603050405020304" pitchFamily="18" charset="0"/>
              </a:rPr>
              <a:t>? Nêu các bước làm biển báo hình tam giác?</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 xmlns:a16="http://schemas.microsoft.com/office/drawing/2014/main" id="{FA0B1D78-3723-470E-9E70-3CB7D09F7574}"/>
              </a:ext>
            </a:extLst>
          </p:cNvPr>
          <p:cNvPicPr>
            <a:picLocks noChangeAspect="1"/>
          </p:cNvPicPr>
          <p:nvPr/>
        </p:nvPicPr>
        <p:blipFill>
          <a:blip r:embed="rId2"/>
          <a:stretch>
            <a:fillRect/>
          </a:stretch>
        </p:blipFill>
        <p:spPr>
          <a:xfrm>
            <a:off x="40225" y="1862552"/>
            <a:ext cx="959930" cy="1074207"/>
          </a:xfrm>
          <a:prstGeom prst="rect">
            <a:avLst/>
          </a:prstGeom>
        </p:spPr>
      </p:pic>
      <p:sp>
        <p:nvSpPr>
          <p:cNvPr id="15" name="Arrow: Right 14">
            <a:extLst>
              <a:ext uri="{FF2B5EF4-FFF2-40B4-BE49-F238E27FC236}">
                <a16:creationId xmlns="" xmlns:a16="http://schemas.microsoft.com/office/drawing/2014/main" id="{C0698A72-A020-496F-A040-A641DE575E35}"/>
              </a:ext>
            </a:extLst>
          </p:cNvPr>
          <p:cNvSpPr/>
          <p:nvPr/>
        </p:nvSpPr>
        <p:spPr>
          <a:xfrm>
            <a:off x="972404" y="1610938"/>
            <a:ext cx="2028973" cy="1252025"/>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600" dirty="0">
                <a:solidFill>
                  <a:schemeClr val="tx1"/>
                </a:solidFill>
              </a:rPr>
              <a:t>KHÁM PHÁ</a:t>
            </a:r>
          </a:p>
        </p:txBody>
      </p:sp>
      <p:pic>
        <p:nvPicPr>
          <p:cNvPr id="2" name="Picture 1"/>
          <p:cNvPicPr>
            <a:picLocks noChangeAspect="1"/>
          </p:cNvPicPr>
          <p:nvPr/>
        </p:nvPicPr>
        <p:blipFill>
          <a:blip r:embed="rId3"/>
          <a:stretch>
            <a:fillRect/>
          </a:stretch>
        </p:blipFill>
        <p:spPr>
          <a:xfrm>
            <a:off x="5710116" y="2001207"/>
            <a:ext cx="6530144" cy="4785214"/>
          </a:xfrm>
          <a:prstGeom prst="rect">
            <a:avLst/>
          </a:prstGeom>
        </p:spPr>
      </p:pic>
      <p:sp>
        <p:nvSpPr>
          <p:cNvPr id="16" name="TextBox 15">
            <a:extLst>
              <a:ext uri="{FF2B5EF4-FFF2-40B4-BE49-F238E27FC236}">
                <a16:creationId xmlns="" xmlns:a16="http://schemas.microsoft.com/office/drawing/2014/main" id="{62F0A001-5C73-4CE1-A481-E0E19B1D57F0}"/>
              </a:ext>
            </a:extLst>
          </p:cNvPr>
          <p:cNvSpPr txBox="1"/>
          <p:nvPr/>
        </p:nvSpPr>
        <p:spPr>
          <a:xfrm>
            <a:off x="3040911" y="223284"/>
            <a:ext cx="5609707" cy="553998"/>
          </a:xfrm>
          <a:prstGeom prst="rect">
            <a:avLst/>
          </a:prstGeom>
          <a:noFill/>
        </p:spPr>
        <p:txBody>
          <a:bodyPr wrap="square" rtlCol="0">
            <a:spAutoFit/>
          </a:bodyPr>
          <a:lstStyle/>
          <a:p>
            <a:r>
              <a:rPr lang="en-US" sz="3000" err="1">
                <a:solidFill>
                  <a:srgbClr val="FF0000"/>
                </a:solidFill>
              </a:rPr>
              <a:t>Thứ</a:t>
            </a:r>
            <a:r>
              <a:rPr lang="en-US" sz="3000">
                <a:solidFill>
                  <a:srgbClr val="FF0000"/>
                </a:solidFill>
              </a:rPr>
              <a:t> </a:t>
            </a:r>
            <a:r>
              <a:rPr lang="en-US" sz="3000" smtClean="0">
                <a:solidFill>
                  <a:srgbClr val="FF0000"/>
                </a:solidFill>
              </a:rPr>
              <a:t>ba</a:t>
            </a:r>
            <a:r>
              <a:rPr lang="en-US" sz="3000" smtClean="0">
                <a:solidFill>
                  <a:srgbClr val="FF0000"/>
                </a:solidFill>
              </a:rPr>
              <a:t> ngày 28 tháng 3 năm 2023</a:t>
            </a:r>
            <a:endParaRPr lang="en-US" sz="3000" dirty="0">
              <a:solidFill>
                <a:srgbClr val="FF0000"/>
              </a:solidFill>
            </a:endParaRPr>
          </a:p>
        </p:txBody>
      </p:sp>
    </p:spTree>
    <p:extLst>
      <p:ext uri="{BB962C8B-B14F-4D97-AF65-F5344CB8AC3E}">
        <p14:creationId xmlns:p14="http://schemas.microsoft.com/office/powerpoint/2010/main" val="26701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out)">
                                      <p:cBhvr>
                                        <p:cTn id="12" dur="1000"/>
                                        <p:tgtEl>
                                          <p:spTgt spid="22"/>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out)">
                                      <p:cBhvr>
                                        <p:cTn id="1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0817" y="265043"/>
            <a:ext cx="11370366" cy="1077218"/>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 Có nhiều cách để tạo biển báo có dạng hình tam giác ( biển cảnh báo nguy hiểm). Em có thể tham khảo cách sau đây.</a:t>
            </a:r>
            <a:endParaRPr lang="en-US"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23675" y="1342261"/>
            <a:ext cx="11744650" cy="1077218"/>
          </a:xfrm>
          <a:prstGeom prst="rect">
            <a:avLst/>
          </a:prstGeom>
          <a:noFill/>
        </p:spPr>
        <p:txBody>
          <a:bodyPr wrap="square" rtlCol="0">
            <a:spAutoFit/>
          </a:bodyPr>
          <a:lstStyle/>
          <a:p>
            <a:r>
              <a:rPr lang="en-US" sz="3200" b="1" u="sng" dirty="0" smtClean="0">
                <a:solidFill>
                  <a:schemeClr val="accent5">
                    <a:lumMod val="75000"/>
                  </a:schemeClr>
                </a:solidFill>
                <a:latin typeface="Times New Roman" panose="02020603050405020304" pitchFamily="18" charset="0"/>
                <a:cs typeface="Times New Roman" panose="02020603050405020304" pitchFamily="18" charset="0"/>
              </a:rPr>
              <a:t>Bước 1</a:t>
            </a:r>
            <a:r>
              <a:rPr lang="en-US" sz="32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Dùng giấy thủ công màu đỏ để cắt một hình vuông có cạnh là 8 cm. Gập đôi tờ giấy hình vuông để lấy dấu (Hình 13)</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10817" y="2723222"/>
            <a:ext cx="11121541" cy="3950533"/>
          </a:xfrm>
          <a:prstGeom prst="rect">
            <a:avLst/>
          </a:prstGeom>
        </p:spPr>
      </p:pic>
    </p:spTree>
    <p:extLst>
      <p:ext uri="{BB962C8B-B14F-4D97-AF65-F5344CB8AC3E}">
        <p14:creationId xmlns:p14="http://schemas.microsoft.com/office/powerpoint/2010/main" val="277913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8740" y="477672"/>
            <a:ext cx="10044753" cy="1665027"/>
          </a:xfrm>
          <a:prstGeom prst="rect">
            <a:avLst/>
          </a:prstGeom>
          <a:noFill/>
        </p:spPr>
        <p:txBody>
          <a:bodyPr wrap="square" rtlCol="0">
            <a:spAutoFit/>
          </a:bodyPr>
          <a:lstStyle/>
          <a:p>
            <a:endParaRPr lang="en-US" dirty="0"/>
          </a:p>
        </p:txBody>
      </p:sp>
      <p:sp>
        <p:nvSpPr>
          <p:cNvPr id="6" name="TextBox 5"/>
          <p:cNvSpPr txBox="1"/>
          <p:nvPr/>
        </p:nvSpPr>
        <p:spPr>
          <a:xfrm>
            <a:off x="668740" y="662609"/>
            <a:ext cx="11152199" cy="2062103"/>
          </a:xfrm>
          <a:prstGeom prst="rect">
            <a:avLst/>
          </a:prstGeom>
          <a:noFill/>
        </p:spPr>
        <p:txBody>
          <a:bodyPr wrap="square" rtlCol="0">
            <a:spAutoFit/>
          </a:bodyPr>
          <a:lstStyle/>
          <a:p>
            <a:r>
              <a:rPr lang="en-US" sz="3200" b="1" u="sng" dirty="0" smtClean="0">
                <a:solidFill>
                  <a:schemeClr val="accent5">
                    <a:lumMod val="75000"/>
                  </a:schemeClr>
                </a:solidFill>
                <a:latin typeface="Times New Roman" panose="02020603050405020304" pitchFamily="18" charset="0"/>
                <a:cs typeface="Times New Roman" panose="02020603050405020304" pitchFamily="18" charset="0"/>
              </a:rPr>
              <a:t>Bước 2:  </a:t>
            </a:r>
            <a:r>
              <a:rPr lang="en-US" sz="3200" dirty="0" smtClean="0">
                <a:solidFill>
                  <a:srgbClr val="FF0000"/>
                </a:solidFill>
                <a:latin typeface="Times New Roman" panose="02020603050405020304" pitchFamily="18" charset="0"/>
                <a:cs typeface="Times New Roman" panose="02020603050405020304" pitchFamily="18" charset="0"/>
              </a:rPr>
              <a:t>Gấp đỉnh hình vuông vào đường dấu giữa, chỉnh sửa nếp gấp sao cho đỉnh hình tam giác sau khi gấp trùng khít với đỉnh hình vuông phía dưới. Dùng bút chì kẻ theo đường màu đỏ và cắt, ta được hình tam giác ( Hình 14) </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457739" y="2724713"/>
            <a:ext cx="9488557" cy="3927878"/>
          </a:xfrm>
          <a:prstGeom prst="rect">
            <a:avLst/>
          </a:prstGeom>
        </p:spPr>
      </p:pic>
    </p:spTree>
    <p:extLst>
      <p:ext uri="{BB962C8B-B14F-4D97-AF65-F5344CB8AC3E}">
        <p14:creationId xmlns:p14="http://schemas.microsoft.com/office/powerpoint/2010/main" val="216898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8741" y="662609"/>
            <a:ext cx="4645382" cy="2062103"/>
          </a:xfrm>
          <a:prstGeom prst="rect">
            <a:avLst/>
          </a:prstGeom>
          <a:noFill/>
        </p:spPr>
        <p:txBody>
          <a:bodyPr wrap="square" rtlCol="0">
            <a:spAutoFit/>
          </a:bodyPr>
          <a:lstStyle/>
          <a:p>
            <a:r>
              <a:rPr lang="en-US" sz="3200" b="1" u="sng" dirty="0" smtClean="0">
                <a:solidFill>
                  <a:schemeClr val="accent5">
                    <a:lumMod val="75000"/>
                  </a:schemeClr>
                </a:solidFill>
                <a:latin typeface="Times New Roman" panose="02020603050405020304" pitchFamily="18" charset="0"/>
                <a:cs typeface="Times New Roman" panose="02020603050405020304" pitchFamily="18" charset="0"/>
              </a:rPr>
              <a:t>Bước 3:  </a:t>
            </a:r>
            <a:r>
              <a:rPr lang="en-US" sz="3200" dirty="0" smtClean="0">
                <a:solidFill>
                  <a:srgbClr val="FF0000"/>
                </a:solidFill>
                <a:latin typeface="Times New Roman" panose="02020603050405020304" pitchFamily="18" charset="0"/>
                <a:cs typeface="Times New Roman" panose="02020603050405020304" pitchFamily="18" charset="0"/>
              </a:rPr>
              <a:t>Cắt một hình tam giác màu vàng từ một hình vuông có cạnh 7 cm theo cách như trên ( Hình 15)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75975" y="3756992"/>
            <a:ext cx="5639296" cy="3046988"/>
          </a:xfrm>
          <a:prstGeom prst="rect">
            <a:avLst/>
          </a:prstGeom>
          <a:noFill/>
        </p:spPr>
        <p:txBody>
          <a:bodyPr wrap="square" rtlCol="0">
            <a:spAutoFit/>
          </a:bodyPr>
          <a:lstStyle/>
          <a:p>
            <a:r>
              <a:rPr lang="en-US" sz="3200" b="1" u="sng" dirty="0" smtClean="0">
                <a:solidFill>
                  <a:schemeClr val="accent5">
                    <a:lumMod val="75000"/>
                  </a:schemeClr>
                </a:solidFill>
                <a:latin typeface="Times New Roman" panose="02020603050405020304" pitchFamily="18" charset="0"/>
                <a:cs typeface="Times New Roman" panose="02020603050405020304" pitchFamily="18" charset="0"/>
              </a:rPr>
              <a:t>Bước 4:  </a:t>
            </a:r>
            <a:r>
              <a:rPr lang="en-US" sz="3200" dirty="0" smtClean="0">
                <a:solidFill>
                  <a:srgbClr val="FF0000"/>
                </a:solidFill>
                <a:latin typeface="Times New Roman" panose="02020603050405020304" pitchFamily="18" charset="0"/>
                <a:cs typeface="Times New Roman" panose="02020603050405020304" pitchFamily="18" charset="0"/>
              </a:rPr>
              <a:t>Dán hình tam giác màu vàng chồng lên tam giác màu đỏ sao cho hai đường dấu giữa trùng khít lên nhau và làm tròn các đỉnh của hình tam giác ( Hình 16) </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5955610" y="0"/>
            <a:ext cx="5136460" cy="2849217"/>
          </a:xfrm>
          <a:prstGeom prst="rect">
            <a:avLst/>
          </a:prstGeom>
        </p:spPr>
      </p:pic>
      <p:pic>
        <p:nvPicPr>
          <p:cNvPr id="7" name="Picture 6"/>
          <p:cNvPicPr>
            <a:picLocks noChangeAspect="1"/>
          </p:cNvPicPr>
          <p:nvPr/>
        </p:nvPicPr>
        <p:blipFill>
          <a:blip r:embed="rId3"/>
          <a:stretch>
            <a:fillRect/>
          </a:stretch>
        </p:blipFill>
        <p:spPr>
          <a:xfrm>
            <a:off x="6761714" y="3756992"/>
            <a:ext cx="4052060" cy="3046988"/>
          </a:xfrm>
          <a:prstGeom prst="rect">
            <a:avLst/>
          </a:prstGeom>
        </p:spPr>
      </p:pic>
    </p:spTree>
    <p:extLst>
      <p:ext uri="{BB962C8B-B14F-4D97-AF65-F5344CB8AC3E}">
        <p14:creationId xmlns:p14="http://schemas.microsoft.com/office/powerpoint/2010/main" val="415962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 xmlns:a16="http://schemas.microsoft.com/office/drawing/2014/main" id="{9C178B17-0347-413B-A63D-7D284C23EBAE}"/>
              </a:ext>
            </a:extLst>
          </p:cNvPr>
          <p:cNvSpPr txBox="1"/>
          <p:nvPr/>
        </p:nvSpPr>
        <p:spPr>
          <a:xfrm>
            <a:off x="1666241" y="2370293"/>
            <a:ext cx="901192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smtClean="0">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THỰC</a:t>
            </a:r>
            <a:r>
              <a:rPr kumimoji="0" lang="en-US" altLang="zh-CN" sz="9600" b="1" i="0" u="none" strike="noStrike" kern="1200" cap="none" spc="0" normalizeH="0" noProof="0" dirty="0" smtClean="0">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 HÀNH</a:t>
            </a:r>
            <a:endParaRPr kumimoji="0" lang="en-US" sz="9600" b="1" i="0" u="none" strike="noStrike" kern="1200" cap="none" spc="0" normalizeH="0" baseline="0" noProof="0" dirty="0">
              <a:ln>
                <a:noFill/>
              </a:ln>
              <a:solidFill>
                <a:srgbClr val="FF0000"/>
              </a:solidFill>
              <a:effectLst/>
              <a:uLnTx/>
              <a:uFillTx/>
              <a:latin typeface="Arial-Rounded"/>
              <a:ea typeface="Arial-Rounded"/>
              <a:cs typeface="Verdana" panose="020B0604030504040204" charset="0"/>
            </a:endParaRPr>
          </a:p>
        </p:txBody>
      </p:sp>
    </p:spTree>
    <p:extLst>
      <p:ext uri="{BB962C8B-B14F-4D97-AF65-F5344CB8AC3E}">
        <p14:creationId xmlns:p14="http://schemas.microsoft.com/office/powerpoint/2010/main" val="30523845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1411" cy="6858000"/>
          </a:xfrm>
          <a:prstGeom prst="rect">
            <a:avLst/>
          </a:prstGeom>
        </p:spPr>
      </p:pic>
      <p:pic>
        <p:nvPicPr>
          <p:cNvPr id="5" name="Picture 4" descr="Children S Clothing Dress Cartoon Kids Welcome - Clip Art Of Family - Png  Download - Full Size Clipart (#989108) - PinClipart">
            <a:extLst>
              <a:ext uri="{FF2B5EF4-FFF2-40B4-BE49-F238E27FC236}">
                <a16:creationId xmlns="" xmlns:a16="http://schemas.microsoft.com/office/drawing/2014/main" id="{0F1C32E9-1812-4915-A89D-148B93E6490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01697" y="5196984"/>
            <a:ext cx="2242417" cy="1487528"/>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 xmlns:a16="http://schemas.microsoft.com/office/drawing/2014/main" id="{C7989B0E-A6CA-AB4B-95A2-243060B4B7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19400" y="-240252"/>
            <a:ext cx="8236945" cy="5993603"/>
          </a:xfrm>
          <a:prstGeom prst="rect">
            <a:avLst/>
          </a:prstGeom>
        </p:spPr>
      </p:pic>
      <p:pic>
        <p:nvPicPr>
          <p:cNvPr id="7" name="图片 9">
            <a:extLst>
              <a:ext uri="{FF2B5EF4-FFF2-40B4-BE49-F238E27FC236}">
                <a16:creationId xmlns="" xmlns:a16="http://schemas.microsoft.com/office/drawing/2014/main" id="{CBAD1D7B-EAE3-A94F-8C57-DBD669BED3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86785" y="3064042"/>
            <a:ext cx="2489200" cy="2489200"/>
          </a:xfrm>
          <a:prstGeom prst="rect">
            <a:avLst/>
          </a:prstGeom>
        </p:spPr>
      </p:pic>
      <p:sp>
        <p:nvSpPr>
          <p:cNvPr id="4" name="TextBox 3">
            <a:extLst>
              <a:ext uri="{FF2B5EF4-FFF2-40B4-BE49-F238E27FC236}">
                <a16:creationId xmlns="" xmlns:a16="http://schemas.microsoft.com/office/drawing/2014/main" id="{9C178B17-0347-413B-A63D-7D284C23EBAE}"/>
              </a:ext>
            </a:extLst>
          </p:cNvPr>
          <p:cNvSpPr txBox="1"/>
          <p:nvPr/>
        </p:nvSpPr>
        <p:spPr>
          <a:xfrm>
            <a:off x="1530563" y="3376444"/>
            <a:ext cx="901192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b="1" dirty="0" smtClean="0">
                <a:ln w="0"/>
                <a:solidFill>
                  <a:srgbClr val="0070C0"/>
                </a:solidFill>
                <a:effectLst>
                  <a:outerShdw blurRad="38100" dist="25400" dir="5400000" algn="ctr" rotWithShape="0">
                    <a:srgbClr val="6E747A">
                      <a:alpha val="43000"/>
                    </a:srgbClr>
                  </a:outerShdw>
                </a:effectLst>
                <a:latin typeface="Arial-Rounded"/>
                <a:ea typeface="Microsoft YaHei" panose="020B0503020204020204" charset="-122"/>
                <a:cs typeface="Verdana" panose="020B0604030504040204" charset="0"/>
                <a:sym typeface="+mn-ea"/>
              </a:rPr>
              <a:t>GIỚI THIỆU SẢN PHẨM</a:t>
            </a:r>
            <a:endParaRPr kumimoji="0" lang="en-US" sz="4800" b="1" i="0" u="none" strike="noStrike" kern="1200" cap="none" spc="0" normalizeH="0" baseline="0" noProof="0" dirty="0">
              <a:ln>
                <a:noFill/>
              </a:ln>
              <a:solidFill>
                <a:srgbClr val="0070C0"/>
              </a:solidFill>
              <a:effectLst/>
              <a:uLnTx/>
              <a:uFillTx/>
              <a:latin typeface="Arial-Rounded"/>
              <a:ea typeface="Arial-Rounded"/>
              <a:cs typeface="Verdana" panose="020B0604030504040204" charset="0"/>
            </a:endParaRPr>
          </a:p>
        </p:txBody>
      </p:sp>
      <p:pic>
        <p:nvPicPr>
          <p:cNvPr id="9" name="Picture 8"/>
          <p:cNvPicPr>
            <a:picLocks noChangeAspect="1"/>
          </p:cNvPicPr>
          <p:nvPr/>
        </p:nvPicPr>
        <p:blipFill>
          <a:blip r:embed="rId6" cstate="hq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424524" y="5445933"/>
            <a:ext cx="2209701" cy="153676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0018" y="-37150"/>
            <a:ext cx="3143250" cy="2381250"/>
          </a:xfrm>
          <a:prstGeom prst="ellipse">
            <a:avLst/>
          </a:prstGeom>
          <a:ln>
            <a:noFill/>
          </a:ln>
          <a:effectLst>
            <a:softEdge rad="112500"/>
          </a:effectLst>
        </p:spPr>
      </p:pic>
      <p:pic>
        <p:nvPicPr>
          <p:cNvPr id="11" name="Picture 10"/>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692" b="99769" l="10000" r="95769"/>
                    </a14:imgEffect>
                  </a14:imgLayer>
                </a14:imgProps>
              </a:ext>
              <a:ext uri="{28A0092B-C50C-407E-A947-70E740481C1C}">
                <a14:useLocalDpi xmlns:a14="http://schemas.microsoft.com/office/drawing/2010/main" val="0"/>
              </a:ext>
            </a:extLst>
          </a:blip>
          <a:srcRect l="7936" r="4762"/>
          <a:stretch/>
        </p:blipFill>
        <p:spPr>
          <a:xfrm>
            <a:off x="-332970" y="3112173"/>
            <a:ext cx="2625436" cy="3731458"/>
          </a:xfrm>
          <a:prstGeom prst="rect">
            <a:avLst/>
          </a:prstGeom>
        </p:spPr>
      </p:pic>
      <p:pic>
        <p:nvPicPr>
          <p:cNvPr id="12" name="Picture 11"/>
          <p:cNvPicPr>
            <a:picLocks noChangeAspect="1"/>
          </p:cNvPicPr>
          <p:nvPr/>
        </p:nvPicPr>
        <p:blipFill>
          <a:blip r:embed="rId11">
            <a:extLst>
              <a:ext uri="{BEBA8EAE-BF5A-486C-A8C5-ECC9F3942E4B}">
                <a14:imgProps xmlns:a14="http://schemas.microsoft.com/office/drawing/2010/main">
                  <a14:imgLayer r:embed="rId12">
                    <a14:imgEffect>
                      <a14:backgroundRemoval t="10000" b="90000" l="4000" r="100000"/>
                    </a14:imgEffect>
                  </a14:imgLayer>
                </a14:imgProps>
              </a:ext>
              <a:ext uri="{28A0092B-C50C-407E-A947-70E740481C1C}">
                <a14:useLocalDpi xmlns:a14="http://schemas.microsoft.com/office/drawing/2010/main" val="0"/>
              </a:ext>
            </a:extLst>
          </a:blip>
          <a:stretch>
            <a:fillRect/>
          </a:stretch>
        </p:blipFill>
        <p:spPr>
          <a:xfrm>
            <a:off x="-298936" y="2762776"/>
            <a:ext cx="2153327" cy="1572075"/>
          </a:xfrm>
          <a:prstGeom prst="rect">
            <a:avLst/>
          </a:prstGeom>
        </p:spPr>
      </p:pic>
    </p:spTree>
    <p:extLst>
      <p:ext uri="{BB962C8B-B14F-4D97-AF65-F5344CB8AC3E}">
        <p14:creationId xmlns:p14="http://schemas.microsoft.com/office/powerpoint/2010/main" val="3299481291"/>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GENSWF_SLIDE_UID" val="{50506AFA-72C5-4B00-A129-06DF030E7440}:26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493</TotalTime>
  <Words>729</Words>
  <Application>Microsoft Office PowerPoint</Application>
  <PresentationFormat>Widescreen</PresentationFormat>
  <Paragraphs>68</Paragraphs>
  <Slides>22</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Microsoft YaHei</vt:lpstr>
      <vt:lpstr>Arial</vt:lpstr>
      <vt:lpstr>Arial-Rounded</vt:lpstr>
      <vt:lpstr>Calibri</vt:lpstr>
      <vt:lpstr>Calibri Light</vt:lpstr>
      <vt:lpstr>Tahoma</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PC</cp:lastModifiedBy>
  <cp:revision>19</cp:revision>
  <dcterms:created xsi:type="dcterms:W3CDTF">2022-08-14T09:14:25Z</dcterms:created>
  <dcterms:modified xsi:type="dcterms:W3CDTF">2023-03-21T07:36:40Z</dcterms:modified>
</cp:coreProperties>
</file>