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3" r:id="rId3"/>
    <p:sldId id="257" r:id="rId4"/>
    <p:sldId id="264" r:id="rId5"/>
    <p:sldId id="258" r:id="rId6"/>
    <p:sldId id="259" r:id="rId7"/>
    <p:sldId id="260" r:id="rId8"/>
    <p:sldId id="261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B7903-FD53-4EA3-8650-D918F49B548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4297E-2E60-48AF-B1C0-0A2399E5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5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 panose="02010600030101010101"/>
            </a:endParaRPr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5008C1-388B-49BB-9A05-4B229BB202A9}" type="slidenum">
              <a:rPr lang="zh-CN" altLang="en-US">
                <a:cs typeface="等线" panose="02010600030101010101"/>
              </a:rPr>
              <a:pPr/>
              <a:t>2</a:t>
            </a:fld>
            <a:endParaRPr lang="zh-CN" altLang="en-US">
              <a:cs typeface="等线" panose="02010600030101010101"/>
            </a:endParaRPr>
          </a:p>
        </p:txBody>
      </p:sp>
    </p:spTree>
    <p:extLst>
      <p:ext uri="{BB962C8B-B14F-4D97-AF65-F5344CB8AC3E}">
        <p14:creationId xmlns:p14="http://schemas.microsoft.com/office/powerpoint/2010/main" val="319741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25F4-B123-4E94-882C-F6DCBDF9BC9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0120-8C41-4AA4-812B-403AA38C3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25F4-B123-4E94-882C-F6DCBDF9BC9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0120-8C41-4AA4-812B-403AA38C3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7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25F4-B123-4E94-882C-F6DCBDF9BC9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0120-8C41-4AA4-812B-403AA38C3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1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74206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71064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4" y="688460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20247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163146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12329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09187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06968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258370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255227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253009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304411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299050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347309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396493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393350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391132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442534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439391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971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2" y="195264"/>
            <a:ext cx="2155825" cy="296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276" y="142875"/>
            <a:ext cx="3736975" cy="486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9" y="764381"/>
            <a:ext cx="68834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90" y="2275287"/>
            <a:ext cx="674687" cy="56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446089" y="3724275"/>
            <a:ext cx="8251825" cy="1439466"/>
            <a:chOff x="-4251670" y="1149350"/>
            <a:chExt cx="16299090" cy="2844800"/>
          </a:xfrm>
        </p:grpSpPr>
        <p:pic>
          <p:nvPicPr>
            <p:cNvPr id="9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21"/>
          <p:cNvSpPr txBox="1">
            <a:spLocks noChangeArrowheads="1"/>
          </p:cNvSpPr>
          <p:nvPr userDrawn="1"/>
        </p:nvSpPr>
        <p:spPr bwMode="auto">
          <a:xfrm>
            <a:off x="-2916238" y="5884069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sz="1800">
                <a:solidFill>
                  <a:schemeClr val="bg1"/>
                </a:solidFill>
                <a:ea typeface="SimSun" panose="02010600030101010101" pitchFamily="2" charset="-122"/>
              </a:rPr>
              <a:t>Contents</a:t>
            </a:r>
            <a:endParaRPr lang="zh-CN" altLang="en-US" sz="180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1082487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25F4-B123-4E94-882C-F6DCBDF9BC9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0120-8C41-4AA4-812B-403AA38C3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4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25F4-B123-4E94-882C-F6DCBDF9BC9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0120-8C41-4AA4-812B-403AA38C3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25F4-B123-4E94-882C-F6DCBDF9BC9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0120-8C41-4AA4-812B-403AA38C3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5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25F4-B123-4E94-882C-F6DCBDF9BC9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0120-8C41-4AA4-812B-403AA38C3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7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25F4-B123-4E94-882C-F6DCBDF9BC9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0120-8C41-4AA4-812B-403AA38C3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1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25F4-B123-4E94-882C-F6DCBDF9BC9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0120-8C41-4AA4-812B-403AA38C3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1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25F4-B123-4E94-882C-F6DCBDF9BC9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0120-8C41-4AA4-812B-403AA38C3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2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25F4-B123-4E94-882C-F6DCBDF9BC9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0120-8C41-4AA4-812B-403AA38C3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3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25F4-B123-4E94-882C-F6DCBDF9BC9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00120-8C41-4AA4-812B-403AA38C3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6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Relationship Id="rId9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inh Nền Powerpoint 3D Đẹp, Đơn Giản, Dễ Thương,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4156141-96CE-4833-A551-7BE91242725E}"/>
              </a:ext>
            </a:extLst>
          </p:cNvPr>
          <p:cNvSpPr/>
          <p:nvPr/>
        </p:nvSpPr>
        <p:spPr>
          <a:xfrm>
            <a:off x="1570443" y="514351"/>
            <a:ext cx="6966806" cy="253649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và các em đã đến với tiết học môn T</a:t>
            </a:r>
            <a:r>
              <a:rPr lang="en-US" sz="6000" b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lang="vi-VN" sz="6000" b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lớp 2</a:t>
            </a:r>
            <a:endParaRPr lang="en-US" sz="6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17714" y="711047"/>
            <a:ext cx="1352600" cy="1300842"/>
          </a:xfrm>
          <a:prstGeom prst="rect">
            <a:avLst/>
          </a:prstGeom>
        </p:spPr>
      </p:pic>
      <p:pic>
        <p:nvPicPr>
          <p:cNvPr id="7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493" y="3332860"/>
            <a:ext cx="1420591" cy="1810640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8" name="图片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7838" y="3509076"/>
            <a:ext cx="1377684" cy="1737344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590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93" y="3698081"/>
            <a:ext cx="211931" cy="20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96" y="4244581"/>
            <a:ext cx="211931" cy="20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98" y="4064794"/>
            <a:ext cx="211931" cy="20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41" y="4101705"/>
            <a:ext cx="213122" cy="20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716" y="4162425"/>
            <a:ext cx="213122" cy="20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33" y="4175524"/>
            <a:ext cx="213122" cy="20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90" y="3806429"/>
            <a:ext cx="211931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25" y="4175524"/>
            <a:ext cx="211931" cy="20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9" y="3596881"/>
            <a:ext cx="211931" cy="20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28333" r="21550" b="19472"/>
          <a:stretch>
            <a:fillRect/>
          </a:stretch>
        </p:blipFill>
        <p:spPr bwMode="auto">
          <a:xfrm rot="19141126">
            <a:off x="7436644" y="2995612"/>
            <a:ext cx="438150" cy="35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 bwMode="auto">
          <a:xfrm>
            <a:off x="2296716" y="1596630"/>
            <a:ext cx="4348162" cy="193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12176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7200" b="1">
                <a:solidFill>
                  <a:srgbClr val="3333FF"/>
                </a:solidFill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A7EE152-16F5-44C2-9FD3-31DF9B7088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68834">
            <a:off x="2336933" y="1205179"/>
            <a:ext cx="898926" cy="7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0296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2.77778E-6 0.0003 C -0.00052 -0.00834 -0.00069 -0.01636 -0.00139 -0.0247 C -0.00156 -0.02747 -0.00225 -0.03056 -0.0026 -0.03334 C -0.00312 -0.03704 -0.00347 -0.04075 -0.00382 -0.04445 C -0.00434 -0.05186 -0.00468 -0.05926 -0.00503 -0.06667 C -0.00833 -0.13272 -0.00364 -0.05124 -0.00885 -0.14229 C -0.0092 -0.14908 -0.0092 -0.15587 -0.01007 -0.16235 C -0.01059 -0.16513 -0.01093 -0.16821 -0.01128 -0.1713 C -0.01371 -0.19229 -0.01146 -0.17778 -0.01389 -0.20216 C -0.01441 -0.20896 -0.01649 -0.21852 -0.01753 -0.22439 C -0.01805 -0.22686 -0.01805 -0.22933 -0.01892 -0.23118 L -0.02135 -0.23797 C -0.02413 -0.25834 -0.02014 -0.23735 -0.02639 -0.25124 C -0.02725 -0.25309 -0.02708 -0.25587 -0.0276 -0.25772 C -0.0283 -0.26019 -0.02916 -0.26235 -0.03003 -0.26451 C -0.03125 -0.2676 -0.03246 -0.27068 -0.03385 -0.27346 C -0.03507 -0.27562 -0.03646 -0.27747 -0.03767 -0.27994 C -0.03941 -0.28426 -0.04097 -0.28889 -0.04253 -0.29321 C -0.0434 -0.29568 -0.04392 -0.29846 -0.04514 -0.3 L -0.04878 -0.30433 C -0.05295 -0.31544 -0.05017 -0.30957 -0.05885 -0.32007 C -0.06007 -0.32161 -0.06111 -0.32346 -0.06267 -0.32439 C -0.06389 -0.32531 -0.0651 -0.32562 -0.06632 -0.32655 C -0.06771 -0.32778 -0.06875 -0.32994 -0.07014 -0.33118 C -0.07257 -0.33303 -0.07534 -0.33334 -0.0776 -0.3355 C -0.08489 -0.34198 -0.0809 -0.33889 -0.0901 -0.34445 C -0.09132 -0.34507 -0.09253 -0.3463 -0.09392 -0.34661 C -0.09878 -0.34846 -0.10555 -0.35062 -0.11007 -0.3534 C -0.11371 -0.35556 -0.11493 -0.35649 -0.11892 -0.35772 C -0.12135 -0.35865 -0.12396 -0.35926 -0.12639 -0.35988 C -0.12812 -0.3605 -0.12968 -0.36204 -0.13142 -0.36235 C -0.14305 -0.36297 -0.15468 -0.36235 -0.16632 -0.36235 L -0.16632 -0.36204 " pathEditMode="relative" rAng="0" ptsTypes="AAAAAAAAAAAAAAAAAAAAAAAAAAAAAAAAAA">
                                      <p:cBhvr>
                                        <p:cTn id="75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36204 L -0.16632 -0.36173 C -0.16857 -0.3676 -0.17361 -0.38118 -0.1776 -0.38673 L -0.18889 -0.4 C -0.1901 -0.40155 -0.19132 -0.40371 -0.19271 -0.40433 C -0.19514 -0.40587 -0.19791 -0.40618 -0.20017 -0.40896 C -0.2059 -0.41575 -0.20191 -0.41204 -0.20885 -0.41544 C -0.21024 -0.41605 -0.21146 -0.41729 -0.21267 -0.4176 C -0.21632 -0.41883 -0.22014 -0.41914 -0.22396 -0.42007 C -0.23767 -0.41914 -0.25139 -0.41914 -0.26527 -0.4176 C -0.26649 -0.4176 -0.26771 -0.41605 -0.26892 -0.41544 C -0.27222 -0.41389 -0.27587 -0.41389 -0.27899 -0.41112 C -0.28055 -0.40957 -0.28212 -0.40741 -0.28402 -0.40649 C -0.2868 -0.40525 -0.28975 -0.40525 -0.29271 -0.40433 C -0.3 -0.4 -0.29288 -0.40402 -0.30399 -0.4 C -0.31041 -0.39754 -0.30712 -0.39846 -0.31267 -0.39537 C -0.31684 -0.39352 -0.31962 -0.3926 -0.32396 -0.39105 L -0.37777 -0.39321 C -0.37951 -0.39352 -0.38107 -0.39476 -0.38281 -0.39537 C -0.39184 -0.39908 -0.38611 -0.39599 -0.39271 -0.4 C -0.39444 -0.40216 -0.396 -0.40494 -0.39774 -0.40649 C -0.39896 -0.40772 -0.40034 -0.40803 -0.40156 -0.40896 C -0.40312 -0.41019 -0.40486 -0.41204 -0.40642 -0.41328 C -0.40764 -0.4142 -0.40902 -0.41451 -0.41024 -0.41544 C -0.41475 -0.41883 -0.41527 -0.42007 -0.41892 -0.42439 C -0.41944 -0.42655 -0.41944 -0.42902 -0.42031 -0.43118 C -0.42343 -0.43951 -0.42343 -0.43673 -0.42777 -0.43982 C -0.42951 -0.44136 -0.43107 -0.44291 -0.43281 -0.44445 C -0.43958 -0.45124 -0.43333 -0.44692 -0.44027 -0.45093 C -0.44114 -0.4534 -0.44166 -0.45618 -0.44271 -0.45772 C -0.44375 -0.45926 -0.44531 -0.45896 -0.44652 -0.45988 C -0.44826 -0.46112 -0.45 -0.46235 -0.45156 -0.46451 C -0.45295 -0.46636 -0.45364 -0.46945 -0.45521 -0.47099 C -0.45764 -0.47346 -0.46024 -0.47408 -0.46284 -0.47562 C -0.46406 -0.47624 -0.46545 -0.47655 -0.46649 -0.47778 C -0.46771 -0.47933 -0.46892 -0.48087 -0.47031 -0.4821 C -0.47152 -0.48334 -0.47274 -0.48365 -0.47396 -0.48426 C -0.47986 -0.48735 -0.48073 -0.48704 -0.48784 -0.48889 C -0.48906 -0.48951 -0.49027 -0.49044 -0.49149 -0.49105 C -0.50139 -0.49445 -0.51371 -0.49445 -0.52274 -0.49537 C -0.53559 -0.5 -0.52691 -0.49784 -0.54896 -0.49784 L -0.54896 -0.49754 " pathEditMode="relative" rAng="0" ptsTypes="AAAAAAAAAAAAAAAAAAAAAAAAAAAAAAAAAAAAAAAAAA">
                                      <p:cBhvr>
                                        <p:cTn id="7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-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95400" y="285750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3300"/>
                </a:solidFill>
                <a:latin typeface="Times New Roman" pitchFamily="18" charset="0"/>
              </a:rPr>
              <a:t> Trò chơi :Tìm nhà cho các con vật</a:t>
            </a:r>
            <a:r>
              <a:rPr lang="en-US" altLang="vi-VN" sz="2800">
                <a:latin typeface="Times New Roman" pitchFamily="18" charset="0"/>
              </a:rPr>
              <a:t> </a:t>
            </a:r>
          </a:p>
        </p:txBody>
      </p:sp>
      <p:pic>
        <p:nvPicPr>
          <p:cNvPr id="11267" name="Picture 3" descr="Gach chan 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2229"/>
            <a:ext cx="5791200" cy="7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466001" y="840396"/>
            <a:ext cx="1600200" cy="1257300"/>
            <a:chOff x="-15" y="1096"/>
            <a:chExt cx="1056" cy="1152"/>
          </a:xfrm>
        </p:grpSpPr>
        <p:sp>
          <p:nvSpPr>
            <p:cNvPr id="11306" name="Homepage">
              <a:hlinkClick r:id="" action="ppaction://noaction"/>
            </p:cNvPr>
            <p:cNvSpPr>
              <a:spLocks noEditPoints="1" noChangeArrowheads="1"/>
            </p:cNvSpPr>
            <p:nvPr/>
          </p:nvSpPr>
          <p:spPr bwMode="auto">
            <a:xfrm>
              <a:off x="-15" y="1096"/>
              <a:ext cx="1056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1002 w 21600"/>
                <a:gd name="T22" fmla="*/ 12169 h 21600"/>
                <a:gd name="T23" fmla="*/ 20823 w 21600"/>
                <a:gd name="T24" fmla="*/ 1715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 extrusionOk="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251" y="7101"/>
                  </a:moveTo>
                  <a:lnTo>
                    <a:pt x="5251" y="11160"/>
                  </a:lnTo>
                  <a:lnTo>
                    <a:pt x="16306" y="11160"/>
                  </a:lnTo>
                  <a:lnTo>
                    <a:pt x="16306" y="7052"/>
                  </a:lnTo>
                  <a:lnTo>
                    <a:pt x="16901" y="6561"/>
                  </a:lnTo>
                  <a:lnTo>
                    <a:pt x="15264" y="5236"/>
                  </a:lnTo>
                  <a:lnTo>
                    <a:pt x="15264" y="1636"/>
                  </a:lnTo>
                  <a:lnTo>
                    <a:pt x="13478" y="1636"/>
                  </a:lnTo>
                  <a:lnTo>
                    <a:pt x="13478" y="3698"/>
                  </a:lnTo>
                  <a:lnTo>
                    <a:pt x="11182" y="1669"/>
                  </a:lnTo>
                  <a:lnTo>
                    <a:pt x="4847" y="6561"/>
                  </a:lnTo>
                  <a:lnTo>
                    <a:pt x="5251" y="7101"/>
                  </a:lnTo>
                  <a:close/>
                </a:path>
                <a:path w="21600" h="21600" extrusionOk="0">
                  <a:moveTo>
                    <a:pt x="9396" y="11160"/>
                  </a:moveTo>
                  <a:lnTo>
                    <a:pt x="9396" y="7772"/>
                  </a:lnTo>
                  <a:lnTo>
                    <a:pt x="11820" y="7772"/>
                  </a:lnTo>
                  <a:lnTo>
                    <a:pt x="11820" y="11160"/>
                  </a:lnTo>
                  <a:lnTo>
                    <a:pt x="9396" y="1116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altLang="vi-VN" sz="3600" b="1" smtClean="0">
                  <a:solidFill>
                    <a:srgbClr val="FF0000"/>
                  </a:solidFill>
                  <a:latin typeface="Times New Roman" pitchFamily="18" charset="0"/>
                </a:rPr>
                <a:t>18:00</a:t>
              </a:r>
              <a:endParaRPr lang="en-US" altLang="vi-VN" sz="36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307" name="Oval 13"/>
            <p:cNvSpPr>
              <a:spLocks noChangeArrowheads="1"/>
            </p:cNvSpPr>
            <p:nvPr/>
          </p:nvSpPr>
          <p:spPr bwMode="auto">
            <a:xfrm>
              <a:off x="458" y="127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4000" b="1">
                <a:solidFill>
                  <a:srgbClr val="0000CC"/>
                </a:solidFill>
              </a:endParaRPr>
            </a:p>
          </p:txBody>
        </p:sp>
      </p:grpSp>
      <p:grpSp>
        <p:nvGrpSpPr>
          <p:cNvPr id="44046" name="Group 14"/>
          <p:cNvGrpSpPr>
            <a:grpSpLocks/>
          </p:cNvGrpSpPr>
          <p:nvPr/>
        </p:nvGrpSpPr>
        <p:grpSpPr bwMode="auto">
          <a:xfrm>
            <a:off x="855224" y="2295525"/>
            <a:ext cx="1519237" cy="1371600"/>
            <a:chOff x="1195" y="1104"/>
            <a:chExt cx="1013" cy="1152"/>
          </a:xfrm>
        </p:grpSpPr>
        <p:sp>
          <p:nvSpPr>
            <p:cNvPr id="11303" name="Homepage">
              <a:hlinkClick r:id="" action="ppaction://noaction"/>
            </p:cNvPr>
            <p:cNvSpPr>
              <a:spLocks noEditPoints="1" noChangeArrowheads="1"/>
            </p:cNvSpPr>
            <p:nvPr/>
          </p:nvSpPr>
          <p:spPr bwMode="auto">
            <a:xfrm>
              <a:off x="1200" y="1104"/>
              <a:ext cx="1008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1007 w 21600"/>
                <a:gd name="T22" fmla="*/ 12169 h 21600"/>
                <a:gd name="T23" fmla="*/ 20807 w 21600"/>
                <a:gd name="T24" fmla="*/ 1715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 extrusionOk="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251" y="7101"/>
                  </a:moveTo>
                  <a:lnTo>
                    <a:pt x="5251" y="11160"/>
                  </a:lnTo>
                  <a:lnTo>
                    <a:pt x="16306" y="11160"/>
                  </a:lnTo>
                  <a:lnTo>
                    <a:pt x="16306" y="7052"/>
                  </a:lnTo>
                  <a:lnTo>
                    <a:pt x="16901" y="6561"/>
                  </a:lnTo>
                  <a:lnTo>
                    <a:pt x="15264" y="5236"/>
                  </a:lnTo>
                  <a:lnTo>
                    <a:pt x="15264" y="1636"/>
                  </a:lnTo>
                  <a:lnTo>
                    <a:pt x="13478" y="1636"/>
                  </a:lnTo>
                  <a:lnTo>
                    <a:pt x="13478" y="3698"/>
                  </a:lnTo>
                  <a:lnTo>
                    <a:pt x="11182" y="1669"/>
                  </a:lnTo>
                  <a:lnTo>
                    <a:pt x="4847" y="6561"/>
                  </a:lnTo>
                  <a:lnTo>
                    <a:pt x="5251" y="7101"/>
                  </a:lnTo>
                  <a:close/>
                </a:path>
                <a:path w="21600" h="21600" extrusionOk="0">
                  <a:moveTo>
                    <a:pt x="9396" y="11160"/>
                  </a:moveTo>
                  <a:lnTo>
                    <a:pt x="9396" y="7772"/>
                  </a:lnTo>
                  <a:lnTo>
                    <a:pt x="11820" y="7772"/>
                  </a:lnTo>
                  <a:lnTo>
                    <a:pt x="11820" y="11160"/>
                  </a:lnTo>
                  <a:lnTo>
                    <a:pt x="9396" y="11160"/>
                  </a:ln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US" altLang="vi-VN">
                  <a:latin typeface="Verdana" pitchFamily="34" charset="0"/>
                </a:rPr>
                <a:t> </a:t>
              </a:r>
              <a:r>
                <a:rPr lang="en-US" altLang="vi-VN" sz="3600" b="1" smtClean="0">
                  <a:solidFill>
                    <a:srgbClr val="FF0000"/>
                  </a:solidFill>
                  <a:latin typeface="Times New Roman" pitchFamily="18" charset="0"/>
                </a:rPr>
                <a:t>21:00</a:t>
              </a:r>
              <a:endParaRPr lang="en-US" altLang="vi-VN" sz="36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304" name="Text Box 16"/>
            <p:cNvSpPr txBox="1">
              <a:spLocks noChangeArrowheads="1"/>
            </p:cNvSpPr>
            <p:nvPr/>
          </p:nvSpPr>
          <p:spPr bwMode="auto">
            <a:xfrm>
              <a:off x="1195" y="1656"/>
              <a:ext cx="123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vi-VN" altLang="vi-VN" sz="3600" b="1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sp>
          <p:nvSpPr>
            <p:cNvPr id="11305" name="Oval 17"/>
            <p:cNvSpPr>
              <a:spLocks noChangeArrowheads="1"/>
            </p:cNvSpPr>
            <p:nvPr/>
          </p:nvSpPr>
          <p:spPr bwMode="auto">
            <a:xfrm>
              <a:off x="1584" y="127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 b="1">
                <a:solidFill>
                  <a:srgbClr val="FF3300"/>
                </a:solidFill>
              </a:endParaRPr>
            </a:p>
          </p:txBody>
        </p:sp>
      </p:grpSp>
      <p:grpSp>
        <p:nvGrpSpPr>
          <p:cNvPr id="44050" name="Group 18"/>
          <p:cNvGrpSpPr>
            <a:grpSpLocks/>
          </p:cNvGrpSpPr>
          <p:nvPr/>
        </p:nvGrpSpPr>
        <p:grpSpPr bwMode="auto">
          <a:xfrm>
            <a:off x="3886200" y="784635"/>
            <a:ext cx="1524000" cy="1371600"/>
            <a:chOff x="2304" y="1104"/>
            <a:chExt cx="1056" cy="1182"/>
          </a:xfrm>
        </p:grpSpPr>
        <p:grpSp>
          <p:nvGrpSpPr>
            <p:cNvPr id="11299" name="Group 19"/>
            <p:cNvGrpSpPr>
              <a:grpSpLocks/>
            </p:cNvGrpSpPr>
            <p:nvPr/>
          </p:nvGrpSpPr>
          <p:grpSpPr bwMode="auto">
            <a:xfrm>
              <a:off x="2304" y="1104"/>
              <a:ext cx="1056" cy="1182"/>
              <a:chOff x="2304" y="1104"/>
              <a:chExt cx="1056" cy="1182"/>
            </a:xfrm>
          </p:grpSpPr>
          <p:sp>
            <p:nvSpPr>
              <p:cNvPr id="11301" name="Homepage">
                <a:hlinkClick r:id="" action="ppaction://noaction"/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2304" y="1104"/>
                <a:ext cx="1056" cy="1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1002 w 21600"/>
                  <a:gd name="T22" fmla="*/ 12171 h 21600"/>
                  <a:gd name="T23" fmla="*/ 20823 w 21600"/>
                  <a:gd name="T24" fmla="*/ 17141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 extrusionOk="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 extrusionOk="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  <a:path w="21600" h="21600" extrusionOk="0">
                    <a:moveTo>
                      <a:pt x="5251" y="7101"/>
                    </a:moveTo>
                    <a:lnTo>
                      <a:pt x="5251" y="11160"/>
                    </a:lnTo>
                    <a:lnTo>
                      <a:pt x="16306" y="11160"/>
                    </a:lnTo>
                    <a:lnTo>
                      <a:pt x="16306" y="7052"/>
                    </a:lnTo>
                    <a:lnTo>
                      <a:pt x="16901" y="6561"/>
                    </a:lnTo>
                    <a:lnTo>
                      <a:pt x="15264" y="5236"/>
                    </a:lnTo>
                    <a:lnTo>
                      <a:pt x="15264" y="1636"/>
                    </a:lnTo>
                    <a:lnTo>
                      <a:pt x="13478" y="1636"/>
                    </a:lnTo>
                    <a:lnTo>
                      <a:pt x="13478" y="3698"/>
                    </a:lnTo>
                    <a:lnTo>
                      <a:pt x="11182" y="1669"/>
                    </a:lnTo>
                    <a:lnTo>
                      <a:pt x="4847" y="6561"/>
                    </a:lnTo>
                    <a:lnTo>
                      <a:pt x="5251" y="7101"/>
                    </a:lnTo>
                    <a:close/>
                  </a:path>
                  <a:path w="21600" h="21600" extrusionOk="0">
                    <a:moveTo>
                      <a:pt x="9396" y="11160"/>
                    </a:moveTo>
                    <a:lnTo>
                      <a:pt x="9396" y="7772"/>
                    </a:lnTo>
                    <a:lnTo>
                      <a:pt x="11820" y="7772"/>
                    </a:lnTo>
                    <a:lnTo>
                      <a:pt x="11820" y="11160"/>
                    </a:lnTo>
                    <a:lnTo>
                      <a:pt x="9396" y="11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r>
                  <a:rPr lang="en-US" altLang="vi-VN">
                    <a:solidFill>
                      <a:srgbClr val="003300"/>
                    </a:solidFill>
                    <a:latin typeface="Verdana" pitchFamily="34" charset="0"/>
                  </a:rPr>
                  <a:t> </a:t>
                </a:r>
                <a:r>
                  <a:rPr lang="en-US" altLang="vi-VN" sz="3600" b="1" smtClean="0">
                    <a:solidFill>
                      <a:srgbClr val="FF0000"/>
                    </a:solidFill>
                    <a:latin typeface="Times New Roman" pitchFamily="18" charset="0"/>
                  </a:rPr>
                  <a:t>19:15</a:t>
                </a:r>
                <a:endParaRPr lang="en-US" altLang="vi-VN" sz="36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02" name="Text Box 21"/>
              <p:cNvSpPr txBox="1">
                <a:spLocks noChangeArrowheads="1"/>
              </p:cNvSpPr>
              <p:nvPr/>
            </p:nvSpPr>
            <p:spPr bwMode="auto">
              <a:xfrm>
                <a:off x="2490" y="1688"/>
                <a:ext cx="128" cy="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vi-VN" altLang="vi-VN" sz="36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300" name="Oval 22"/>
            <p:cNvSpPr>
              <a:spLocks noChangeArrowheads="1"/>
            </p:cNvSpPr>
            <p:nvPr/>
          </p:nvSpPr>
          <p:spPr bwMode="auto">
            <a:xfrm>
              <a:off x="2710" y="127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 b="1">
                <a:solidFill>
                  <a:srgbClr val="FF3300"/>
                </a:solidFill>
              </a:endParaRPr>
            </a:p>
          </p:txBody>
        </p:sp>
      </p:grpSp>
      <p:grpSp>
        <p:nvGrpSpPr>
          <p:cNvPr id="44055" name="Group 23"/>
          <p:cNvGrpSpPr>
            <a:grpSpLocks/>
          </p:cNvGrpSpPr>
          <p:nvPr/>
        </p:nvGrpSpPr>
        <p:grpSpPr bwMode="auto">
          <a:xfrm>
            <a:off x="4061808" y="2352675"/>
            <a:ext cx="1752600" cy="1257300"/>
            <a:chOff x="3456" y="1104"/>
            <a:chExt cx="1056" cy="1200"/>
          </a:xfrm>
        </p:grpSpPr>
        <p:sp>
          <p:nvSpPr>
            <p:cNvPr id="11296" name="Homepage">
              <a:hlinkClick r:id="" action="ppaction://noaction"/>
            </p:cNvPr>
            <p:cNvSpPr>
              <a:spLocks noEditPoints="1" noChangeArrowheads="1"/>
            </p:cNvSpPr>
            <p:nvPr/>
          </p:nvSpPr>
          <p:spPr bwMode="auto">
            <a:xfrm>
              <a:off x="3456" y="1104"/>
              <a:ext cx="1056" cy="1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1002 w 21600"/>
                <a:gd name="T22" fmla="*/ 12168 h 21600"/>
                <a:gd name="T23" fmla="*/ 20823 w 21600"/>
                <a:gd name="T24" fmla="*/ 17154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 extrusionOk="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251" y="7101"/>
                  </a:moveTo>
                  <a:lnTo>
                    <a:pt x="5251" y="11160"/>
                  </a:lnTo>
                  <a:lnTo>
                    <a:pt x="16306" y="11160"/>
                  </a:lnTo>
                  <a:lnTo>
                    <a:pt x="16306" y="7052"/>
                  </a:lnTo>
                  <a:lnTo>
                    <a:pt x="16901" y="6561"/>
                  </a:lnTo>
                  <a:lnTo>
                    <a:pt x="15264" y="5236"/>
                  </a:lnTo>
                  <a:lnTo>
                    <a:pt x="15264" y="1636"/>
                  </a:lnTo>
                  <a:lnTo>
                    <a:pt x="13478" y="1636"/>
                  </a:lnTo>
                  <a:lnTo>
                    <a:pt x="13478" y="3698"/>
                  </a:lnTo>
                  <a:lnTo>
                    <a:pt x="11182" y="1669"/>
                  </a:lnTo>
                  <a:lnTo>
                    <a:pt x="4847" y="6561"/>
                  </a:lnTo>
                  <a:lnTo>
                    <a:pt x="5251" y="7101"/>
                  </a:lnTo>
                  <a:close/>
                </a:path>
                <a:path w="21600" h="21600" extrusionOk="0">
                  <a:moveTo>
                    <a:pt x="9396" y="11160"/>
                  </a:moveTo>
                  <a:lnTo>
                    <a:pt x="9396" y="7772"/>
                  </a:lnTo>
                  <a:lnTo>
                    <a:pt x="11820" y="7772"/>
                  </a:lnTo>
                  <a:lnTo>
                    <a:pt x="11820" y="11160"/>
                  </a:lnTo>
                  <a:lnTo>
                    <a:pt x="9396" y="1116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hangingPunct="1"/>
              <a:r>
                <a:rPr lang="en-US" altLang="vi-VN"/>
                <a:t>       </a:t>
              </a:r>
              <a:r>
                <a:rPr lang="en-US" altLang="vi-VN" sz="3600" b="1" smtClean="0">
                  <a:solidFill>
                    <a:srgbClr val="FF0000"/>
                  </a:solidFill>
                </a:rPr>
                <a:t>22:00</a:t>
              </a:r>
              <a:endParaRPr lang="en-US" altLang="vi-VN" sz="36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298" name="Oval 26"/>
            <p:cNvSpPr>
              <a:spLocks noChangeArrowheads="1"/>
            </p:cNvSpPr>
            <p:nvPr/>
          </p:nvSpPr>
          <p:spPr bwMode="auto">
            <a:xfrm>
              <a:off x="3875" y="127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 b="1">
                <a:solidFill>
                  <a:srgbClr val="FF3300"/>
                </a:solidFill>
              </a:endParaRPr>
            </a:p>
          </p:txBody>
        </p:sp>
      </p:grpSp>
      <p:grpSp>
        <p:nvGrpSpPr>
          <p:cNvPr id="44059" name="Group 27"/>
          <p:cNvGrpSpPr>
            <a:grpSpLocks/>
          </p:cNvGrpSpPr>
          <p:nvPr/>
        </p:nvGrpSpPr>
        <p:grpSpPr bwMode="auto">
          <a:xfrm>
            <a:off x="6946037" y="895360"/>
            <a:ext cx="1447800" cy="1371797"/>
            <a:chOff x="4608" y="1104"/>
            <a:chExt cx="1056" cy="1279"/>
          </a:xfrm>
        </p:grpSpPr>
        <p:sp>
          <p:nvSpPr>
            <p:cNvPr id="11293" name="Homepage">
              <a:hlinkClick r:id="" action="ppaction://noaction"/>
            </p:cNvPr>
            <p:cNvSpPr>
              <a:spLocks noEditPoints="1" noChangeArrowheads="1"/>
            </p:cNvSpPr>
            <p:nvPr/>
          </p:nvSpPr>
          <p:spPr bwMode="auto">
            <a:xfrm>
              <a:off x="4608" y="1104"/>
              <a:ext cx="1056" cy="1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1002 w 21600"/>
                <a:gd name="T22" fmla="*/ 12168 h 21600"/>
                <a:gd name="T23" fmla="*/ 20823 w 21600"/>
                <a:gd name="T24" fmla="*/ 17154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 extrusionOk="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251" y="7101"/>
                  </a:moveTo>
                  <a:lnTo>
                    <a:pt x="5251" y="11160"/>
                  </a:lnTo>
                  <a:lnTo>
                    <a:pt x="16306" y="11160"/>
                  </a:lnTo>
                  <a:lnTo>
                    <a:pt x="16306" y="7052"/>
                  </a:lnTo>
                  <a:lnTo>
                    <a:pt x="16901" y="6561"/>
                  </a:lnTo>
                  <a:lnTo>
                    <a:pt x="15264" y="5236"/>
                  </a:lnTo>
                  <a:lnTo>
                    <a:pt x="15264" y="1636"/>
                  </a:lnTo>
                  <a:lnTo>
                    <a:pt x="13478" y="1636"/>
                  </a:lnTo>
                  <a:lnTo>
                    <a:pt x="13478" y="3698"/>
                  </a:lnTo>
                  <a:lnTo>
                    <a:pt x="11182" y="1669"/>
                  </a:lnTo>
                  <a:lnTo>
                    <a:pt x="4847" y="6561"/>
                  </a:lnTo>
                  <a:lnTo>
                    <a:pt x="5251" y="7101"/>
                  </a:lnTo>
                  <a:close/>
                </a:path>
                <a:path w="21600" h="21600" extrusionOk="0">
                  <a:moveTo>
                    <a:pt x="9396" y="11160"/>
                  </a:moveTo>
                  <a:lnTo>
                    <a:pt x="9396" y="7772"/>
                  </a:lnTo>
                  <a:lnTo>
                    <a:pt x="11820" y="7772"/>
                  </a:lnTo>
                  <a:lnTo>
                    <a:pt x="11820" y="11160"/>
                  </a:lnTo>
                  <a:lnTo>
                    <a:pt x="9396" y="11160"/>
                  </a:ln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Text Box 29"/>
            <p:cNvSpPr txBox="1">
              <a:spLocks noChangeArrowheads="1"/>
            </p:cNvSpPr>
            <p:nvPr/>
          </p:nvSpPr>
          <p:spPr bwMode="auto">
            <a:xfrm>
              <a:off x="4751" y="1264"/>
              <a:ext cx="913" cy="1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b="1">
                  <a:solidFill>
                    <a:srgbClr val="FF0000"/>
                  </a:solidFill>
                  <a:latin typeface="Times New Roman" pitchFamily="18" charset="0"/>
                </a:rPr>
                <a:t>   </a:t>
              </a:r>
              <a:r>
                <a:rPr lang="en-US" altLang="vi-VN" sz="3600" b="1" smtClean="0">
                  <a:solidFill>
                    <a:srgbClr val="FF0000"/>
                  </a:solidFill>
                  <a:latin typeface="Times New Roman" pitchFamily="18" charset="0"/>
                </a:rPr>
                <a:t>15:30</a:t>
              </a:r>
              <a:endParaRPr lang="en-US" altLang="vi-VN" sz="36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295" name="Oval 30"/>
            <p:cNvSpPr>
              <a:spLocks noChangeArrowheads="1"/>
            </p:cNvSpPr>
            <p:nvPr/>
          </p:nvSpPr>
          <p:spPr bwMode="auto">
            <a:xfrm>
              <a:off x="5027" y="127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400" b="1">
                <a:solidFill>
                  <a:srgbClr val="FF3300"/>
                </a:solidFill>
              </a:endParaRPr>
            </a:p>
          </p:txBody>
        </p:sp>
      </p:grpSp>
      <p:grpSp>
        <p:nvGrpSpPr>
          <p:cNvPr id="44063" name="Group 31"/>
          <p:cNvGrpSpPr>
            <a:grpSpLocks/>
          </p:cNvGrpSpPr>
          <p:nvPr/>
        </p:nvGrpSpPr>
        <p:grpSpPr bwMode="auto">
          <a:xfrm>
            <a:off x="2056676" y="3971796"/>
            <a:ext cx="1703763" cy="1066928"/>
            <a:chOff x="1392" y="3432"/>
            <a:chExt cx="1101" cy="1228"/>
          </a:xfrm>
        </p:grpSpPr>
        <p:pic>
          <p:nvPicPr>
            <p:cNvPr id="11291" name="Picture 32" descr="Elephant-01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432"/>
              <a:ext cx="1083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2" name="Text Box 33"/>
            <p:cNvSpPr txBox="1">
              <a:spLocks noChangeArrowheads="1"/>
            </p:cNvSpPr>
            <p:nvPr/>
          </p:nvSpPr>
          <p:spPr bwMode="auto">
            <a:xfrm>
              <a:off x="1484" y="4199"/>
              <a:ext cx="1009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smtClean="0">
                  <a:solidFill>
                    <a:srgbClr val="FF0000"/>
                  </a:solidFill>
                </a:rPr>
                <a:t>6 giờ chiều</a:t>
              </a:r>
              <a:endParaRPr lang="en-US" altLang="vi-VN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4066" name="Group 34"/>
          <p:cNvGrpSpPr>
            <a:grpSpLocks/>
          </p:cNvGrpSpPr>
          <p:nvPr/>
        </p:nvGrpSpPr>
        <p:grpSpPr bwMode="auto">
          <a:xfrm>
            <a:off x="3891107" y="3800474"/>
            <a:ext cx="2133600" cy="1238250"/>
            <a:chOff x="2544" y="3264"/>
            <a:chExt cx="1344" cy="1040"/>
          </a:xfrm>
        </p:grpSpPr>
        <p:pic>
          <p:nvPicPr>
            <p:cNvPr id="11289" name="Picture 35" descr="Chim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1344" cy="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Text Box 36"/>
            <p:cNvSpPr txBox="1">
              <a:spLocks noChangeArrowheads="1"/>
            </p:cNvSpPr>
            <p:nvPr/>
          </p:nvSpPr>
          <p:spPr bwMode="auto">
            <a:xfrm>
              <a:off x="2592" y="3968"/>
              <a:ext cx="100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smtClean="0">
                  <a:solidFill>
                    <a:srgbClr val="FF0000"/>
                  </a:solidFill>
                </a:rPr>
                <a:t>10 giờ đêm</a:t>
              </a:r>
              <a:endParaRPr lang="en-US" altLang="vi-VN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4069" name="Group 37"/>
          <p:cNvGrpSpPr>
            <a:grpSpLocks/>
          </p:cNvGrpSpPr>
          <p:nvPr/>
        </p:nvGrpSpPr>
        <p:grpSpPr bwMode="auto">
          <a:xfrm>
            <a:off x="-9525" y="3669503"/>
            <a:ext cx="2038350" cy="1431131"/>
            <a:chOff x="-36" y="3312"/>
            <a:chExt cx="1428" cy="1202"/>
          </a:xfrm>
        </p:grpSpPr>
        <p:pic>
          <p:nvPicPr>
            <p:cNvPr id="11287" name="Picture 38" descr="Ba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" y="3312"/>
              <a:ext cx="142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8" name="Text Box 39"/>
            <p:cNvSpPr txBox="1">
              <a:spLocks noChangeArrowheads="1"/>
            </p:cNvSpPr>
            <p:nvPr/>
          </p:nvSpPr>
          <p:spPr bwMode="auto">
            <a:xfrm>
              <a:off x="214" y="3919"/>
              <a:ext cx="1115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smtClean="0">
                  <a:solidFill>
                    <a:srgbClr val="FF0000"/>
                  </a:solidFill>
                </a:rPr>
                <a:t>7 giờ </a:t>
              </a:r>
              <a:r>
                <a:rPr lang="en-US" altLang="vi-VN" sz="2000" b="1" smtClean="0">
                  <a:solidFill>
                    <a:srgbClr val="FF0000"/>
                  </a:solidFill>
                </a:rPr>
                <a:t>15 phút tối</a:t>
              </a:r>
              <a:endParaRPr lang="en-US" altLang="vi-VN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4072" name="Group 40"/>
          <p:cNvGrpSpPr>
            <a:grpSpLocks/>
          </p:cNvGrpSpPr>
          <p:nvPr/>
        </p:nvGrpSpPr>
        <p:grpSpPr bwMode="auto">
          <a:xfrm>
            <a:off x="5718792" y="3624256"/>
            <a:ext cx="1801704" cy="1578770"/>
            <a:chOff x="3408" y="3536"/>
            <a:chExt cx="1293" cy="1326"/>
          </a:xfrm>
        </p:grpSpPr>
        <p:pic>
          <p:nvPicPr>
            <p:cNvPr id="11285" name="Picture 41" descr="Dog-09-jun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536"/>
              <a:ext cx="129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Text Box 42"/>
            <p:cNvSpPr txBox="1">
              <a:spLocks noChangeArrowheads="1"/>
            </p:cNvSpPr>
            <p:nvPr/>
          </p:nvSpPr>
          <p:spPr bwMode="auto">
            <a:xfrm>
              <a:off x="3505" y="4267"/>
              <a:ext cx="1102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smtClean="0">
                  <a:solidFill>
                    <a:srgbClr val="FF0000"/>
                  </a:solidFill>
                </a:rPr>
                <a:t>3 giờ </a:t>
              </a:r>
              <a:r>
                <a:rPr lang="en-US" altLang="vi-VN" sz="2000" b="1" smtClean="0">
                  <a:solidFill>
                    <a:srgbClr val="FF0000"/>
                  </a:solidFill>
                </a:rPr>
                <a:t>30 phút chiều</a:t>
              </a:r>
              <a:endParaRPr lang="en-US" altLang="vi-VN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4075" name="Group 43"/>
          <p:cNvGrpSpPr>
            <a:grpSpLocks/>
          </p:cNvGrpSpPr>
          <p:nvPr/>
        </p:nvGrpSpPr>
        <p:grpSpPr bwMode="auto">
          <a:xfrm>
            <a:off x="7695701" y="3504724"/>
            <a:ext cx="1377513" cy="1697881"/>
            <a:chOff x="4692" y="2592"/>
            <a:chExt cx="973" cy="1759"/>
          </a:xfrm>
        </p:grpSpPr>
        <p:pic>
          <p:nvPicPr>
            <p:cNvPr id="11283" name="Picture 44" descr="ANIMALS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92" y="2592"/>
              <a:ext cx="915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Text Box 45"/>
            <p:cNvSpPr txBox="1">
              <a:spLocks noChangeArrowheads="1"/>
            </p:cNvSpPr>
            <p:nvPr/>
          </p:nvSpPr>
          <p:spPr bwMode="auto">
            <a:xfrm>
              <a:off x="4692" y="3936"/>
              <a:ext cx="973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smtClean="0">
                  <a:solidFill>
                    <a:srgbClr val="FF0000"/>
                  </a:solidFill>
                </a:rPr>
                <a:t>9 giờ tối</a:t>
              </a:r>
              <a:endParaRPr lang="en-US" altLang="vi-VN" sz="2000" b="1">
                <a:solidFill>
                  <a:srgbClr val="FF0000"/>
                </a:solidFill>
              </a:endParaRPr>
            </a:p>
          </p:txBody>
        </p:sp>
      </p:grpSp>
      <p:pic>
        <p:nvPicPr>
          <p:cNvPr id="44083" name="Picture 51" descr="1495_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4" name="Picture 52" descr="1495_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5" name="Picture 53" descr="1495_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6" name="Picture 54" descr="1495_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38696"/>
            <a:ext cx="1219200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7" name="Picture 55" descr="1495_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0842"/>
            <a:ext cx="1219200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97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5798E-6 L -0.20833 -0.535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267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"/>
                                        <p:tgtEl>
                                          <p:spTgt spid="44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024 L -0.82917 -0.27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42" y="-136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"/>
                                        <p:tgtEl>
                                          <p:spTgt spid="44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4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28021 -0.5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-252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"/>
                                        <p:tgtEl>
                                          <p:spTgt spid="44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6667 -0.240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1203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"/>
                                        <p:tgtEl>
                                          <p:spTgt spid="44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7.40741E-7 L 0.07569 -0.431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2157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5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229600" cy="335280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mtClean="0"/>
              <a:t/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Thứ năm ngày 22 tháng 12 năm 2022</a:t>
            </a:r>
            <a:br>
              <a:rPr lang="en-US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u="sng" smtClean="0"/>
              <a:t>Toán</a:t>
            </a:r>
            <a:r>
              <a:rPr lang="vi-VN" sz="270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/>
            </a:r>
            <a:br>
              <a:rPr lang="vi-VN" sz="270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</a:br>
            <a:r>
              <a:rPr lang="en-US" sz="270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33: </a:t>
            </a:r>
            <a:r>
              <a:rPr lang="vi-VN" sz="270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vi-VN" sz="270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PHÉP CỘNG, PHÉP TRỪ </a:t>
            </a:r>
            <a:r>
              <a:rPr lang="en-US" sz="270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70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270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 VI 20,100</a:t>
            </a:r>
            <a:br>
              <a:rPr lang="vi-VN" sz="270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861772" y="1335378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189764" y="1268541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EF7476-C23D-445D-BCF6-4C09684F6AEA}"/>
              </a:ext>
            </a:extLst>
          </p:cNvPr>
          <p:cNvSpPr txBox="1"/>
          <p:nvPr/>
        </p:nvSpPr>
        <p:spPr>
          <a:xfrm>
            <a:off x="-38100" y="2159953"/>
            <a:ext cx="35458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/>
              <a:t>  </a:t>
            </a:r>
            <a:endParaRPr lang="vi-VN" sz="24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=""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14" y="246610"/>
            <a:ext cx="1678338" cy="647620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78B4B53-6728-4BE9-AD45-7BB9E013E58B}"/>
              </a:ext>
            </a:extLst>
          </p:cNvPr>
          <p:cNvSpPr txBox="1"/>
          <p:nvPr/>
        </p:nvSpPr>
        <p:spPr>
          <a:xfrm>
            <a:off x="2514600" y="377747"/>
            <a:ext cx="4230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/>
              <a:t>Ôn tập phép cộng, phép trừ</a:t>
            </a:r>
          </a:p>
          <a:p>
            <a:pPr algn="ctr"/>
            <a:r>
              <a:rPr lang="vi-VN" sz="2400" b="1" dirty="0"/>
              <a:t>trong phạm vi 20</a:t>
            </a:r>
          </a:p>
        </p:txBody>
      </p:sp>
      <p:sp>
        <p:nvSpPr>
          <p:cNvPr id="2" name="Rectangle 1"/>
          <p:cNvSpPr/>
          <p:nvPr/>
        </p:nvSpPr>
        <p:spPr>
          <a:xfrm>
            <a:off x="557139" y="1730206"/>
            <a:ext cx="7834386" cy="26703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000" b="1" smtClean="0">
                <a:latin typeface="+mj-lt"/>
              </a:rPr>
              <a:t>7 + 7 =		  9 + 6 =		  8 + 4 =  </a:t>
            </a:r>
            <a:r>
              <a:rPr lang="en-US" sz="2000" b="1" smtClean="0">
                <a:latin typeface="+mj-lt"/>
              </a:rPr>
              <a:t>                  </a:t>
            </a:r>
            <a:r>
              <a:rPr lang="vi-VN" sz="2000" b="1" smtClean="0">
                <a:latin typeface="+mj-lt"/>
              </a:rPr>
              <a:t>5 + 7 =     </a:t>
            </a:r>
          </a:p>
          <a:p>
            <a:pPr>
              <a:lnSpc>
                <a:spcPct val="150000"/>
              </a:lnSpc>
            </a:pPr>
            <a:r>
              <a:rPr lang="vi-VN" sz="2000" b="1" smtClean="0">
                <a:latin typeface="+mj-lt"/>
              </a:rPr>
              <a:t>  </a:t>
            </a:r>
            <a:endParaRPr lang="en-US" sz="20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000" b="1" smtClean="0">
                <a:latin typeface="+mj-lt"/>
              </a:rPr>
              <a:t>6 + 9 =		  4 + 8 =		14 – 5 =		</a:t>
            </a:r>
            <a:r>
              <a:rPr lang="en-US" sz="2000" b="1" smtClean="0">
                <a:latin typeface="+mj-lt"/>
              </a:rPr>
              <a:t>     </a:t>
            </a:r>
            <a:r>
              <a:rPr lang="vi-VN" sz="2000" b="1" smtClean="0">
                <a:latin typeface="+mj-lt"/>
              </a:rPr>
              <a:t>15 – 6 =</a:t>
            </a:r>
          </a:p>
          <a:p>
            <a:pPr>
              <a:lnSpc>
                <a:spcPct val="150000"/>
              </a:lnSpc>
            </a:pPr>
            <a:endParaRPr lang="en-US" sz="2000" b="1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000" b="1" smtClean="0">
                <a:latin typeface="+mj-lt"/>
              </a:rPr>
              <a:t>12 – 4 =		11 – 7 = 		15 – 9 =		</a:t>
            </a:r>
            <a:r>
              <a:rPr lang="en-US" sz="2000" b="1" smtClean="0">
                <a:latin typeface="+mj-lt"/>
              </a:rPr>
              <a:t>      </a:t>
            </a:r>
            <a:r>
              <a:rPr lang="vi-VN" sz="2000" b="1" smtClean="0">
                <a:latin typeface="+mj-lt"/>
              </a:rPr>
              <a:t>13 – 8 =</a:t>
            </a:r>
          </a:p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7F0D24F-37BA-4FD2-9C61-AFAE38E8EF3F}"/>
              </a:ext>
            </a:extLst>
          </p:cNvPr>
          <p:cNvSpPr txBox="1"/>
          <p:nvPr/>
        </p:nvSpPr>
        <p:spPr>
          <a:xfrm>
            <a:off x="1367733" y="1809750"/>
            <a:ext cx="805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EFE7602-6A16-4134-AAF6-BF6FD3C8CF22}"/>
              </a:ext>
            </a:extLst>
          </p:cNvPr>
          <p:cNvSpPr txBox="1"/>
          <p:nvPr/>
        </p:nvSpPr>
        <p:spPr>
          <a:xfrm>
            <a:off x="3352797" y="1803160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359F485-64E8-4174-9172-D39CE2C92C84}"/>
              </a:ext>
            </a:extLst>
          </p:cNvPr>
          <p:cNvSpPr txBox="1"/>
          <p:nvPr/>
        </p:nvSpPr>
        <p:spPr>
          <a:xfrm>
            <a:off x="5172075" y="1702766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D668C4C-7D59-4821-82ED-4C5A545DD79F}"/>
              </a:ext>
            </a:extLst>
          </p:cNvPr>
          <p:cNvSpPr txBox="1"/>
          <p:nvPr/>
        </p:nvSpPr>
        <p:spPr>
          <a:xfrm>
            <a:off x="7037305" y="1752982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923DE99-69E9-48C5-9344-C5D07744601A}"/>
              </a:ext>
            </a:extLst>
          </p:cNvPr>
          <p:cNvSpPr txBox="1"/>
          <p:nvPr/>
        </p:nvSpPr>
        <p:spPr>
          <a:xfrm>
            <a:off x="1396308" y="2704130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6D61AEC-63FE-487C-B50B-C224502B55F4}"/>
              </a:ext>
            </a:extLst>
          </p:cNvPr>
          <p:cNvSpPr txBox="1"/>
          <p:nvPr/>
        </p:nvSpPr>
        <p:spPr>
          <a:xfrm>
            <a:off x="3352796" y="2704130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D266F6-D7CB-42CB-91C3-ABFE41F741D7}"/>
              </a:ext>
            </a:extLst>
          </p:cNvPr>
          <p:cNvSpPr txBox="1"/>
          <p:nvPr/>
        </p:nvSpPr>
        <p:spPr>
          <a:xfrm>
            <a:off x="5181601" y="2645896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5F4B4E2-2EAE-428D-8A86-197586F4F73B}"/>
              </a:ext>
            </a:extLst>
          </p:cNvPr>
          <p:cNvSpPr txBox="1"/>
          <p:nvPr/>
        </p:nvSpPr>
        <p:spPr>
          <a:xfrm>
            <a:off x="7357263" y="2645896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7137BBB-AC1B-4ACF-AF69-A6889615FFDB}"/>
              </a:ext>
            </a:extLst>
          </p:cNvPr>
          <p:cNvSpPr txBox="1"/>
          <p:nvPr/>
        </p:nvSpPr>
        <p:spPr>
          <a:xfrm>
            <a:off x="1458535" y="3600450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34782E2-7AE3-444C-B99A-227B4B4EB07F}"/>
              </a:ext>
            </a:extLst>
          </p:cNvPr>
          <p:cNvSpPr txBox="1"/>
          <p:nvPr/>
        </p:nvSpPr>
        <p:spPr>
          <a:xfrm>
            <a:off x="3352799" y="3554284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F20D7C6-5ADB-4847-848C-92AF8C018157}"/>
              </a:ext>
            </a:extLst>
          </p:cNvPr>
          <p:cNvSpPr txBox="1"/>
          <p:nvPr/>
        </p:nvSpPr>
        <p:spPr>
          <a:xfrm>
            <a:off x="5172076" y="3554284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6E47C7B-7709-424C-A69D-9A3B3581F831}"/>
              </a:ext>
            </a:extLst>
          </p:cNvPr>
          <p:cNvSpPr txBox="1"/>
          <p:nvPr/>
        </p:nvSpPr>
        <p:spPr>
          <a:xfrm>
            <a:off x="7357264" y="3600450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1422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 animBg="1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588" y="246610"/>
            <a:ext cx="1678338" cy="647620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1143000" y="265373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676400" y="25262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/>
              <a:t>Mỗi</a:t>
            </a:r>
            <a:r>
              <a:rPr lang="en-US" sz="2400" smtClean="0"/>
              <a:t> </a:t>
            </a:r>
            <a:r>
              <a:rPr lang="vi-VN" sz="2400" smtClean="0"/>
              <a:t>số 7,5,11,13 </a:t>
            </a:r>
            <a:r>
              <a:rPr lang="vi-VN" sz="2400" dirty="0"/>
              <a:t>là kết quả của những phép tính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240978C-917D-4FE7-9129-4E73B4028A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09" t="8978"/>
          <a:stretch/>
        </p:blipFill>
        <p:spPr>
          <a:xfrm>
            <a:off x="2788060" y="676116"/>
            <a:ext cx="4429986" cy="398253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2E7FB507-F8EC-40AE-BB58-7945F28C0886}"/>
              </a:ext>
            </a:extLst>
          </p:cNvPr>
          <p:cNvSpPr/>
          <p:nvPr/>
        </p:nvSpPr>
        <p:spPr>
          <a:xfrm>
            <a:off x="5200650" y="2526890"/>
            <a:ext cx="794385" cy="537210"/>
          </a:xfrm>
          <a:custGeom>
            <a:avLst/>
            <a:gdLst>
              <a:gd name="connsiteX0" fmla="*/ 1059180 w 1059180"/>
              <a:gd name="connsiteY0" fmla="*/ 0 h 716280"/>
              <a:gd name="connsiteX1" fmla="*/ 693420 w 1059180"/>
              <a:gd name="connsiteY1" fmla="*/ 541020 h 716280"/>
              <a:gd name="connsiteX2" fmla="*/ 0 w 1059180"/>
              <a:gd name="connsiteY2" fmla="*/ 71628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716280">
                <a:moveTo>
                  <a:pt x="1059180" y="0"/>
                </a:moveTo>
                <a:cubicBezTo>
                  <a:pt x="964565" y="210820"/>
                  <a:pt x="869950" y="421640"/>
                  <a:pt x="693420" y="541020"/>
                </a:cubicBezTo>
                <a:cubicBezTo>
                  <a:pt x="516890" y="660400"/>
                  <a:pt x="258445" y="688340"/>
                  <a:pt x="0" y="7162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D55C239-F843-4D2E-85B5-E0B52745B620}"/>
              </a:ext>
            </a:extLst>
          </p:cNvPr>
          <p:cNvSpPr/>
          <p:nvPr/>
        </p:nvSpPr>
        <p:spPr>
          <a:xfrm>
            <a:off x="5144942" y="2338295"/>
            <a:ext cx="645795" cy="725805"/>
          </a:xfrm>
          <a:custGeom>
            <a:avLst/>
            <a:gdLst>
              <a:gd name="connsiteX0" fmla="*/ 861060 w 861060"/>
              <a:gd name="connsiteY0" fmla="*/ 967740 h 967740"/>
              <a:gd name="connsiteX1" fmla="*/ 678180 w 861060"/>
              <a:gd name="connsiteY1" fmla="*/ 167640 h 967740"/>
              <a:gd name="connsiteX2" fmla="*/ 0 w 861060"/>
              <a:gd name="connsiteY2" fmla="*/ 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060" h="967740">
                <a:moveTo>
                  <a:pt x="861060" y="967740"/>
                </a:moveTo>
                <a:cubicBezTo>
                  <a:pt x="841375" y="648335"/>
                  <a:pt x="821690" y="328930"/>
                  <a:pt x="678180" y="167640"/>
                </a:cubicBezTo>
                <a:cubicBezTo>
                  <a:pt x="534670" y="6350"/>
                  <a:pt x="267335" y="317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59A78E93-D9DF-46DE-8A78-176166354BBE}"/>
              </a:ext>
            </a:extLst>
          </p:cNvPr>
          <p:cNvSpPr/>
          <p:nvPr/>
        </p:nvSpPr>
        <p:spPr>
          <a:xfrm>
            <a:off x="5410200" y="2771775"/>
            <a:ext cx="115280" cy="714375"/>
          </a:xfrm>
          <a:custGeom>
            <a:avLst/>
            <a:gdLst>
              <a:gd name="connsiteX0" fmla="*/ 0 w 153707"/>
              <a:gd name="connsiteY0" fmla="*/ 952500 h 952500"/>
              <a:gd name="connsiteX1" fmla="*/ 152400 w 153707"/>
              <a:gd name="connsiteY1" fmla="*/ 548640 h 952500"/>
              <a:gd name="connsiteX2" fmla="*/ 60960 w 153707"/>
              <a:gd name="connsiteY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07" h="952500">
                <a:moveTo>
                  <a:pt x="0" y="952500"/>
                </a:moveTo>
                <a:cubicBezTo>
                  <a:pt x="71120" y="829945"/>
                  <a:pt x="142240" y="707390"/>
                  <a:pt x="152400" y="548640"/>
                </a:cubicBezTo>
                <a:cubicBezTo>
                  <a:pt x="162560" y="389890"/>
                  <a:pt x="111760" y="194945"/>
                  <a:pt x="6096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77A5372-CB84-4D53-B6BD-2382267694E2}"/>
              </a:ext>
            </a:extLst>
          </p:cNvPr>
          <p:cNvSpPr/>
          <p:nvPr/>
        </p:nvSpPr>
        <p:spPr>
          <a:xfrm>
            <a:off x="4492317" y="2863214"/>
            <a:ext cx="250806" cy="531495"/>
          </a:xfrm>
          <a:custGeom>
            <a:avLst/>
            <a:gdLst>
              <a:gd name="connsiteX0" fmla="*/ 0 w 334408"/>
              <a:gd name="connsiteY0" fmla="*/ 708660 h 708660"/>
              <a:gd name="connsiteX1" fmla="*/ 297180 w 334408"/>
              <a:gd name="connsiteY1" fmla="*/ 327660 h 708660"/>
              <a:gd name="connsiteX2" fmla="*/ 320040 w 334408"/>
              <a:gd name="connsiteY2" fmla="*/ 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408" h="708660">
                <a:moveTo>
                  <a:pt x="0" y="708660"/>
                </a:moveTo>
                <a:cubicBezTo>
                  <a:pt x="121920" y="577215"/>
                  <a:pt x="243840" y="445770"/>
                  <a:pt x="297180" y="327660"/>
                </a:cubicBezTo>
                <a:cubicBezTo>
                  <a:pt x="350520" y="209550"/>
                  <a:pt x="335280" y="104775"/>
                  <a:pt x="3200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B99C8C9-DE10-402C-9A33-35F6B8384B8A}"/>
              </a:ext>
            </a:extLst>
          </p:cNvPr>
          <p:cNvSpPr/>
          <p:nvPr/>
        </p:nvSpPr>
        <p:spPr>
          <a:xfrm>
            <a:off x="3810000" y="2526890"/>
            <a:ext cx="760095" cy="418621"/>
          </a:xfrm>
          <a:custGeom>
            <a:avLst/>
            <a:gdLst>
              <a:gd name="connsiteX0" fmla="*/ 0 w 1013460"/>
              <a:gd name="connsiteY0" fmla="*/ 558161 h 558161"/>
              <a:gd name="connsiteX1" fmla="*/ 312420 w 1013460"/>
              <a:gd name="connsiteY1" fmla="*/ 85721 h 558161"/>
              <a:gd name="connsiteX2" fmla="*/ 1013460 w 1013460"/>
              <a:gd name="connsiteY2" fmla="*/ 1901 h 55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460" h="558161">
                <a:moveTo>
                  <a:pt x="0" y="558161"/>
                </a:moveTo>
                <a:cubicBezTo>
                  <a:pt x="71755" y="368296"/>
                  <a:pt x="143510" y="178431"/>
                  <a:pt x="312420" y="85721"/>
                </a:cubicBezTo>
                <a:cubicBezTo>
                  <a:pt x="481330" y="-6989"/>
                  <a:pt x="747395" y="-2544"/>
                  <a:pt x="1013460" y="190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5F32EDE8-623F-42C7-9D4A-EFC3D1BAB696}"/>
              </a:ext>
            </a:extLst>
          </p:cNvPr>
          <p:cNvSpPr/>
          <p:nvPr/>
        </p:nvSpPr>
        <p:spPr>
          <a:xfrm>
            <a:off x="3962400" y="2190247"/>
            <a:ext cx="828675" cy="803009"/>
          </a:xfrm>
          <a:custGeom>
            <a:avLst/>
            <a:gdLst>
              <a:gd name="connsiteX0" fmla="*/ 0 w 1104900"/>
              <a:gd name="connsiteY0" fmla="*/ 0 h 1070679"/>
              <a:gd name="connsiteX1" fmla="*/ 327660 w 1104900"/>
              <a:gd name="connsiteY1" fmla="*/ 906780 h 1070679"/>
              <a:gd name="connsiteX2" fmla="*/ 1104900 w 1104900"/>
              <a:gd name="connsiteY2" fmla="*/ 1066800 h 107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1070679">
                <a:moveTo>
                  <a:pt x="0" y="0"/>
                </a:moveTo>
                <a:cubicBezTo>
                  <a:pt x="71755" y="364490"/>
                  <a:pt x="143510" y="728980"/>
                  <a:pt x="327660" y="906780"/>
                </a:cubicBezTo>
                <a:cubicBezTo>
                  <a:pt x="511810" y="1084580"/>
                  <a:pt x="808355" y="1075690"/>
                  <a:pt x="1104900" y="1066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7DE70E7A-AB53-4C99-AFBF-DEDE1FE74389}"/>
              </a:ext>
            </a:extLst>
          </p:cNvPr>
          <p:cNvSpPr/>
          <p:nvPr/>
        </p:nvSpPr>
        <p:spPr>
          <a:xfrm>
            <a:off x="4735830" y="1743935"/>
            <a:ext cx="674370" cy="782955"/>
          </a:xfrm>
          <a:custGeom>
            <a:avLst/>
            <a:gdLst>
              <a:gd name="connsiteX0" fmla="*/ 0 w 899160"/>
              <a:gd name="connsiteY0" fmla="*/ 0 h 1043940"/>
              <a:gd name="connsiteX1" fmla="*/ 716280 w 899160"/>
              <a:gd name="connsiteY1" fmla="*/ 335280 h 1043940"/>
              <a:gd name="connsiteX2" fmla="*/ 899160 w 899160"/>
              <a:gd name="connsiteY2" fmla="*/ 1043940 h 104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160" h="1043940">
                <a:moveTo>
                  <a:pt x="0" y="0"/>
                </a:moveTo>
                <a:cubicBezTo>
                  <a:pt x="283210" y="80645"/>
                  <a:pt x="566420" y="161290"/>
                  <a:pt x="716280" y="335280"/>
                </a:cubicBezTo>
                <a:cubicBezTo>
                  <a:pt x="866140" y="509270"/>
                  <a:pt x="882650" y="776605"/>
                  <a:pt x="899160" y="10439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170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14" y="246610"/>
            <a:ext cx="1678338" cy="647620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715528" y="1054051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138921" y="1107012"/>
            <a:ext cx="926281" cy="461666"/>
            <a:chOff x="1870518" y="1440653"/>
            <a:chExt cx="1235041" cy="615554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847001" cy="615553"/>
              <a:chOff x="1870518" y="1440654"/>
              <a:chExt cx="847001" cy="615553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748496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4749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422E15D5-5FFC-4CCC-93F9-2E577BCD2D47}"/>
              </a:ext>
            </a:extLst>
          </p:cNvPr>
          <p:cNvGrpSpPr/>
          <p:nvPr/>
        </p:nvGrpSpPr>
        <p:grpSpPr>
          <a:xfrm>
            <a:off x="1887109" y="687216"/>
            <a:ext cx="5360842" cy="3713334"/>
            <a:chOff x="458576" y="2055821"/>
            <a:chExt cx="5721926" cy="3930954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8F3DCD14-C55B-4611-9025-659FBB4A2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8576" y="2055821"/>
              <a:ext cx="5721926" cy="39309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C0CECF3-F96E-45EF-A52D-4E57BDBDE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50301" y="2071268"/>
              <a:ext cx="1480515" cy="204145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0D50F118-E210-44EC-A370-9BFD9E437EF9}"/>
              </a:ext>
            </a:extLst>
          </p:cNvPr>
          <p:cNvGrpSpPr/>
          <p:nvPr/>
        </p:nvGrpSpPr>
        <p:grpSpPr>
          <a:xfrm>
            <a:off x="3430253" y="2455212"/>
            <a:ext cx="690109" cy="583297"/>
            <a:chOff x="796353" y="4414875"/>
            <a:chExt cx="920145" cy="777729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F0E7CB74-F9B4-4B27-966E-5E9CAB5F3242}"/>
                </a:ext>
              </a:extLst>
            </p:cNvPr>
            <p:cNvSpPr/>
            <p:nvPr/>
          </p:nvSpPr>
          <p:spPr>
            <a:xfrm>
              <a:off x="796353" y="4414875"/>
              <a:ext cx="794750" cy="777729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1F953D4-DB72-4D86-B011-A00F0A6D57BB}"/>
                </a:ext>
              </a:extLst>
            </p:cNvPr>
            <p:cNvSpPr txBox="1"/>
            <p:nvPr/>
          </p:nvSpPr>
          <p:spPr>
            <a:xfrm>
              <a:off x="796353" y="4473794"/>
              <a:ext cx="920145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solidFill>
                    <a:schemeClr val="tx2">
                      <a:lumMod val="50000"/>
                    </a:schemeClr>
                  </a:solidFill>
                </a:rPr>
                <a:t>14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7BA717E-EB48-444E-8F0B-EB5CFCCFA93A}"/>
              </a:ext>
            </a:extLst>
          </p:cNvPr>
          <p:cNvGrpSpPr/>
          <p:nvPr/>
        </p:nvGrpSpPr>
        <p:grpSpPr>
          <a:xfrm>
            <a:off x="4375229" y="1461036"/>
            <a:ext cx="976546" cy="548562"/>
            <a:chOff x="2087045" y="3999071"/>
            <a:chExt cx="813264" cy="503303"/>
          </a:xfrm>
        </p:grpSpPr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279792F4-8213-4548-89F7-E1CD0668397D}"/>
                </a:ext>
              </a:extLst>
            </p:cNvPr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CE14188B-A9C3-468C-B2F2-B0C07C6D3B9D}"/>
                </a:ext>
              </a:extLst>
            </p:cNvPr>
            <p:cNvSpPr txBox="1"/>
            <p:nvPr/>
          </p:nvSpPr>
          <p:spPr>
            <a:xfrm>
              <a:off x="2087045" y="4010697"/>
              <a:ext cx="813264" cy="48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</a:rPr>
                <a:t>  </a:t>
              </a:r>
              <a:r>
                <a:rPr lang="vi-VN" sz="2800" b="1" smtClean="0">
                  <a:solidFill>
                    <a:srgbClr val="FF0000"/>
                  </a:solidFill>
                </a:rPr>
                <a:t>9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3B0B2AC1-0B9A-4455-8FFF-39402058B991}"/>
              </a:ext>
            </a:extLst>
          </p:cNvPr>
          <p:cNvGrpSpPr/>
          <p:nvPr/>
        </p:nvGrpSpPr>
        <p:grpSpPr>
          <a:xfrm>
            <a:off x="5351775" y="2455212"/>
            <a:ext cx="700203" cy="574477"/>
            <a:chOff x="1920437" y="3869080"/>
            <a:chExt cx="933604" cy="765969"/>
          </a:xfrm>
        </p:grpSpPr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A4B576ED-CF4D-4A81-A88D-1CCDBBB115EF}"/>
                </a:ext>
              </a:extLst>
            </p:cNvPr>
            <p:cNvSpPr/>
            <p:nvPr/>
          </p:nvSpPr>
          <p:spPr>
            <a:xfrm>
              <a:off x="2084781" y="3869080"/>
              <a:ext cx="580571" cy="697789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0BC7A77-4E47-48EF-AF73-9C288AD92DD9}"/>
                </a:ext>
              </a:extLst>
            </p:cNvPr>
            <p:cNvSpPr txBox="1"/>
            <p:nvPr/>
          </p:nvSpPr>
          <p:spPr>
            <a:xfrm>
              <a:off x="1920437" y="3937423"/>
              <a:ext cx="933604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chemeClr val="tx2">
                      <a:lumMod val="50000"/>
                    </a:schemeClr>
                  </a:solidFill>
                </a:rPr>
                <a:t>16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F59916D2-8B4D-4CCE-A8AB-2F61C67C85AD}"/>
              </a:ext>
            </a:extLst>
          </p:cNvPr>
          <p:cNvGrpSpPr/>
          <p:nvPr/>
        </p:nvGrpSpPr>
        <p:grpSpPr>
          <a:xfrm>
            <a:off x="6302025" y="3473935"/>
            <a:ext cx="479774" cy="545614"/>
            <a:chOff x="2115979" y="3846287"/>
            <a:chExt cx="639700" cy="727486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97083FFB-29F9-4C8D-8D09-3907BDF5D0FD}"/>
                </a:ext>
              </a:extLst>
            </p:cNvPr>
            <p:cNvSpPr/>
            <p:nvPr/>
          </p:nvSpPr>
          <p:spPr>
            <a:xfrm>
              <a:off x="2115979" y="3846287"/>
              <a:ext cx="639700" cy="72748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C06587A-51E0-4FE3-81BC-692D58EA9DF5}"/>
                </a:ext>
              </a:extLst>
            </p:cNvPr>
            <p:cNvSpPr txBox="1"/>
            <p:nvPr/>
          </p:nvSpPr>
          <p:spPr>
            <a:xfrm>
              <a:off x="2175187" y="3876146"/>
              <a:ext cx="58049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6942D8E5-0506-4BBA-A5D5-B8F54245BA4A}"/>
              </a:ext>
            </a:extLst>
          </p:cNvPr>
          <p:cNvGrpSpPr/>
          <p:nvPr/>
        </p:nvGrpSpPr>
        <p:grpSpPr>
          <a:xfrm>
            <a:off x="4443478" y="3638551"/>
            <a:ext cx="585417" cy="543621"/>
            <a:chOff x="1984788" y="3842040"/>
            <a:chExt cx="780556" cy="724828"/>
          </a:xfrm>
        </p:grpSpPr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01ECCA39-F2D3-49A6-95C7-88688B839645}"/>
                </a:ext>
              </a:extLst>
            </p:cNvPr>
            <p:cNvSpPr/>
            <p:nvPr/>
          </p:nvSpPr>
          <p:spPr>
            <a:xfrm>
              <a:off x="2084781" y="3842041"/>
              <a:ext cx="580570" cy="724827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6665CDA-7A89-4AEE-878D-41C8BA9F92DF}"/>
                </a:ext>
              </a:extLst>
            </p:cNvPr>
            <p:cNvSpPr txBox="1"/>
            <p:nvPr/>
          </p:nvSpPr>
          <p:spPr>
            <a:xfrm>
              <a:off x="1984788" y="3842040"/>
              <a:ext cx="780556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tx2">
                      <a:lumMod val="50000"/>
                    </a:schemeClr>
                  </a:solidFill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412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258E587-1635-4160-A8A6-EBCAA1E49939}"/>
              </a:ext>
            </a:extLst>
          </p:cNvPr>
          <p:cNvSpPr txBox="1"/>
          <p:nvPr/>
        </p:nvSpPr>
        <p:spPr>
          <a:xfrm>
            <a:off x="1027338" y="209550"/>
            <a:ext cx="6803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Lớp 2A có 8 bạn học hát. Số bạn học võ nhiều hơn số bạn học hát là 5 bạn. Hỏi lớp 2A có bao nhiêu bạn học võ?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FAF4D251-5D82-495B-A116-9B9B513990DC}"/>
              </a:ext>
            </a:extLst>
          </p:cNvPr>
          <p:cNvSpPr/>
          <p:nvPr/>
        </p:nvSpPr>
        <p:spPr>
          <a:xfrm>
            <a:off x="428625" y="142374"/>
            <a:ext cx="598713" cy="60435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7209EE-6708-4828-8226-6A008C179F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9800" y="1657350"/>
            <a:ext cx="2679006" cy="1851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6C99C8-6317-4724-B79C-5CC21836AE07}"/>
              </a:ext>
            </a:extLst>
          </p:cNvPr>
          <p:cNvSpPr txBox="1"/>
          <p:nvPr/>
        </p:nvSpPr>
        <p:spPr>
          <a:xfrm>
            <a:off x="2263884" y="1839389"/>
            <a:ext cx="1850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u="sng" dirty="0"/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EFD847-E38F-4A21-A0A0-AAA28DF07D54}"/>
              </a:ext>
            </a:extLst>
          </p:cNvPr>
          <p:cNvSpPr txBox="1"/>
          <p:nvPr/>
        </p:nvSpPr>
        <p:spPr>
          <a:xfrm>
            <a:off x="457200" y="2349116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2A có số bạn học võ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096110-8B56-46B1-B627-531754DC6517}"/>
              </a:ext>
            </a:extLst>
          </p:cNvPr>
          <p:cNvSpPr txBox="1"/>
          <p:nvPr/>
        </p:nvSpPr>
        <p:spPr>
          <a:xfrm>
            <a:off x="1300843" y="2995767"/>
            <a:ext cx="379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+ 5 = 13 (bạn)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8CE69AC-12A1-4A87-8690-FBB9237D9D93}"/>
              </a:ext>
            </a:extLst>
          </p:cNvPr>
          <p:cNvSpPr txBox="1"/>
          <p:nvPr/>
        </p:nvSpPr>
        <p:spPr>
          <a:xfrm>
            <a:off x="2732314" y="3364046"/>
            <a:ext cx="473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số: 13 bạn học võ.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514350"/>
            <a:ext cx="556633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CỦNG CỐ, DẶN DÒ</a:t>
            </a:r>
            <a:endParaRPr lang="en-US" sz="54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8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178</Words>
  <Application>Microsoft Office PowerPoint</Application>
  <PresentationFormat>On-screen Show (16:9)</PresentationFormat>
  <Paragraphs>54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  Thứ năm ngày 22 tháng 12 năm 2022 Toán BÀI 33: ÔN TẬP PHÉP CỘNG, PHÉP TRỪ  TRONG PHẠM VI 20,100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</cp:revision>
  <dcterms:created xsi:type="dcterms:W3CDTF">2022-12-17T11:23:13Z</dcterms:created>
  <dcterms:modified xsi:type="dcterms:W3CDTF">2022-12-21T00:43:41Z</dcterms:modified>
</cp:coreProperties>
</file>