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7" r:id="rId13"/>
    <p:sldId id="269" r:id="rId14"/>
    <p:sldId id="270" r:id="rId15"/>
    <p:sldId id="271" r:id="rId16"/>
    <p:sldId id="268" r:id="rId17"/>
    <p:sldId id="279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3A12-FF45-4432-B223-9CCC4179CE9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B227-97D2-4AC2-B908-4B8C07C4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464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464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28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842375" y="508763"/>
            <a:ext cx="5668636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5610" y="1331058"/>
            <a:ext cx="4130749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453135"/>
            <a:ext cx="2611755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3" y="142240"/>
            <a:ext cx="122277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35030" y="955675"/>
            <a:ext cx="3589496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1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0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1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31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4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FFD6-9559-4AAD-80FE-80210F164EC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232D-8D14-4B6C-B693-C216A8C7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295404"/>
            <a:ext cx="5638800" cy="2486465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rgbClr val="0099CC"/>
                  </a:solidFill>
                  <a:prstDash val="solid"/>
                </a:ln>
                <a:solidFill>
                  <a:srgbClr val="0099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rgbClr val="0099CC"/>
                  </a:solidFill>
                  <a:prstDash val="solid"/>
                </a:ln>
                <a:solidFill>
                  <a:srgbClr val="0099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31451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954" y="6400800"/>
            <a:ext cx="9147810" cy="532766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235" y="412751"/>
            <a:ext cx="4721543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625666" y="1875367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4550178" y="4747895"/>
            <a:ext cx="2600325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33665" y="1509408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8315" y="1074432"/>
            <a:ext cx="3352799" cy="869952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18365" y="2667000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62951" y="2426547"/>
            <a:ext cx="2600325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10646" y="3647017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62951" y="3200400"/>
            <a:ext cx="2600325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293" y="2875280"/>
            <a:ext cx="2375535" cy="3745230"/>
          </a:xfrm>
          <a:prstGeom prst="rect">
            <a:avLst/>
          </a:prstGeom>
        </p:spPr>
      </p:pic>
      <p:sp>
        <p:nvSpPr>
          <p:cNvPr id="42" name="AutoShap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15201" y="3962400"/>
            <a:ext cx="2600325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r>
              <a:rPr kumimoji="0" lang="en-US" altLang="zh-CN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D6C50-7312-4BF6-A00F-8459F329EBCF}"/>
              </a:ext>
            </a:extLst>
          </p:cNvPr>
          <p:cNvSpPr txBox="1"/>
          <p:nvPr/>
        </p:nvSpPr>
        <p:spPr>
          <a:xfrm>
            <a:off x="2043013" y="479288"/>
            <a:ext cx="761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32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DC534E-C34F-4531-8038-3257F2B35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97708" y="631384"/>
            <a:ext cx="545305" cy="5251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74974C-57FE-4929-88A6-2F986AA6AF84}"/>
              </a:ext>
            </a:extLst>
          </p:cNvPr>
          <p:cNvSpPr txBox="1"/>
          <p:nvPr/>
        </p:nvSpPr>
        <p:spPr>
          <a:xfrm>
            <a:off x="2037878" y="964212"/>
            <a:ext cx="502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Ngắt nghỉ đoạn thơ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3F4C2D9-80D6-44E9-93BB-7ADA00D738C5}"/>
              </a:ext>
            </a:extLst>
          </p:cNvPr>
          <p:cNvSpPr/>
          <p:nvPr/>
        </p:nvSpPr>
        <p:spPr>
          <a:xfrm>
            <a:off x="2412694" y="2195111"/>
            <a:ext cx="5764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Trời như cánh đồng</a:t>
            </a:r>
          </a:p>
          <a:p>
            <a:pPr marL="4445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Xong mùa gặt hái</a:t>
            </a:r>
          </a:p>
          <a:p>
            <a:pPr marL="4445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Diều em - lưỡi liềm</a:t>
            </a:r>
          </a:p>
          <a:p>
            <a:pPr marL="4445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Ai quên bỏ lại.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3D37A1C-34A1-40D3-B3A9-A8C1510CA929}"/>
              </a:ext>
            </a:extLst>
          </p:cNvPr>
          <p:cNvCxnSpPr>
            <a:cxnSpLocks/>
          </p:cNvCxnSpPr>
          <p:nvPr/>
        </p:nvCxnSpPr>
        <p:spPr>
          <a:xfrm flipH="1">
            <a:off x="6629400" y="2573606"/>
            <a:ext cx="64369" cy="428012"/>
          </a:xfrm>
          <a:prstGeom prst="line">
            <a:avLst/>
          </a:prstGeom>
          <a:noFill/>
          <a:ln w="19050" cap="flat" cmpd="sng" algn="ctr">
            <a:solidFill>
              <a:srgbClr val="FC7D77">
                <a:lumMod val="50000"/>
              </a:srgbClr>
            </a:solidFill>
            <a:prstDash val="solid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714F14D-6A56-4F30-AFFB-EBAF04ACCB01}"/>
              </a:ext>
            </a:extLst>
          </p:cNvPr>
          <p:cNvGrpSpPr/>
          <p:nvPr/>
        </p:nvGrpSpPr>
        <p:grpSpPr>
          <a:xfrm>
            <a:off x="5562600" y="5334000"/>
            <a:ext cx="145874" cy="428013"/>
            <a:chOff x="3894064" y="2362532"/>
            <a:chExt cx="155773" cy="35373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A8280DB2-7B2A-4747-864B-6C80B975E671}"/>
                </a:ext>
              </a:extLst>
            </p:cNvPr>
            <p:cNvCxnSpPr/>
            <p:nvPr/>
          </p:nvCxnSpPr>
          <p:spPr>
            <a:xfrm flipH="1">
              <a:off x="3945988" y="2362532"/>
              <a:ext cx="103849" cy="353729"/>
            </a:xfrm>
            <a:prstGeom prst="line">
              <a:avLst/>
            </a:prstGeom>
            <a:noFill/>
            <a:ln w="19050" cap="flat" cmpd="sng" algn="ctr">
              <a:solidFill>
                <a:srgbClr val="FC7D77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D955765-4180-4E56-943C-12EE00BC6754}"/>
                </a:ext>
              </a:extLst>
            </p:cNvPr>
            <p:cNvCxnSpPr/>
            <p:nvPr/>
          </p:nvCxnSpPr>
          <p:spPr>
            <a:xfrm flipH="1">
              <a:off x="3894064" y="2362533"/>
              <a:ext cx="103849" cy="353729"/>
            </a:xfrm>
            <a:prstGeom prst="line">
              <a:avLst/>
            </a:prstGeom>
            <a:noFill/>
            <a:ln w="19050" cap="flat" cmpd="sng" algn="ctr">
              <a:solidFill>
                <a:srgbClr val="FC7D77">
                  <a:lumMod val="50000"/>
                </a:srgbClr>
              </a:solidFill>
              <a:prstDash val="solid"/>
            </a:ln>
            <a:effectLst/>
          </p:spPr>
        </p:cxn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7C456A9-B83A-464B-B446-52BD87D2CF4C}"/>
              </a:ext>
            </a:extLst>
          </p:cNvPr>
          <p:cNvCxnSpPr>
            <a:cxnSpLocks/>
          </p:cNvCxnSpPr>
          <p:nvPr/>
        </p:nvCxnSpPr>
        <p:spPr>
          <a:xfrm flipH="1">
            <a:off x="6248400" y="3360768"/>
            <a:ext cx="64369" cy="428012"/>
          </a:xfrm>
          <a:prstGeom prst="line">
            <a:avLst/>
          </a:prstGeom>
          <a:noFill/>
          <a:ln w="19050" cap="flat" cmpd="sng" algn="ctr">
            <a:solidFill>
              <a:srgbClr val="FC7D77">
                <a:lumMod val="50000"/>
              </a:srgbClr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41B31D52-6936-4046-9CE9-4EA3B3089C29}"/>
              </a:ext>
            </a:extLst>
          </p:cNvPr>
          <p:cNvCxnSpPr>
            <a:cxnSpLocks/>
          </p:cNvCxnSpPr>
          <p:nvPr/>
        </p:nvCxnSpPr>
        <p:spPr>
          <a:xfrm flipH="1">
            <a:off x="4267200" y="4429485"/>
            <a:ext cx="64369" cy="428012"/>
          </a:xfrm>
          <a:prstGeom prst="line">
            <a:avLst/>
          </a:prstGeom>
          <a:noFill/>
          <a:ln w="19050" cap="flat" cmpd="sng" algn="ctr">
            <a:solidFill>
              <a:srgbClr val="FC7D77">
                <a:lumMod val="50000"/>
              </a:srgbClr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3D9D469-AC97-45DA-A242-4A36BECF0E39}"/>
              </a:ext>
            </a:extLst>
          </p:cNvPr>
          <p:cNvCxnSpPr>
            <a:cxnSpLocks/>
          </p:cNvCxnSpPr>
          <p:nvPr/>
        </p:nvCxnSpPr>
        <p:spPr>
          <a:xfrm flipH="1">
            <a:off x="6639398" y="4462876"/>
            <a:ext cx="64369" cy="428012"/>
          </a:xfrm>
          <a:prstGeom prst="line">
            <a:avLst/>
          </a:prstGeom>
          <a:noFill/>
          <a:ln w="19050" cap="flat" cmpd="sng" algn="ctr">
            <a:solidFill>
              <a:srgbClr val="FC7D77">
                <a:lumMod val="50000"/>
              </a:srgbClr>
            </a:solidFill>
            <a:prstDash val="soli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1B31D52-6936-4046-9CE9-4EA3B3089C29}"/>
              </a:ext>
            </a:extLst>
          </p:cNvPr>
          <p:cNvCxnSpPr>
            <a:cxnSpLocks/>
          </p:cNvCxnSpPr>
          <p:nvPr/>
        </p:nvCxnSpPr>
        <p:spPr>
          <a:xfrm flipH="1">
            <a:off x="4202831" y="5334001"/>
            <a:ext cx="64369" cy="428012"/>
          </a:xfrm>
          <a:prstGeom prst="line">
            <a:avLst/>
          </a:prstGeom>
          <a:noFill/>
          <a:ln w="19050" cap="flat" cmpd="sng" algn="ctr">
            <a:solidFill>
              <a:srgbClr val="FC7D77">
                <a:lumMod val="5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416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4089" y="319729"/>
            <a:ext cx="551456" cy="512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483" y="726475"/>
            <a:ext cx="693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Thả diều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53" y="2123927"/>
            <a:ext cx="3506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Sáo nó thổi vang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Sao trời trôi qua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7" y="1768354"/>
            <a:ext cx="393979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0" y="1880480"/>
            <a:ext cx="399381" cy="486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276600" y="2038385"/>
            <a:ext cx="3314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nó trong ngần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hay chiếc thuyền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549652" y="203611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nó chơi vơi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là hạt cau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1905481" y="4334626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Trời như cánh đồng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Xong mùa gặt hái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em - lưỡi liềm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5583228" y="432445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Nhạc trời réo vang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diều xanh lúa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5583228" y="6206093"/>
            <a:ext cx="302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(Trần Đăng Khoa)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1563334" y="4187335"/>
            <a:ext cx="378284" cy="830998"/>
            <a:chOff x="3445636" y="3011809"/>
            <a:chExt cx="321893" cy="55931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46365" y="3011809"/>
              <a:ext cx="289686" cy="559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89" y="1738493"/>
            <a:ext cx="372300" cy="4868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5231146" y="4285612"/>
            <a:ext cx="378289" cy="830998"/>
            <a:chOff x="3445636" y="3014113"/>
            <a:chExt cx="321893" cy="53615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57146" y="3014113"/>
              <a:ext cx="289687" cy="53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523849" y="1265051"/>
            <a:ext cx="1630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(Trích)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CDB2F1D7-13CF-419B-B676-41D8E8D6E78B}"/>
              </a:ext>
            </a:extLst>
          </p:cNvPr>
          <p:cNvSpPr/>
          <p:nvPr/>
        </p:nvSpPr>
        <p:spPr>
          <a:xfrm>
            <a:off x="5041963" y="241197"/>
            <a:ext cx="3900651" cy="839221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tiếp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đoạn lần 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A7B88C-0904-4F1C-9441-F78762F7CC4D}"/>
              </a:ext>
            </a:extLst>
          </p:cNvPr>
          <p:cNvSpPr txBox="1"/>
          <p:nvPr/>
        </p:nvSpPr>
        <p:spPr>
          <a:xfrm>
            <a:off x="2084611" y="524563"/>
            <a:ext cx="1027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AA728B-84C8-423D-8585-437B9C99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49371" y="583836"/>
            <a:ext cx="735240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A261B5-EF23-4439-AD80-99FD1C719F4A}"/>
              </a:ext>
            </a:extLst>
          </p:cNvPr>
          <p:cNvSpPr txBox="1"/>
          <p:nvPr/>
        </p:nvSpPr>
        <p:spPr>
          <a:xfrm>
            <a:off x="1349371" y="541626"/>
            <a:ext cx="6775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Từ ngữ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1B376B-E06B-4E20-B9AC-72C0809E9019}"/>
              </a:ext>
            </a:extLst>
          </p:cNvPr>
          <p:cNvSpPr/>
          <p:nvPr/>
        </p:nvSpPr>
        <p:spPr>
          <a:xfrm>
            <a:off x="635811" y="1553270"/>
            <a:ext cx="3326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</a:t>
            </a:r>
            <a:r>
              <a:rPr lang="vi-VN" sz="2800" dirty="0">
                <a:latin typeface="+mj-lt"/>
              </a:rPr>
              <a:t>ông Ngân (dải Ngân Hà )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6ACE2D9-FDB6-4782-B021-4B5DAB3E6392}"/>
              </a:ext>
            </a:extLst>
          </p:cNvPr>
          <p:cNvSpPr/>
          <p:nvPr/>
        </p:nvSpPr>
        <p:spPr>
          <a:xfrm>
            <a:off x="652746" y="1858623"/>
            <a:ext cx="105677" cy="203670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2F7307-A647-4694-9931-A690C50D98AC}"/>
              </a:ext>
            </a:extLst>
          </p:cNvPr>
          <p:cNvSpPr txBox="1"/>
          <p:nvPr/>
        </p:nvSpPr>
        <p:spPr>
          <a:xfrm>
            <a:off x="4308343" y="1529869"/>
            <a:ext cx="4483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dải trắng bạc, vắt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C7D77">
                    <a:lumMod val="50000"/>
                  </a:srgbClr>
                </a:solidFill>
              </a:rPr>
              <a:t>ngang bầu trời, được tạo nên từ nhiều ngôi sao, trông giống như một con sông.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2" descr="Dải Ngân Hà của chúng ta có gì đặc biệt? - Doanh Nghiệp Việt Nam">
            <a:extLst>
              <a:ext uri="{FF2B5EF4-FFF2-40B4-BE49-F238E27FC236}">
                <a16:creationId xmlns="" xmlns:a16="http://schemas.microsoft.com/office/drawing/2014/main" id="{4C474DD7-416D-4AFF-8E0D-08E7C794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1" y="3640545"/>
            <a:ext cx="7872378" cy="288953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3D9170-F43E-4F36-9B65-A9701CA86C72}"/>
              </a:ext>
            </a:extLst>
          </p:cNvPr>
          <p:cNvSpPr txBox="1"/>
          <p:nvPr/>
        </p:nvSpPr>
        <p:spPr>
          <a:xfrm>
            <a:off x="1789719" y="510911"/>
            <a:ext cx="1098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EA91D2-C81A-4866-BBB9-63DEFA997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48092" y="636719"/>
            <a:ext cx="559733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3D7DD7-19CD-4442-A00E-C3D86ECE747A}"/>
              </a:ext>
            </a:extLst>
          </p:cNvPr>
          <p:cNvSpPr txBox="1"/>
          <p:nvPr/>
        </p:nvSpPr>
        <p:spPr>
          <a:xfrm>
            <a:off x="768427" y="777551"/>
            <a:ext cx="724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Từ ngữ</a:t>
            </a:r>
            <a:endParaRPr lang="en-US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E4DF69-5882-4035-89D6-0E0008BC1A15}"/>
              </a:ext>
            </a:extLst>
          </p:cNvPr>
          <p:cNvSpPr/>
          <p:nvPr/>
        </p:nvSpPr>
        <p:spPr>
          <a:xfrm>
            <a:off x="1644267" y="1638406"/>
            <a:ext cx="8099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nong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F5D46B0-FB8F-44E9-8643-4EC7F5181E2C}"/>
              </a:ext>
            </a:extLst>
          </p:cNvPr>
          <p:cNvSpPr/>
          <p:nvPr/>
        </p:nvSpPr>
        <p:spPr>
          <a:xfrm>
            <a:off x="1727959" y="1963148"/>
            <a:ext cx="173515" cy="24493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B04CAB-8B7C-4BAC-A215-87918E664E68}"/>
              </a:ext>
            </a:extLst>
          </p:cNvPr>
          <p:cNvSpPr/>
          <p:nvPr/>
        </p:nvSpPr>
        <p:spPr>
          <a:xfrm>
            <a:off x="2727739" y="1638408"/>
            <a:ext cx="7581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C7D77">
                    <a:lumMod val="50000"/>
                  </a:srgbClr>
                </a:solidFill>
                <a:latin typeface="+mj-lt"/>
              </a:rPr>
              <a:t>: vật dụng làm từ tre nứa, có hình tròn, dùng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CAA757-8FB2-4BF3-84DC-DD57633A6D2B}"/>
              </a:ext>
            </a:extLst>
          </p:cNvPr>
          <p:cNvSpPr/>
          <p:nvPr/>
        </p:nvSpPr>
        <p:spPr>
          <a:xfrm>
            <a:off x="2773939" y="2288904"/>
            <a:ext cx="3609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C7D77">
                    <a:lumMod val="50000"/>
                  </a:srgbClr>
                </a:solidFill>
                <a:latin typeface="+mj-lt"/>
              </a:rPr>
              <a:t>để phơi thóc lúa.</a:t>
            </a:r>
            <a:endParaRPr lang="x-none" sz="2800" dirty="0">
              <a:latin typeface="+mj-lt"/>
            </a:endParaRPr>
          </a:p>
        </p:txBody>
      </p:sp>
      <p:pic>
        <p:nvPicPr>
          <p:cNvPr id="9" name="Picture 4" descr="Cái nong - Báo Gia Lai điện tử - Tin nhanh - Chính xác">
            <a:extLst>
              <a:ext uri="{FF2B5EF4-FFF2-40B4-BE49-F238E27FC236}">
                <a16:creationId xmlns="" xmlns:a16="http://schemas.microsoft.com/office/drawing/2014/main" id="{03F27E65-7036-4008-8882-B8D8E753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03" y="2858584"/>
            <a:ext cx="6602994" cy="32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EFDF72-8371-428C-82EC-43BABD1399F0}"/>
              </a:ext>
            </a:extLst>
          </p:cNvPr>
          <p:cNvSpPr txBox="1"/>
          <p:nvPr/>
        </p:nvSpPr>
        <p:spPr>
          <a:xfrm>
            <a:off x="2039727" y="478022"/>
            <a:ext cx="138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ĐỌC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7550FF-A70C-4A2F-B2C9-5294082A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830731" y="555530"/>
            <a:ext cx="514673" cy="652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41E223-4589-485F-B27E-0D988A1C3033}"/>
              </a:ext>
            </a:extLst>
          </p:cNvPr>
          <p:cNvSpPr txBox="1"/>
          <p:nvPr/>
        </p:nvSpPr>
        <p:spPr>
          <a:xfrm>
            <a:off x="3159360" y="1057394"/>
            <a:ext cx="3252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Từ ngữ</a:t>
            </a:r>
            <a:endParaRPr kumimoji="0" lang="en-US" sz="44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BA881D-C462-4919-9405-482E64A7E1B9}"/>
              </a:ext>
            </a:extLst>
          </p:cNvPr>
          <p:cNvSpPr/>
          <p:nvPr/>
        </p:nvSpPr>
        <p:spPr>
          <a:xfrm>
            <a:off x="1371600" y="1970112"/>
            <a:ext cx="11193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    hạt cau: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DC31566-994C-4C34-9BB1-C884E64257AC}"/>
              </a:ext>
            </a:extLst>
          </p:cNvPr>
          <p:cNvSpPr/>
          <p:nvPr/>
        </p:nvSpPr>
        <p:spPr>
          <a:xfrm>
            <a:off x="848224" y="2114988"/>
            <a:ext cx="270487" cy="33102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C12E815-06A5-494E-B78B-114B49C27100}"/>
              </a:ext>
            </a:extLst>
          </p:cNvPr>
          <p:cNvSpPr/>
          <p:nvPr/>
        </p:nvSpPr>
        <p:spPr>
          <a:xfrm>
            <a:off x="3991537" y="1970112"/>
            <a:ext cx="2984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smtClean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phần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hạt của quả cau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6F342A-F494-49DA-A7AD-3CA95AFBDD7D}"/>
              </a:ext>
            </a:extLst>
          </p:cNvPr>
          <p:cNvSpPr/>
          <p:nvPr/>
        </p:nvSpPr>
        <p:spPr>
          <a:xfrm>
            <a:off x="2228354" y="4778190"/>
            <a:ext cx="1021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 </a:t>
            </a:r>
            <a:r>
              <a:rPr kumimoji="0" lang="vi-VN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lưỡi liềm: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961048-198E-44C2-B21D-987EFBD45D67}"/>
              </a:ext>
            </a:extLst>
          </p:cNvPr>
          <p:cNvSpPr/>
          <p:nvPr/>
        </p:nvSpPr>
        <p:spPr>
          <a:xfrm>
            <a:off x="2345404" y="5050142"/>
            <a:ext cx="273857" cy="34099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C9F8AE1-4B49-4245-ADCF-F14EDAE77487}"/>
              </a:ext>
            </a:extLst>
          </p:cNvPr>
          <p:cNvSpPr/>
          <p:nvPr/>
        </p:nvSpPr>
        <p:spPr>
          <a:xfrm>
            <a:off x="4191000" y="4804144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vật dụng dùng để gặt</a:t>
            </a:r>
            <a:r>
              <a:rPr kumimoji="0" lang="vi-VN" sz="3200" b="0" i="0" u="none" strike="noStrike" kern="0" cap="none" spc="0" normalizeH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lúa.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11" name="Picture 2" descr="Nhớ những mùa cau | Báo dân sinh">
            <a:extLst>
              <a:ext uri="{FF2B5EF4-FFF2-40B4-BE49-F238E27FC236}">
                <a16:creationId xmlns="" xmlns:a16="http://schemas.microsoft.com/office/drawing/2014/main" id="{FF23A744-A767-4BD7-ABA8-236E4EDE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8787" y="1578417"/>
            <a:ext cx="1794706" cy="47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ềm – Wikipedia tiếng Việt">
            <a:extLst>
              <a:ext uri="{FF2B5EF4-FFF2-40B4-BE49-F238E27FC236}">
                <a16:creationId xmlns="" xmlns:a16="http://schemas.microsoft.com/office/drawing/2014/main" id="{96A7FF36-DF99-4433-B5E4-3B377302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3" y="3980951"/>
            <a:ext cx="1585136" cy="23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ặt trăng lưỡi liềm">
            <a:extLst>
              <a:ext uri="{FF2B5EF4-FFF2-40B4-BE49-F238E27FC236}">
                <a16:creationId xmlns="" xmlns:a16="http://schemas.microsoft.com/office/drawing/2014/main" id="{2219D5A2-8BCA-40E7-AAC9-35696DB55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8222" y1="44620" x2="48000" y2="56962"/>
                        <a14:backgroundMark x1="48000" y1="56962" x2="52889" y2="46203"/>
                        <a14:backgroundMark x1="52889" y1="46203" x2="52444" y2="43038"/>
                        <a14:backgroundMark x1="52444" y1="42722" x2="51556" y2="55696"/>
                        <a14:backgroundMark x1="51556" y1="55696" x2="40444" y2="66456"/>
                        <a14:backgroundMark x1="57111" y1="46203" x2="57333" y2="4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20423" r="32474" b="23648"/>
          <a:stretch/>
        </p:blipFill>
        <p:spPr bwMode="auto">
          <a:xfrm rot="20026586">
            <a:off x="747550" y="3938323"/>
            <a:ext cx="1689783" cy="17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8" grpId="0"/>
      <p:bldP spid="9" grpId="0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4089" y="319729"/>
            <a:ext cx="551456" cy="512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483" y="726475"/>
            <a:ext cx="693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Thả diều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4089" y="2009163"/>
            <a:ext cx="33277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Sáo nó thổi vang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 trời trôi qua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9" y="2036119"/>
            <a:ext cx="393979" cy="449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94" y="2123927"/>
            <a:ext cx="399381" cy="486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342184" y="2038385"/>
            <a:ext cx="32488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nó trong ngần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hay chiếc thuyền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549652" y="203611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nó chơi vơi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là hạt cau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1905481" y="4334626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 như cánh đồng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Xong mùa gặt hái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em - lưỡi liềm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5583228" y="432445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Nhạc trời réo vang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diều xanh lúa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5583228" y="6206093"/>
            <a:ext cx="302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(Trần Đăng Khoa)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1501402" y="4079346"/>
            <a:ext cx="440219" cy="830998"/>
            <a:chOff x="3392934" y="2939126"/>
            <a:chExt cx="374595" cy="55931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392934" y="2939126"/>
              <a:ext cx="289686" cy="559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71" y="2123927"/>
            <a:ext cx="372300" cy="4868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5192777" y="4187335"/>
            <a:ext cx="416662" cy="830998"/>
            <a:chOff x="3412984" y="2950705"/>
            <a:chExt cx="354545" cy="53615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12984" y="2950705"/>
              <a:ext cx="289687" cy="53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541875" y="1265051"/>
            <a:ext cx="16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(Trích)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AFD1D01A-856B-4684-A5B0-EC72738734F2}"/>
              </a:ext>
            </a:extLst>
          </p:cNvPr>
          <p:cNvSpPr/>
          <p:nvPr/>
        </p:nvSpPr>
        <p:spPr>
          <a:xfrm>
            <a:off x="4972675" y="185752"/>
            <a:ext cx="3900651" cy="839221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1C78AC7-2E83-4DAA-A459-088C8361A12F}"/>
              </a:ext>
            </a:extLst>
          </p:cNvPr>
          <p:cNvSpPr txBox="1"/>
          <p:nvPr/>
        </p:nvSpPr>
        <p:spPr>
          <a:xfrm>
            <a:off x="5466121" y="339808"/>
            <a:ext cx="3301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D6C50-7312-4BF6-A00F-8459F329EBCF}"/>
              </a:ext>
            </a:extLst>
          </p:cNvPr>
          <p:cNvSpPr txBox="1"/>
          <p:nvPr/>
        </p:nvSpPr>
        <p:spPr>
          <a:xfrm>
            <a:off x="2043013" y="479288"/>
            <a:ext cx="5881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 diều mang lại vẻ đẹp gì cho làng quê?</a:t>
            </a:r>
            <a:endParaRPr lang="en-US" sz="4400" b="1" kern="0" dirty="0">
              <a:solidFill>
                <a:srgbClr val="17479D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DC534E-C34F-4531-8038-3257F2B35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97708" y="631384"/>
            <a:ext cx="545305" cy="5251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3F4C2D9-80D6-44E9-93BB-7ADA00D738C5}"/>
              </a:ext>
            </a:extLst>
          </p:cNvPr>
          <p:cNvSpPr/>
          <p:nvPr/>
        </p:nvSpPr>
        <p:spPr>
          <a:xfrm>
            <a:off x="762000" y="2195111"/>
            <a:ext cx="7415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Mang lại vẻ đẹp thanh bình, trong sáng cho làng quê. Thể hiện tình yêu của nhà thơ đối thiên nhiên, đói với quê hương của mình.</a:t>
            </a:r>
            <a:endParaRPr lang="vi-VN" sz="4000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 bwMode="auto">
          <a:xfrm>
            <a:off x="5756275" y="1652588"/>
            <a:ext cx="31003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1" b="53305"/>
          <a:stretch>
            <a:fillRect/>
          </a:stretch>
        </p:blipFill>
        <p:spPr bwMode="auto">
          <a:xfrm>
            <a:off x="6119813" y="0"/>
            <a:ext cx="19891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53333" r="77068" b="2104"/>
          <a:stretch>
            <a:fillRect/>
          </a:stretch>
        </p:blipFill>
        <p:spPr bwMode="auto">
          <a:xfrm>
            <a:off x="127000" y="3802063"/>
            <a:ext cx="19510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101725" y="185738"/>
            <a:ext cx="54911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62467" y="2159420"/>
            <a:ext cx="455284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Cảm</a:t>
            </a:r>
            <a:r>
              <a:rPr lang="en-US" sz="54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 </a:t>
            </a:r>
            <a:r>
              <a:rPr lang="en-US" sz="5400" b="1" dirty="0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ơn</a:t>
            </a:r>
            <a:r>
              <a:rPr lang="en-US" sz="54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 </a:t>
            </a:r>
            <a:r>
              <a:rPr lang="en-US" sz="5400" b="1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thầy</a:t>
            </a:r>
            <a:r>
              <a:rPr lang="en-US" sz="5400" b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 </a:t>
            </a:r>
            <a:endParaRPr lang="en-US" sz="5400" b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  <a:latin typeface="Trebuchet MS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Và</a:t>
            </a:r>
            <a:r>
              <a:rPr lang="en-US" sz="54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 </a:t>
            </a:r>
            <a:r>
              <a:rPr lang="en-US" sz="5400" b="1" dirty="0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các</a:t>
            </a:r>
            <a:r>
              <a:rPr lang="en-US" sz="54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 </a:t>
            </a:r>
            <a:r>
              <a:rPr lang="en-US" sz="5400" b="1" dirty="0" err="1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em</a:t>
            </a:r>
            <a:r>
              <a:rPr lang="en-US" sz="54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/>
                <a:cs typeface="+mn-cs"/>
              </a:rPr>
              <a:t>.</a:t>
            </a:r>
          </a:p>
        </p:txBody>
      </p:sp>
      <p:pic>
        <p:nvPicPr>
          <p:cNvPr id="145416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2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34038" y="3309938"/>
            <a:ext cx="68278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628651" y="-282749"/>
            <a:ext cx="805814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8701" y="4027709"/>
            <a:ext cx="3456350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 trắng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1654" y="4027708"/>
            <a:ext cx="3540846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701" y="5093498"/>
            <a:ext cx="3456350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 nâu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1776" y="5129496"/>
            <a:ext cx="3560724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Voi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01" y="4259613"/>
            <a:ext cx="504710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8" y="5688947"/>
            <a:ext cx="504097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04" y="4398441"/>
            <a:ext cx="504096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71" y="5761365"/>
            <a:ext cx="504097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8361487" y="6056695"/>
            <a:ext cx="782513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3100" y="1221769"/>
            <a:ext cx="5429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Nhím nâu kết bạn, nhím nâu kết bạn với ai?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053145" y="-118406"/>
            <a:ext cx="714374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14501" y="4159802"/>
            <a:ext cx="267247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chỉ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0455" y="4938130"/>
            <a:ext cx="284764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 lành, nhút nhát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4501" y="4938131"/>
            <a:ext cx="2672474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 mẽ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0455" y="4136984"/>
            <a:ext cx="284764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 dạn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6" y="4104246"/>
            <a:ext cx="504710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47" y="4185227"/>
            <a:ext cx="504097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4" y="4964696"/>
            <a:ext cx="504096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79" y="4964696"/>
            <a:ext cx="504097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8361487" y="5867401"/>
            <a:ext cx="782513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0300" y="1295497"/>
            <a:ext cx="474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cách của nhím nâu như thế nào?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6810" y="1783977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2881" y="1525037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85901" y="-169237"/>
            <a:ext cx="67436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8700" y="4101064"/>
            <a:ext cx="3518155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 vàng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9482" y="5435372"/>
            <a:ext cx="349737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 vã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3581" y="4109522"/>
            <a:ext cx="3156019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3680" y="5435370"/>
            <a:ext cx="3075920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 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68" y="4514022"/>
            <a:ext cx="504710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03" y="6242258"/>
            <a:ext cx="504097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57" y="6320298"/>
            <a:ext cx="504096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57" y="4069047"/>
            <a:ext cx="504097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8361487" y="5981731"/>
            <a:ext cx="782513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1" y="1252650"/>
            <a:ext cx="4278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nở, nhiệt tình khi trò chuyện với người khác là nghĩa của từ nào?</a:t>
            </a:r>
          </a:p>
        </p:txBody>
      </p:sp>
    </p:spTree>
    <p:extLst>
      <p:ext uri="{BB962C8B-B14F-4D97-AF65-F5344CB8AC3E}">
        <p14:creationId xmlns:p14="http://schemas.microsoft.com/office/powerpoint/2010/main" val="29469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131802" y="-169237"/>
            <a:ext cx="5189498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4350" y="4101064"/>
            <a:ext cx="398703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áy bay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351" y="5434214"/>
            <a:ext cx="4051790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diều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8106" y="4015912"/>
            <a:ext cx="3830144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Cầu vồng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6109" y="5399090"/>
            <a:ext cx="3812141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Đám mây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31" y="4068326"/>
            <a:ext cx="504710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46" y="5438033"/>
            <a:ext cx="47259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1" y="6155962"/>
            <a:ext cx="504096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54" y="4170425"/>
            <a:ext cx="504097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8360637" y="6042884"/>
            <a:ext cx="782513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849" y="1056003"/>
            <a:ext cx="360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Muôn màu muôn sắc máy bay,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Buộc dây cho chắc thả ngay lên trời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đồ chơi gì?</a:t>
            </a:r>
          </a:p>
        </p:txBody>
      </p:sp>
    </p:spTree>
    <p:extLst>
      <p:ext uri="{BB962C8B-B14F-4D97-AF65-F5344CB8AC3E}">
        <p14:creationId xmlns:p14="http://schemas.microsoft.com/office/powerpoint/2010/main" val="24986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55AD6C-64BF-42BE-ABB8-CC5F60CDB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5774" y="2124433"/>
            <a:ext cx="521861" cy="366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DCADED-CEB5-4B8A-8D98-F0273129F02E}"/>
              </a:ext>
            </a:extLst>
          </p:cNvPr>
          <p:cNvSpPr txBox="1"/>
          <p:nvPr/>
        </p:nvSpPr>
        <p:spPr>
          <a:xfrm>
            <a:off x="2414525" y="1964206"/>
            <a:ext cx="6348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 bạn trong tranh </a:t>
            </a:r>
            <a:r>
              <a:rPr lang="vi-VN" sz="26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 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chơi</a:t>
            </a:r>
            <a:r>
              <a:rPr lang="en-US" sz="26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trò chơi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2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gì?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E863C0-0642-4397-B6E8-D1E0F7A24C38}"/>
              </a:ext>
            </a:extLst>
          </p:cNvPr>
          <p:cNvSpPr txBox="1"/>
          <p:nvPr/>
        </p:nvSpPr>
        <p:spPr>
          <a:xfrm>
            <a:off x="2666219" y="1169016"/>
            <a:ext cx="34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5400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THẢ DIỀU</a:t>
            </a:r>
            <a:endParaRPr lang="en-US" sz="5400" kern="0" dirty="0">
              <a:solidFill>
                <a:srgbClr val="FF0000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A413D5-94B8-4D5A-98CE-99B6EC340E5D}"/>
              </a:ext>
            </a:extLst>
          </p:cNvPr>
          <p:cNvGrpSpPr/>
          <p:nvPr/>
        </p:nvGrpSpPr>
        <p:grpSpPr>
          <a:xfrm>
            <a:off x="2666219" y="3505892"/>
            <a:ext cx="5225988" cy="3404705"/>
            <a:chOff x="322673" y="1823862"/>
            <a:chExt cx="6294437" cy="3111931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0F5F5C1-0BF5-4497-8716-FCC505159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rcRect l="4577" t="3824" r="5043"/>
            <a:stretch/>
          </p:blipFill>
          <p:spPr>
            <a:xfrm>
              <a:off x="322673" y="1823862"/>
              <a:ext cx="6294437" cy="3111931"/>
            </a:xfrm>
            <a:prstGeom prst="roundRect">
              <a:avLst>
                <a:gd name="adj" fmla="val 27725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D089E5F-37BB-42D7-BFBE-9441AE268DCE}"/>
                </a:ext>
              </a:extLst>
            </p:cNvPr>
            <p:cNvSpPr/>
            <p:nvPr/>
          </p:nvSpPr>
          <p:spPr>
            <a:xfrm>
              <a:off x="322673" y="1823862"/>
              <a:ext cx="4475469" cy="98816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943C55-5BDA-432F-A60C-D7AF543CC73D}"/>
              </a:ext>
            </a:extLst>
          </p:cNvPr>
          <p:cNvSpPr txBox="1"/>
          <p:nvPr/>
        </p:nvSpPr>
        <p:spPr>
          <a:xfrm>
            <a:off x="576565" y="2647092"/>
            <a:ext cx="4179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 biết gì về trò chơi này?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7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2514600" y="2438400"/>
            <a:ext cx="3971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THẢ DIỀU   (Tiết 1)  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214090" y="286035"/>
            <a:ext cx="2463395" cy="584776"/>
            <a:chOff x="-217500" y="512264"/>
            <a:chExt cx="1905607" cy="43858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-35644" y="512264"/>
              <a:ext cx="172375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MẪU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-217500" y="537534"/>
              <a:ext cx="426589" cy="38473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483" y="726475"/>
            <a:ext cx="693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Thả diều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" y="2009163"/>
            <a:ext cx="33449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Sáo nó thổi vang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 trời trôi qua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</a:t>
            </a:r>
            <a:r>
              <a:rPr lang="vi-VN" sz="2600" ker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thành 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trăng</a:t>
            </a:r>
            <a:r>
              <a:rPr lang="en-US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vàng</a:t>
            </a: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276600" y="2009163"/>
            <a:ext cx="32730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nó trong ngần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</a:t>
            </a:r>
            <a:r>
              <a:rPr lang="vi-VN" sz="2600" ker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hay 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</a:t>
            </a:r>
            <a:r>
              <a:rPr lang="en-US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6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thuyền</a:t>
            </a:r>
            <a:endParaRPr lang="vi-VN" sz="2600" kern="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549652" y="203611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algn="just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nó chơi vơi</a:t>
            </a:r>
          </a:p>
          <a:p>
            <a:pPr marL="59265" algn="just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là hạt cau</a:t>
            </a:r>
          </a:p>
          <a:p>
            <a:pPr marL="59265" algn="just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1707060" y="4334626"/>
            <a:ext cx="3265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defTabSz="1219170">
              <a:buClr>
                <a:srgbClr val="000000"/>
              </a:buClr>
            </a:pPr>
            <a:r>
              <a:rPr lang="vi-VN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 </a:t>
            </a: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đồng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Xong mùa gặt hái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 em - lưỡi liềm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Ai quên bỏ lại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5583228" y="432445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 diều no gió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Nhạc trời réo vang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diều xanh lúa</a:t>
            </a:r>
          </a:p>
          <a:p>
            <a:pPr marL="59265" defTabSz="1219170">
              <a:buClr>
                <a:srgbClr val="000000"/>
              </a:buClr>
            </a:pPr>
            <a:r>
              <a:rPr lang="vi-VN" sz="2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5410200" y="6206093"/>
            <a:ext cx="3202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 defTabSz="1219170">
              <a:buClr>
                <a:srgbClr val="000000"/>
              </a:buClr>
            </a:pPr>
            <a:r>
              <a:rPr lang="vi-VN" sz="2800" ker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vi-VN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Trần</a:t>
            </a:r>
            <a:r>
              <a:rPr lang="en-US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Đăng </a:t>
            </a: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Khoa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1DD05F-53F1-7044-87A3-08799544343E}"/>
              </a:ext>
            </a:extLst>
          </p:cNvPr>
          <p:cNvSpPr/>
          <p:nvPr/>
        </p:nvSpPr>
        <p:spPr>
          <a:xfrm rot="21163024">
            <a:off x="1536843" y="4111516"/>
            <a:ext cx="340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x-none" sz="4800" b="1" i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657600" y="1265051"/>
            <a:ext cx="1497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 defTabSz="1219170">
              <a:buClr>
                <a:srgbClr val="000000"/>
              </a:buClr>
            </a:pPr>
            <a:r>
              <a:rPr lang="vi-VN" sz="2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vi-VN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Tríc</a:t>
            </a: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031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4089" y="319729"/>
            <a:ext cx="551456" cy="512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483" y="726475"/>
            <a:ext cx="693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Thả diều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53" y="2123927"/>
            <a:ext cx="3506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Sáo nó thổi vang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Sao trời trôi qua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7" y="1768354"/>
            <a:ext cx="393979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0" y="1880480"/>
            <a:ext cx="399381" cy="486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276600" y="2038385"/>
            <a:ext cx="3314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nó trong ngần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hay chiếc thuyền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549652" y="203611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nó chơi vơi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là hạt cau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1905481" y="4334626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Trời như cánh đồng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Xong mùa gặt hái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Diều em - lưỡi liềm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5583228" y="4324459"/>
            <a:ext cx="3067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Cánh diều no gió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Nhạc trời réo vang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Tiếng diều xanh lúa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5583228" y="6206093"/>
            <a:ext cx="302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(Trần Đăng Khoa)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1563334" y="4187335"/>
            <a:ext cx="378284" cy="830998"/>
            <a:chOff x="3445636" y="3011809"/>
            <a:chExt cx="321893" cy="55931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46365" y="3011809"/>
              <a:ext cx="289686" cy="559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89" y="1738493"/>
            <a:ext cx="372300" cy="4868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5231146" y="4285612"/>
            <a:ext cx="378289" cy="830998"/>
            <a:chOff x="3445636" y="3014113"/>
            <a:chExt cx="321893" cy="53615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6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57146" y="3014113"/>
              <a:ext cx="289687" cy="53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523849" y="1265051"/>
            <a:ext cx="1630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(Trích)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AFD1D01A-856B-4684-A5B0-EC72738734F2}"/>
              </a:ext>
            </a:extLst>
          </p:cNvPr>
          <p:cNvSpPr/>
          <p:nvPr/>
        </p:nvSpPr>
        <p:spPr>
          <a:xfrm>
            <a:off x="4972675" y="185752"/>
            <a:ext cx="3900651" cy="839221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1C78AC7-2E83-4DAA-A459-088C8361A12F}"/>
              </a:ext>
            </a:extLst>
          </p:cNvPr>
          <p:cNvSpPr txBox="1"/>
          <p:nvPr/>
        </p:nvSpPr>
        <p:spPr>
          <a:xfrm>
            <a:off x="5466121" y="339808"/>
            <a:ext cx="330140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khổ</a:t>
            </a:r>
            <a:r>
              <a:rPr lang="en-US" sz="2800" dirty="0"/>
              <a:t>?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CDB2F1D7-13CF-419B-B676-41D8E8D6E78B}"/>
              </a:ext>
            </a:extLst>
          </p:cNvPr>
          <p:cNvSpPr/>
          <p:nvPr/>
        </p:nvSpPr>
        <p:spPr>
          <a:xfrm>
            <a:off x="4972675" y="175717"/>
            <a:ext cx="3900651" cy="839221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đoạn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E098494-DC7D-4CB1-B5E0-99D9EED502C4}"/>
  <p:tag name="ISPRING_RESOURCE_FOLDER" val="C:\Users\Administrator\Desktop\GIAO AN WORD\bài 21, tv dự giờ\"/>
  <p:tag name="ISPRING_PRESENTATION_PATH" val="C:\Users\Administrator\Desktop\GIAO AN WORD\bài 21, tv dự giờ.pptx"/>
  <p:tag name="ISPRING_PROJECT_VERSION" val="9"/>
  <p:tag name="ISPRING_PROJECT_FOLDER_UPDATED" val="1"/>
  <p:tag name="ISPRING_SCREEN_RECS_UPDATED" val="C:\Users\Administrator\Desktop\GIAO AN WORD\bài 21, tv dự giờ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757</Words>
  <Application>Microsoft Office PowerPoint</Application>
  <PresentationFormat>On-screen Show (4:3)</PresentationFormat>
  <Paragraphs>170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2021-11-01T12:23:39Z</dcterms:created>
  <dcterms:modified xsi:type="dcterms:W3CDTF">2022-02-23T08:53:09Z</dcterms:modified>
</cp:coreProperties>
</file>