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89" r:id="rId2"/>
    <p:sldId id="279" r:id="rId3"/>
    <p:sldId id="259" r:id="rId4"/>
    <p:sldId id="290" r:id="rId5"/>
    <p:sldId id="292" r:id="rId6"/>
    <p:sldId id="280" r:id="rId7"/>
    <p:sldId id="281" r:id="rId8"/>
    <p:sldId id="277" r:id="rId9"/>
    <p:sldId id="284" r:id="rId10"/>
    <p:sldId id="285" r:id="rId11"/>
    <p:sldId id="286" r:id="rId12"/>
    <p:sldId id="2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3399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65" d="100"/>
          <a:sy n="65" d="100"/>
        </p:scale>
        <p:origin x="9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8749B-3CAC-4240-A381-9ED509CC998C}"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6948C-120A-4DC4-ABA5-898F401C1607}" type="slidenum">
              <a:rPr lang="en-US" smtClean="0"/>
              <a:t>‹#›</a:t>
            </a:fld>
            <a:endParaRPr lang="en-US"/>
          </a:p>
        </p:txBody>
      </p:sp>
    </p:spTree>
    <p:extLst>
      <p:ext uri="{BB962C8B-B14F-4D97-AF65-F5344CB8AC3E}">
        <p14:creationId xmlns:p14="http://schemas.microsoft.com/office/powerpoint/2010/main" val="284577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4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45328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266449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227530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E50D7D-F74F-4262-B4FB-2AD91599BE64}"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69412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E50D7D-F74F-4262-B4FB-2AD91599BE64}"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123448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E50D7D-F74F-4262-B4FB-2AD91599BE64}"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99199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E50D7D-F74F-4262-B4FB-2AD91599BE64}"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24028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E50D7D-F74F-4262-B4FB-2AD91599BE64}"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407094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50D7D-F74F-4262-B4FB-2AD91599BE64}"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387360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50D7D-F74F-4262-B4FB-2AD91599BE64}"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260129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50D7D-F74F-4262-B4FB-2AD91599BE64}"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0BFE2-0032-460B-A3C4-558DC957E89C}" type="slidenum">
              <a:rPr lang="en-US" smtClean="0"/>
              <a:t>‹#›</a:t>
            </a:fld>
            <a:endParaRPr lang="en-US"/>
          </a:p>
        </p:txBody>
      </p:sp>
    </p:spTree>
    <p:extLst>
      <p:ext uri="{BB962C8B-B14F-4D97-AF65-F5344CB8AC3E}">
        <p14:creationId xmlns:p14="http://schemas.microsoft.com/office/powerpoint/2010/main" val="78340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50D7D-F74F-4262-B4FB-2AD91599BE64}" type="datetimeFigureOut">
              <a:rPr lang="en-US" smtClean="0"/>
              <a:t>11/23/2022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0BFE2-0032-460B-A3C4-558DC957E89C}" type="slidenum">
              <a:rPr lang="en-US" smtClean="0"/>
              <a:t>‹#›</a:t>
            </a:fld>
            <a:endParaRPr lang="en-US"/>
          </a:p>
        </p:txBody>
      </p:sp>
    </p:spTree>
    <p:extLst>
      <p:ext uri="{BB962C8B-B14F-4D97-AF65-F5344CB8AC3E}">
        <p14:creationId xmlns:p14="http://schemas.microsoft.com/office/powerpoint/2010/main" val="26648957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jpg"/><Relationship Id="rId7"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10" Type="http://schemas.microsoft.com/office/2007/relationships/hdphoto" Target="../media/hdphoto1.wdp"/><Relationship Id="rId4" Type="http://schemas.openxmlformats.org/officeDocument/2006/relationships/image" Target="../media/image11.jp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stretch>
            <a:fillRect/>
          </a:stretch>
        </p:blipFill>
        <p:spPr>
          <a:xfrm>
            <a:off x="29477" y="2437339"/>
            <a:ext cx="4906376" cy="3980824"/>
          </a:xfrm>
          <a:prstGeom prst="rect">
            <a:avLst/>
          </a:prstGeom>
        </p:spPr>
      </p:pic>
      <p:pic>
        <p:nvPicPr>
          <p:cNvPr id="4" name="19"/>
          <p:cNvPicPr>
            <a:picLocks noChangeAspect="1"/>
          </p:cNvPicPr>
          <p:nvPr/>
        </p:nvPicPr>
        <p:blipFill>
          <a:blip r:embed="rId5" cstate="screen"/>
          <a:stretch>
            <a:fillRect/>
          </a:stretch>
        </p:blipFill>
        <p:spPr>
          <a:xfrm flipH="1">
            <a:off x="7745106" y="3583818"/>
            <a:ext cx="3773430" cy="2705180"/>
          </a:xfrm>
          <a:prstGeom prst="rect">
            <a:avLst/>
          </a:prstGeom>
        </p:spPr>
      </p:pic>
      <p:pic>
        <p:nvPicPr>
          <p:cNvPr id="5" name="55"/>
          <p:cNvPicPr>
            <a:picLocks noChangeAspect="1"/>
          </p:cNvPicPr>
          <p:nvPr/>
        </p:nvPicPr>
        <p:blipFill rotWithShape="1">
          <a:blip r:embed="rId6" cstate="screen"/>
          <a:srcRect/>
          <a:stretch>
            <a:fillRect/>
          </a:stretch>
        </p:blipFill>
        <p:spPr>
          <a:xfrm>
            <a:off x="764244" y="40632"/>
            <a:ext cx="9803219" cy="3630303"/>
          </a:xfrm>
          <a:prstGeom prst="rect">
            <a:avLst/>
          </a:prstGeom>
        </p:spPr>
      </p:pic>
      <p:pic>
        <p:nvPicPr>
          <p:cNvPr id="19" name="69"/>
          <p:cNvPicPr>
            <a:picLocks noChangeAspect="1"/>
          </p:cNvPicPr>
          <p:nvPr/>
        </p:nvPicPr>
        <p:blipFill>
          <a:blip r:embed="rId7" cstate="screen"/>
          <a:stretch>
            <a:fillRect/>
          </a:stretch>
        </p:blipFill>
        <p:spPr>
          <a:xfrm>
            <a:off x="8588453" y="450638"/>
            <a:ext cx="3603548" cy="1986702"/>
          </a:xfrm>
          <a:prstGeom prst="rect">
            <a:avLst/>
          </a:prstGeom>
        </p:spPr>
      </p:pic>
      <p:sp>
        <p:nvSpPr>
          <p:cNvPr id="6" name="Rectangle 5"/>
          <p:cNvSpPr/>
          <p:nvPr/>
        </p:nvSpPr>
        <p:spPr>
          <a:xfrm>
            <a:off x="3039007" y="1274227"/>
            <a:ext cx="6096541"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Chào</a:t>
            </a:r>
            <a:r>
              <a:rPr kumimoji="0" lang="en-US" altLang="zh-CN" sz="40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 </a:t>
            </a:r>
            <a:r>
              <a:rPr kumimoji="0" lang="en-US" altLang="zh-CN" sz="40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mừng</a:t>
            </a:r>
            <a:r>
              <a:rPr kumimoji="0" lang="en-US" altLang="zh-CN" sz="40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 </a:t>
            </a:r>
            <a:r>
              <a:rPr kumimoji="0" lang="en-US" altLang="zh-CN" sz="40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các</a:t>
            </a:r>
            <a:r>
              <a:rPr kumimoji="0" lang="en-US" altLang="zh-CN" sz="40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 </a:t>
            </a:r>
            <a:r>
              <a:rPr kumimoji="0" lang="en-US" altLang="zh-CN" sz="40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em</a:t>
            </a:r>
            <a:r>
              <a:rPr kumimoji="0" lang="en-US" altLang="zh-CN" sz="40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 </a:t>
            </a:r>
            <a:r>
              <a:rPr kumimoji="0" lang="en-US" altLang="zh-CN" sz="40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đến</a:t>
            </a:r>
            <a:r>
              <a:rPr kumimoji="0" lang="en-US" altLang="zh-CN" sz="40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 </a:t>
            </a:r>
            <a:r>
              <a:rPr kumimoji="0" lang="en-US" altLang="zh-CN" sz="40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với</a:t>
            </a:r>
            <a:r>
              <a:rPr kumimoji="0" lang="en-US" altLang="zh-CN" sz="40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1" u="none" strike="noStrike" kern="0" cap="none" spc="0" normalizeH="0" baseline="0" noProof="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tiết</a:t>
            </a:r>
            <a:r>
              <a:rPr kumimoji="0" lang="en-US" altLang="zh-CN" sz="40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rPr>
              <a:t> </a:t>
            </a:r>
            <a:r>
              <a:rPr lang="en-US" altLang="zh-CN" sz="40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Tự</a:t>
            </a:r>
            <a:r>
              <a:rPr lang="en-US" altLang="zh-CN" sz="4000" b="1" i="1" kern="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 </a:t>
            </a:r>
            <a:r>
              <a:rPr lang="en-US" altLang="zh-CN" sz="4000" b="1" i="1" kern="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nhiên</a:t>
            </a:r>
            <a:r>
              <a:rPr lang="en-US" altLang="zh-CN" sz="4000" b="1" i="1" ker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 </a:t>
            </a:r>
            <a:r>
              <a:rPr lang="en-US" altLang="zh-CN" sz="4000" b="1" i="1" kern="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và Xã </a:t>
            </a:r>
            <a:r>
              <a:rPr lang="en-US" altLang="zh-CN" sz="4000" b="1" i="1" kern="0"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ea typeface="等线" panose="02010600030101010101" pitchFamily="2" charset="-122"/>
                <a:cs typeface="Times New Roman" panose="02020603050405020304" pitchFamily="18" charset="0"/>
                <a:sym typeface="+mn-lt"/>
              </a:rPr>
              <a:t>hội</a:t>
            </a:r>
            <a:endParaRPr kumimoji="0" lang="en-US" altLang="zh-CN" sz="4000" b="1" i="1"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ea typeface="等线" panose="02010600030101010101" pitchFamily="2" charset="-122"/>
              <a:cs typeface="Times New Roman" panose="02020603050405020304" pitchFamily="18" charset="0"/>
              <a:sym typeface="+mn-lt"/>
            </a:endParaRPr>
          </a:p>
        </p:txBody>
      </p:sp>
      <p:pic>
        <p:nvPicPr>
          <p:cNvPr id="20" name="Picture 19"/>
          <p:cNvPicPr>
            <a:picLocks noChangeAspect="1"/>
          </p:cNvPicPr>
          <p:nvPr/>
        </p:nvPicPr>
        <p:blipFill>
          <a:blip r:embed="rId8"/>
          <a:stretch>
            <a:fillRect/>
          </a:stretch>
        </p:blipFill>
        <p:spPr>
          <a:xfrm>
            <a:off x="4935853" y="3415699"/>
            <a:ext cx="2005965" cy="2819400"/>
          </a:xfrm>
          <a:prstGeom prst="rect">
            <a:avLst/>
          </a:prstGeom>
        </p:spPr>
      </p:pic>
    </p:spTree>
    <p:extLst>
      <p:ext uri="{BB962C8B-B14F-4D97-AF65-F5344CB8AC3E}">
        <p14:creationId xmlns:p14="http://schemas.microsoft.com/office/powerpoint/2010/main" val="380045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250"/>
                                        <p:tgtEl>
                                          <p:spTgt spid="5"/>
                                        </p:tgtEl>
                                      </p:cBhvr>
                                    </p:animEffect>
                                    <p:anim calcmode="lin" valueType="num">
                                      <p:cBhvr>
                                        <p:cTn id="24" dur="1250" fill="hold"/>
                                        <p:tgtEl>
                                          <p:spTgt spid="5"/>
                                        </p:tgtEl>
                                        <p:attrNameLst>
                                          <p:attrName>ppt_x</p:attrName>
                                        </p:attrNameLst>
                                      </p:cBhvr>
                                      <p:tavLst>
                                        <p:tav tm="0">
                                          <p:val>
                                            <p:strVal val="#ppt_x"/>
                                          </p:val>
                                        </p:tav>
                                        <p:tav tm="100000">
                                          <p:val>
                                            <p:strVal val="#ppt_x"/>
                                          </p:val>
                                        </p:tav>
                                      </p:tavLst>
                                    </p:anim>
                                    <p:anim calcmode="lin" valueType="num">
                                      <p:cBhvr>
                                        <p:cTn id="25" dur="1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855" y="2627920"/>
            <a:ext cx="7005929" cy="4230080"/>
          </a:xfrm>
          <a:prstGeom prst="rect">
            <a:avLst/>
          </a:prstGeom>
        </p:spPr>
      </p:pic>
      <p:sp>
        <p:nvSpPr>
          <p:cNvPr id="7" name="Rounded Rectangle 6"/>
          <p:cNvSpPr/>
          <p:nvPr/>
        </p:nvSpPr>
        <p:spPr>
          <a:xfrm>
            <a:off x="1458106" y="1511825"/>
            <a:ext cx="2151498" cy="530579"/>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a:latin typeface="Arial" panose="020B0604020202020204" pitchFamily="34" charset="0"/>
                <a:cs typeface="Arial" panose="020B0604020202020204" pitchFamily="34" charset="0"/>
              </a:rPr>
              <a:t>Phân công</a:t>
            </a:r>
          </a:p>
        </p:txBody>
      </p:sp>
      <p:sp>
        <p:nvSpPr>
          <p:cNvPr id="8" name="Rounded Rectangle 7"/>
          <p:cNvSpPr/>
          <p:nvPr/>
        </p:nvSpPr>
        <p:spPr>
          <a:xfrm>
            <a:off x="3627929" y="1405635"/>
            <a:ext cx="5684322" cy="781527"/>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a:latin typeface="Arial" panose="020B0604020202020204" pitchFamily="34" charset="0"/>
                <a:cs typeface="Arial" panose="020B0604020202020204" pitchFamily="34" charset="0"/>
              </a:rPr>
              <a:t>Tổ 1, 2: Quét sân </a:t>
            </a:r>
            <a:r>
              <a:rPr lang="en-US" sz="2400" smtClean="0">
                <a:latin typeface="Arial" panose="020B0604020202020204" pitchFamily="34" charset="0"/>
                <a:cs typeface="Arial" panose="020B0604020202020204" pitchFamily="34" charset="0"/>
              </a:rPr>
              <a:t>trường.</a:t>
            </a:r>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Tổ 3,4: Chăm sóc cây và bồn </a:t>
            </a:r>
            <a:r>
              <a:rPr lang="en-US" sz="2400" smtClean="0">
                <a:latin typeface="Arial" panose="020B0604020202020204" pitchFamily="34" charset="0"/>
                <a:cs typeface="Arial" panose="020B0604020202020204" pitchFamily="34" charset="0"/>
              </a:rPr>
              <a:t>hoa.</a:t>
            </a:r>
            <a:endParaRPr lang="en-US" sz="2400">
              <a:latin typeface="Arial" panose="020B0604020202020204" pitchFamily="34" charset="0"/>
              <a:cs typeface="Arial" panose="020B0604020202020204" pitchFamily="34" charset="0"/>
            </a:endParaRPr>
          </a:p>
        </p:txBody>
      </p:sp>
      <p:sp>
        <p:nvSpPr>
          <p:cNvPr id="10" name="Rounded Rectangle 9"/>
          <p:cNvSpPr/>
          <p:nvPr/>
        </p:nvSpPr>
        <p:spPr>
          <a:xfrm>
            <a:off x="1417362" y="2146088"/>
            <a:ext cx="10210531" cy="48183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smtClean="0">
                <a:latin typeface="Arial" panose="020B0604020202020204" pitchFamily="34" charset="0"/>
                <a:cs typeface="Arial" panose="020B0604020202020204" pitchFamily="34" charset="0"/>
              </a:rPr>
              <a:t>Nhận xét về sự tham gia của các bạn trong buổi vệ sinh sân trường.</a:t>
            </a:r>
            <a:endParaRPr lang="en-US" sz="240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8528" t="12484" r="6949" b="11965"/>
          <a:stretch/>
        </p:blipFill>
        <p:spPr>
          <a:xfrm>
            <a:off x="1797125" y="751593"/>
            <a:ext cx="736732" cy="677285"/>
          </a:xfrm>
          <a:prstGeom prst="rect">
            <a:avLst/>
          </a:prstGeom>
        </p:spPr>
      </p:pic>
      <p:sp>
        <p:nvSpPr>
          <p:cNvPr id="13" name="TextBox 12"/>
          <p:cNvSpPr txBox="1"/>
          <p:nvPr/>
        </p:nvSpPr>
        <p:spPr>
          <a:xfrm>
            <a:off x="2592926" y="985045"/>
            <a:ext cx="3814271"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smtClean="0">
                <a:solidFill>
                  <a:srgbClr val="C00000"/>
                </a:solidFill>
                <a:latin typeface="Arial" panose="020B0604020202020204" pitchFamily="34" charset="0"/>
                <a:cs typeface="Arial" panose="020B0604020202020204" pitchFamily="34" charset="0"/>
              </a:rPr>
              <a:t>Hoạt </a:t>
            </a:r>
            <a:r>
              <a:rPr lang="en-US" sz="2400">
                <a:solidFill>
                  <a:srgbClr val="C00000"/>
                </a:solidFill>
                <a:latin typeface="Arial" panose="020B0604020202020204" pitchFamily="34" charset="0"/>
                <a:cs typeface="Arial" panose="020B0604020202020204" pitchFamily="34" charset="0"/>
              </a:rPr>
              <a:t>động thực hành</a:t>
            </a:r>
          </a:p>
        </p:txBody>
      </p:sp>
    </p:spTree>
    <p:extLst>
      <p:ext uri="{BB962C8B-B14F-4D97-AF65-F5344CB8AC3E}">
        <p14:creationId xmlns:p14="http://schemas.microsoft.com/office/powerpoint/2010/main" val="77632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P spid="10" grpId="0" bldLvl="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97932" y="1494157"/>
            <a:ext cx="6323489" cy="461665"/>
          </a:xfrm>
          <a:prstGeom prst="rect">
            <a:avLst/>
          </a:prstGeom>
          <a:ln>
            <a:solidFill>
              <a:schemeClr val="accent1">
                <a:lumMod val="75000"/>
              </a:schemeClr>
            </a:solidFill>
          </a:ln>
        </p:spPr>
        <p:style>
          <a:lnRef idx="0">
            <a:scrgbClr r="0" g="0" b="0"/>
          </a:lnRef>
          <a:fillRef idx="1002">
            <a:schemeClr val="lt1"/>
          </a:fillRef>
          <a:effectRef idx="0">
            <a:scrgbClr r="0" g="0" b="0"/>
          </a:effectRef>
          <a:fontRef idx="major"/>
        </p:style>
        <p:txBody>
          <a:bodyPr wrap="square" rtlCol="0">
            <a:spAutoFit/>
          </a:bodyPr>
          <a:lstStyle/>
          <a:p>
            <a:pPr algn="ctr"/>
            <a:r>
              <a:rPr lang="en-US" sz="2400">
                <a:latin typeface="Arial" panose="020B0604020202020204" pitchFamily="34" charset="0"/>
                <a:cs typeface="Arial" panose="020B0604020202020204" pitchFamily="34" charset="0"/>
              </a:rPr>
              <a:t>Thực hiện Dự án “Làm xanh trường lớp”</a:t>
            </a:r>
          </a:p>
        </p:txBody>
      </p:sp>
      <p:sp>
        <p:nvSpPr>
          <p:cNvPr id="6" name="TextBox 5"/>
          <p:cNvSpPr txBox="1"/>
          <p:nvPr/>
        </p:nvSpPr>
        <p:spPr>
          <a:xfrm>
            <a:off x="6346207" y="2193534"/>
            <a:ext cx="5527343" cy="830997"/>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Bước 1: Mỗi nhóm tự chuẩn bị một cây xanh mang đến lớp.</a:t>
            </a:r>
          </a:p>
        </p:txBody>
      </p:sp>
      <p:sp>
        <p:nvSpPr>
          <p:cNvPr id="7" name="TextBox 6"/>
          <p:cNvSpPr txBox="1"/>
          <p:nvPr/>
        </p:nvSpPr>
        <p:spPr>
          <a:xfrm>
            <a:off x="6346206" y="3235080"/>
            <a:ext cx="5732061" cy="1200329"/>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Bước 2: Trồng cây ở “Công trình măng non” của lớp mình.</a:t>
            </a:r>
          </a:p>
          <a:p>
            <a:r>
              <a:rPr lang="en-US" sz="2400">
                <a:latin typeface="Arial" panose="020B0604020202020204" pitchFamily="34" charset="0"/>
                <a:cs typeface="Arial" panose="020B0604020202020204" pitchFamily="34" charset="0"/>
              </a:rPr>
              <a:t>Tưới nước và chăm sóc cây hằng ngày.</a:t>
            </a:r>
          </a:p>
        </p:txBody>
      </p:sp>
      <p:sp>
        <p:nvSpPr>
          <p:cNvPr id="8" name="TextBox 7"/>
          <p:cNvSpPr txBox="1"/>
          <p:nvPr/>
        </p:nvSpPr>
        <p:spPr>
          <a:xfrm>
            <a:off x="6346207" y="4678973"/>
            <a:ext cx="5527343" cy="1200329"/>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Bước 3: Các nhóm chia sẻ kết quả sau khi thực hiện Dự án trong bài Ôn tập chủ đề.</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76" y="2046977"/>
            <a:ext cx="5344955" cy="4776865"/>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4175" t="16933" r="6313" b="9842"/>
          <a:stretch/>
        </p:blipFill>
        <p:spPr>
          <a:xfrm>
            <a:off x="1634162" y="809752"/>
            <a:ext cx="681885" cy="709529"/>
          </a:xfrm>
          <a:prstGeom prst="rect">
            <a:avLst/>
          </a:prstGeom>
        </p:spPr>
      </p:pic>
      <p:sp>
        <p:nvSpPr>
          <p:cNvPr id="14" name="TextBox 13"/>
          <p:cNvSpPr txBox="1"/>
          <p:nvPr/>
        </p:nvSpPr>
        <p:spPr>
          <a:xfrm>
            <a:off x="2316047" y="993253"/>
            <a:ext cx="4030162"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002060"/>
                </a:solidFill>
                <a:latin typeface="Arial" panose="020B0604020202020204" pitchFamily="34" charset="0"/>
                <a:cs typeface="Arial" panose="020B0604020202020204" pitchFamily="34" charset="0"/>
              </a:rPr>
              <a:t> Hoạt động vận dụng</a:t>
            </a:r>
          </a:p>
        </p:txBody>
      </p:sp>
    </p:spTree>
    <p:extLst>
      <p:ext uri="{BB962C8B-B14F-4D97-AF65-F5344CB8AC3E}">
        <p14:creationId xmlns:p14="http://schemas.microsoft.com/office/powerpoint/2010/main" val="171240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3"/>
                                        </p:tgtEl>
                                        <p:attrNameLst>
                                          <p:attrName>r</p:attrName>
                                        </p:attrNameLst>
                                      </p:cBhvr>
                                    </p:animRot>
                                    <p:animRot by="-240000">
                                      <p:cBhvr>
                                        <p:cTn id="10" dur="200" fill="hold">
                                          <p:stCondLst>
                                            <p:cond delay="200"/>
                                          </p:stCondLst>
                                        </p:cTn>
                                        <p:tgtEl>
                                          <p:spTgt spid="13"/>
                                        </p:tgtEl>
                                        <p:attrNameLst>
                                          <p:attrName>r</p:attrName>
                                        </p:attrNameLst>
                                      </p:cBhvr>
                                    </p:animRot>
                                    <p:animRot by="240000">
                                      <p:cBhvr>
                                        <p:cTn id="11" dur="200" fill="hold">
                                          <p:stCondLst>
                                            <p:cond delay="400"/>
                                          </p:stCondLst>
                                        </p:cTn>
                                        <p:tgtEl>
                                          <p:spTgt spid="13"/>
                                        </p:tgtEl>
                                        <p:attrNameLst>
                                          <p:attrName>r</p:attrName>
                                        </p:attrNameLst>
                                      </p:cBhvr>
                                    </p:animRot>
                                    <p:animRot by="-240000">
                                      <p:cBhvr>
                                        <p:cTn id="12" dur="200" fill="hold">
                                          <p:stCondLst>
                                            <p:cond delay="600"/>
                                          </p:stCondLst>
                                        </p:cTn>
                                        <p:tgtEl>
                                          <p:spTgt spid="13"/>
                                        </p:tgtEl>
                                        <p:attrNameLst>
                                          <p:attrName>r</p:attrName>
                                        </p:attrNameLst>
                                      </p:cBhvr>
                                    </p:animRot>
                                    <p:animRot by="120000">
                                      <p:cBhvr>
                                        <p:cTn id="13" dur="200" fill="hold">
                                          <p:stCondLst>
                                            <p:cond delay="800"/>
                                          </p:stCondLst>
                                        </p:cTn>
                                        <p:tgtEl>
                                          <p:spTgt spid="13"/>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75772" y="1138252"/>
            <a:ext cx="2517097"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a:solidFill>
                  <a:schemeClr val="accent5">
                    <a:lumMod val="50000"/>
                  </a:schemeClr>
                </a:solidFill>
                <a:latin typeface="Arial" panose="020B0604020202020204" pitchFamily="34" charset="0"/>
                <a:cs typeface="Arial" panose="020B0604020202020204" pitchFamily="34" charset="0"/>
              </a:rPr>
              <a:t>TỔNG KẾT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489" y="1727896"/>
            <a:ext cx="8680101" cy="5130104"/>
          </a:xfrm>
          <a:prstGeom prst="rect">
            <a:avLst/>
          </a:prstGeom>
        </p:spPr>
      </p:pic>
      <p:sp>
        <p:nvSpPr>
          <p:cNvPr id="6" name="Rounded Rectangle 5"/>
          <p:cNvSpPr/>
          <p:nvPr/>
        </p:nvSpPr>
        <p:spPr>
          <a:xfrm>
            <a:off x="3669694" y="1089650"/>
            <a:ext cx="3729251" cy="5896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smtClean="0">
                <a:solidFill>
                  <a:schemeClr val="tx1"/>
                </a:solidFill>
                <a:latin typeface="Arial" panose="020B0604020202020204" pitchFamily="34" charset="0"/>
                <a:cs typeface="Arial" panose="020B0604020202020204" pitchFamily="34" charset="0"/>
              </a:rPr>
              <a:t>Củng cố, </a:t>
            </a:r>
            <a:r>
              <a:rPr lang="en-US" sz="2400">
                <a:solidFill>
                  <a:schemeClr val="tx1"/>
                </a:solidFill>
                <a:latin typeface="Arial" panose="020B0604020202020204" pitchFamily="34" charset="0"/>
                <a:cs typeface="Arial" panose="020B0604020202020204" pitchFamily="34" charset="0"/>
              </a:rPr>
              <a:t>dặn dò</a:t>
            </a:r>
            <a:endParaRPr lang="en-US" sz="240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85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6938"/>
          <a:stretch/>
        </p:blipFill>
        <p:spPr>
          <a:xfrm>
            <a:off x="1692197" y="759385"/>
            <a:ext cx="814607" cy="722768"/>
          </a:xfrm>
          <a:prstGeom prst="rect">
            <a:avLst/>
          </a:prstGeom>
        </p:spPr>
      </p:pic>
      <p:sp>
        <p:nvSpPr>
          <p:cNvPr id="8" name="TextBox 7"/>
          <p:cNvSpPr txBox="1"/>
          <p:nvPr/>
        </p:nvSpPr>
        <p:spPr>
          <a:xfrm>
            <a:off x="2506804" y="1020488"/>
            <a:ext cx="2952960"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006666"/>
                </a:solidFill>
                <a:latin typeface="Arial" panose="020B0604020202020204" pitchFamily="34" charset="0"/>
                <a:cs typeface="Arial" panose="020B0604020202020204" pitchFamily="34" charset="0"/>
              </a:rPr>
              <a:t>Hoạt động mở đầu </a:t>
            </a:r>
          </a:p>
        </p:txBody>
      </p:sp>
      <p:sp>
        <p:nvSpPr>
          <p:cNvPr id="10" name="Rectangle 2"/>
          <p:cNvSpPr txBox="1">
            <a:spLocks noChangeArrowheads="1"/>
          </p:cNvSpPr>
          <p:nvPr/>
        </p:nvSpPr>
        <p:spPr bwMode="auto">
          <a:xfrm>
            <a:off x="2888940" y="502594"/>
            <a:ext cx="6520496" cy="493048"/>
          </a:xfrm>
          <a:prstGeom prst="rect">
            <a:avLst/>
          </a:prstGeom>
          <a:noFill/>
          <a:ln w="9525">
            <a:noFill/>
            <a:miter lim="800000"/>
            <a:headEnd/>
            <a:tailEnd/>
          </a:ln>
          <a:effectLst/>
        </p:spPr>
        <p:txBody>
          <a:bodyPr anchor="ctr"/>
          <a:lstStyle/>
          <a:p>
            <a:pPr eaLnBrk="1" hangingPunct="1">
              <a:defRPr/>
            </a:pPr>
            <a:r>
              <a:rPr lang="en-US" sz="2400" kern="0" smtClean="0">
                <a:latin typeface="Arial" panose="020B0604020202020204" pitchFamily="34" charset="0"/>
                <a:cs typeface="Arial" panose="020B0604020202020204" pitchFamily="34" charset="0"/>
              </a:rPr>
              <a:t>Bài </a:t>
            </a:r>
            <a:r>
              <a:rPr lang="en-US" sz="2400" kern="0">
                <a:latin typeface="Arial" panose="020B0604020202020204" pitchFamily="34" charset="0"/>
                <a:cs typeface="Arial" panose="020B0604020202020204" pitchFamily="34" charset="0"/>
              </a:rPr>
              <a:t>9 : </a:t>
            </a:r>
            <a:r>
              <a:rPr lang="en-US" sz="2400" kern="0">
                <a:solidFill>
                  <a:srgbClr val="FF0000"/>
                </a:solidFill>
                <a:latin typeface="Arial" panose="020B0604020202020204" pitchFamily="34" charset="0"/>
                <a:cs typeface="Arial" panose="020B0604020202020204" pitchFamily="34" charset="0"/>
              </a:rPr>
              <a:t>Giữ vệ sinh trường học ( tiết 1)</a:t>
            </a:r>
            <a:endParaRPr lang="en-US" sz="240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1166291" y="1506999"/>
            <a:ext cx="10516194" cy="830997"/>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Em có nhận xét gì khi nhìn thấy khung cảnh sân trường sau buổi sinh hoạt dưới cờ như hình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728" y="2288074"/>
            <a:ext cx="7610502" cy="4519774"/>
          </a:xfrm>
          <a:prstGeom prst="rect">
            <a:avLst/>
          </a:prstGeom>
        </p:spPr>
      </p:pic>
      <p:sp>
        <p:nvSpPr>
          <p:cNvPr id="9" name="Vertical Scroll 8"/>
          <p:cNvSpPr/>
          <p:nvPr/>
        </p:nvSpPr>
        <p:spPr>
          <a:xfrm>
            <a:off x="3597148" y="2337996"/>
            <a:ext cx="5933662" cy="3559826"/>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400">
                <a:latin typeface="Arial" panose="020B0604020202020204" pitchFamily="34" charset="0"/>
                <a:cs typeface="Arial" panose="020B0604020202020204" pitchFamily="34" charset="0"/>
              </a:rPr>
              <a:t>Khung cảnh sân trường sau buổi sinh hoạt rất bừa bãi, mất vệ </a:t>
            </a:r>
            <a:r>
              <a:rPr lang="en-US" sz="2400" smtClean="0">
                <a:latin typeface="Arial" panose="020B0604020202020204" pitchFamily="34" charset="0"/>
                <a:cs typeface="Arial" panose="020B0604020202020204" pitchFamily="34" charset="0"/>
              </a:rPr>
              <a:t>sinh; </a:t>
            </a:r>
            <a:r>
              <a:rPr lang="en-US" sz="2400">
                <a:latin typeface="Arial" panose="020B0604020202020204" pitchFamily="34" charset="0"/>
                <a:cs typeface="Arial" panose="020B0604020202020204" pitchFamily="34" charset="0"/>
              </a:rPr>
              <a:t>giấy, rác bị </a:t>
            </a:r>
            <a:r>
              <a:rPr lang="en-US" sz="2400" smtClean="0">
                <a:latin typeface="Arial" panose="020B0604020202020204" pitchFamily="34" charset="0"/>
                <a:cs typeface="Arial" panose="020B0604020202020204" pitchFamily="34" charset="0"/>
              </a:rPr>
              <a:t>vứt </a:t>
            </a:r>
            <a:r>
              <a:rPr lang="en-US" sz="2400">
                <a:latin typeface="Arial" panose="020B0604020202020204" pitchFamily="34" charset="0"/>
                <a:cs typeface="Arial" panose="020B0604020202020204" pitchFamily="34" charset="0"/>
              </a:rPr>
              <a:t>đầy trên sân </a:t>
            </a:r>
            <a:r>
              <a:rPr lang="en-US" sz="2400" smtClean="0">
                <a:latin typeface="Arial" panose="020B0604020202020204" pitchFamily="34" charset="0"/>
                <a:cs typeface="Arial" panose="020B0604020202020204" pitchFamily="34" charset="0"/>
              </a:rPr>
              <a:t>trường; ghế vẫn chưa </a:t>
            </a:r>
            <a:r>
              <a:rPr lang="en-US" sz="2400">
                <a:latin typeface="Arial" panose="020B0604020202020204" pitchFamily="34" charset="0"/>
                <a:cs typeface="Arial" panose="020B0604020202020204" pitchFamily="34" charset="0"/>
              </a:rPr>
              <a:t>được thu </a:t>
            </a:r>
            <a:r>
              <a:rPr lang="en-US" sz="2400" smtClean="0">
                <a:latin typeface="Arial" panose="020B0604020202020204" pitchFamily="34" charset="0"/>
                <a:cs typeface="Arial" panose="020B0604020202020204" pitchFamily="34" charset="0"/>
              </a:rPr>
              <a:t>gom lại.</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060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2"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9" grpId="1" animBg="1"/>
      <p:bldP spid="9"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515" t="10277" r="11179" b="19382"/>
          <a:stretch/>
        </p:blipFill>
        <p:spPr>
          <a:xfrm>
            <a:off x="1746913" y="707198"/>
            <a:ext cx="614017" cy="649442"/>
          </a:xfrm>
          <a:prstGeom prst="rect">
            <a:avLst/>
          </a:prstGeom>
        </p:spPr>
      </p:pic>
      <p:sp>
        <p:nvSpPr>
          <p:cNvPr id="10" name="TextBox 9"/>
          <p:cNvSpPr txBox="1"/>
          <p:nvPr/>
        </p:nvSpPr>
        <p:spPr>
          <a:xfrm>
            <a:off x="1414760" y="1383811"/>
            <a:ext cx="8700103"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Cho </a:t>
            </a:r>
            <a:r>
              <a:rPr lang="en-US" sz="2400" smtClean="0">
                <a:latin typeface="Arial" panose="020B0604020202020204" pitchFamily="34" charset="0"/>
                <a:cs typeface="Arial" panose="020B0604020202020204" pitchFamily="34" charset="0"/>
              </a:rPr>
              <a:t>biết: Các </a:t>
            </a:r>
            <a:r>
              <a:rPr lang="en-US" sz="2400">
                <a:latin typeface="Arial" panose="020B0604020202020204" pitchFamily="34" charset="0"/>
                <a:cs typeface="Arial" panose="020B0604020202020204" pitchFamily="34" charset="0"/>
              </a:rPr>
              <a:t>bạn trong mỗi hình đang làm </a:t>
            </a:r>
            <a:r>
              <a:rPr lang="en-US" sz="2400" smtClean="0">
                <a:latin typeface="Arial" panose="020B0604020202020204" pitchFamily="34" charset="0"/>
                <a:cs typeface="Arial" panose="020B0604020202020204" pitchFamily="34" charset="0"/>
              </a:rPr>
              <a:t>gì?</a:t>
            </a:r>
            <a:endParaRPr lang="en-US" sz="2400">
              <a:latin typeface="Arial" panose="020B0604020202020204" pitchFamily="34" charset="0"/>
              <a:cs typeface="Arial" panose="020B0604020202020204" pitchFamily="34" charset="0"/>
            </a:endParaRPr>
          </a:p>
        </p:txBody>
      </p:sp>
      <p:sp>
        <p:nvSpPr>
          <p:cNvPr id="11" name="TextBox 10"/>
          <p:cNvSpPr txBox="1"/>
          <p:nvPr/>
        </p:nvSpPr>
        <p:spPr>
          <a:xfrm>
            <a:off x="2360930" y="878065"/>
            <a:ext cx="3403882"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smtClean="0">
                <a:solidFill>
                  <a:srgbClr val="002060"/>
                </a:solidFill>
                <a:latin typeface="Arial" panose="020B0604020202020204" pitchFamily="34" charset="0"/>
                <a:cs typeface="Arial" panose="020B0604020202020204" pitchFamily="34" charset="0"/>
              </a:rPr>
              <a:t>Hoạt </a:t>
            </a:r>
            <a:r>
              <a:rPr lang="en-US" sz="2400">
                <a:solidFill>
                  <a:srgbClr val="002060"/>
                </a:solidFill>
                <a:latin typeface="Arial" panose="020B0604020202020204" pitchFamily="34" charset="0"/>
                <a:cs typeface="Arial" panose="020B0604020202020204" pitchFamily="34" charset="0"/>
              </a:rPr>
              <a:t>động khám phá</a:t>
            </a:r>
          </a:p>
        </p:txBody>
      </p:sp>
      <p:sp>
        <p:nvSpPr>
          <p:cNvPr id="13" name="TextBox 12"/>
          <p:cNvSpPr txBox="1"/>
          <p:nvPr/>
        </p:nvSpPr>
        <p:spPr>
          <a:xfrm>
            <a:off x="1414760" y="1812558"/>
            <a:ext cx="10007746"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Những việc làm nào của các bạn mà em không đồng </a:t>
            </a:r>
            <a:r>
              <a:rPr lang="en-US" sz="2400" smtClean="0">
                <a:latin typeface="Arial" panose="020B0604020202020204" pitchFamily="34" charset="0"/>
                <a:cs typeface="Arial" panose="020B0604020202020204" pitchFamily="34" charset="0"/>
              </a:rPr>
              <a:t>tình?  </a:t>
            </a:r>
            <a:r>
              <a:rPr lang="en-US" sz="2400">
                <a:latin typeface="Arial" panose="020B0604020202020204" pitchFamily="34" charset="0"/>
                <a:cs typeface="Arial" panose="020B0604020202020204" pitchFamily="34" charset="0"/>
              </a:rPr>
              <a:t>Vì </a:t>
            </a:r>
            <a:r>
              <a:rPr lang="en-US" sz="2400" smtClean="0">
                <a:latin typeface="Arial" panose="020B0604020202020204" pitchFamily="34" charset="0"/>
                <a:cs typeface="Arial" panose="020B0604020202020204" pitchFamily="34" charset="0"/>
              </a:rPr>
              <a:t>sao?</a:t>
            </a:r>
            <a:endParaRPr lang="en-US" sz="24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336" y="2289545"/>
            <a:ext cx="4531505" cy="22169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2760" y="2274223"/>
            <a:ext cx="4450726" cy="220546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8237" y="4592466"/>
            <a:ext cx="5023576" cy="226553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5759" y="4515766"/>
            <a:ext cx="2550618" cy="2342234"/>
          </a:xfrm>
          <a:prstGeom prst="rect">
            <a:avLst/>
          </a:prstGeom>
        </p:spPr>
      </p:pic>
      <p:pic>
        <p:nvPicPr>
          <p:cNvPr id="21" name="Picture 2"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7436" b="70256" l="7200" r="47200">
                        <a14:foregroundMark x1="35000" y1="35385" x2="23600" y2="51026"/>
                      </a14:backgroundRemoval>
                    </a14:imgEffect>
                  </a14:imgLayer>
                </a14:imgProps>
              </a:ext>
              <a:ext uri="{28A0092B-C50C-407E-A947-70E740481C1C}">
                <a14:useLocalDpi xmlns:a14="http://schemas.microsoft.com/office/drawing/2010/main" val="0"/>
              </a:ext>
            </a:extLst>
          </a:blip>
          <a:srcRect l="6747" t="16929" r="51805" b="29151"/>
          <a:stretch/>
        </p:blipFill>
        <p:spPr bwMode="auto">
          <a:xfrm>
            <a:off x="464951" y="2550137"/>
            <a:ext cx="1173715" cy="11909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7436" b="70256" l="7200" r="47200">
                        <a14:foregroundMark x1="35000" y1="35385" x2="23600" y2="51026"/>
                      </a14:backgroundRemoval>
                    </a14:imgEffect>
                  </a14:imgLayer>
                </a14:imgProps>
              </a:ext>
              <a:ext uri="{28A0092B-C50C-407E-A947-70E740481C1C}">
                <a14:useLocalDpi xmlns:a14="http://schemas.microsoft.com/office/drawing/2010/main" val="0"/>
              </a:ext>
            </a:extLst>
          </a:blip>
          <a:srcRect l="6747" t="16929" r="51805" b="29151"/>
          <a:stretch/>
        </p:blipFill>
        <p:spPr bwMode="auto">
          <a:xfrm>
            <a:off x="10678405" y="2700568"/>
            <a:ext cx="1173715" cy="11909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83796" y="2880558"/>
            <a:ext cx="9094609" cy="830997"/>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a:solidFill>
                  <a:srgbClr val="000000"/>
                </a:solidFill>
              </a:rPr>
              <a:t>Những việc làm của các bạn ở hình </a:t>
            </a:r>
            <a:r>
              <a:rPr lang="vi-VN" sz="2400" smtClean="0">
                <a:solidFill>
                  <a:srgbClr val="000000"/>
                </a:solidFill>
              </a:rPr>
              <a:t>1</a:t>
            </a:r>
            <a:r>
              <a:rPr lang="en-US" sz="2400" smtClean="0">
                <a:solidFill>
                  <a:srgbClr val="000000"/>
                </a:solidFill>
              </a:rPr>
              <a:t>, </a:t>
            </a:r>
            <a:r>
              <a:rPr lang="en-US" sz="2400" smtClean="0">
                <a:solidFill>
                  <a:srgbClr val="000000"/>
                </a:solidFill>
                <a:latin typeface="Arial" panose="020B0604020202020204" pitchFamily="34" charset="0"/>
                <a:cs typeface="Arial" panose="020B0604020202020204" pitchFamily="34" charset="0"/>
              </a:rPr>
              <a:t>hình</a:t>
            </a:r>
            <a:r>
              <a:rPr lang="vi-VN" sz="2400" smtClean="0">
                <a:solidFill>
                  <a:srgbClr val="000000"/>
                </a:solidFill>
              </a:rPr>
              <a:t> </a:t>
            </a:r>
            <a:r>
              <a:rPr lang="vi-VN" sz="2400">
                <a:solidFill>
                  <a:srgbClr val="000000"/>
                </a:solidFill>
              </a:rPr>
              <a:t>2 em không đồng tình vì </a:t>
            </a:r>
            <a:r>
              <a:rPr lang="vi-VN" sz="2400" smtClean="0">
                <a:solidFill>
                  <a:srgbClr val="000000"/>
                </a:solidFill>
              </a:rPr>
              <a:t>như </a:t>
            </a:r>
            <a:r>
              <a:rPr lang="vi-VN" sz="2400">
                <a:solidFill>
                  <a:srgbClr val="000000"/>
                </a:solidFill>
              </a:rPr>
              <a:t>vậy </a:t>
            </a:r>
            <a:r>
              <a:rPr lang="en-US" sz="2400" smtClean="0">
                <a:solidFill>
                  <a:srgbClr val="000000"/>
                </a:solidFill>
                <a:latin typeface="Arial" panose="020B0604020202020204" pitchFamily="34" charset="0"/>
                <a:cs typeface="Arial" panose="020B0604020202020204" pitchFamily="34" charset="0"/>
              </a:rPr>
              <a:t>sẽ gây mất vệ sinh, bẩn hành lang và sân</a:t>
            </a:r>
            <a:r>
              <a:rPr lang="vi-VN" sz="2400" smtClean="0">
                <a:solidFill>
                  <a:srgbClr val="000000"/>
                </a:solidFill>
                <a:latin typeface="Arial" panose="020B0604020202020204" pitchFamily="34" charset="0"/>
                <a:cs typeface="Arial" panose="020B0604020202020204" pitchFamily="34" charset="0"/>
              </a:rPr>
              <a:t> </a:t>
            </a:r>
            <a:r>
              <a:rPr lang="vi-VN" sz="2400" smtClean="0">
                <a:solidFill>
                  <a:srgbClr val="000000"/>
                </a:solidFill>
              </a:rPr>
              <a:t>trường.</a:t>
            </a:r>
            <a:endParaRPr lang="en-US" sz="2400"/>
          </a:p>
        </p:txBody>
      </p:sp>
    </p:spTree>
    <p:extLst>
      <p:ext uri="{BB962C8B-B14F-4D97-AF65-F5344CB8AC3E}">
        <p14:creationId xmlns:p14="http://schemas.microsoft.com/office/powerpoint/2010/main" val="10365438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14:presetBounceEnd="40000">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14:bounceEnd="40000">
                                          <p:cBhvr additive="base">
                                            <p:cTn id="53" dur="5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14:presetBounceEnd="40000">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14:bounceEnd="40000">
                                          <p:cBhvr additive="base">
                                            <p:cTn id="59"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1+#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3"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515" t="10277" r="11179" b="19382"/>
          <a:stretch/>
        </p:blipFill>
        <p:spPr>
          <a:xfrm>
            <a:off x="1746913" y="707198"/>
            <a:ext cx="614017" cy="649442"/>
          </a:xfrm>
          <a:prstGeom prst="rect">
            <a:avLst/>
          </a:prstGeom>
        </p:spPr>
      </p:pic>
      <p:sp>
        <p:nvSpPr>
          <p:cNvPr id="10" name="TextBox 9"/>
          <p:cNvSpPr txBox="1"/>
          <p:nvPr/>
        </p:nvSpPr>
        <p:spPr>
          <a:xfrm>
            <a:off x="1414760" y="1383811"/>
            <a:ext cx="8700103"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Cho </a:t>
            </a:r>
            <a:r>
              <a:rPr lang="en-US" sz="2400" smtClean="0">
                <a:latin typeface="Arial" panose="020B0604020202020204" pitchFamily="34" charset="0"/>
                <a:cs typeface="Arial" panose="020B0604020202020204" pitchFamily="34" charset="0"/>
              </a:rPr>
              <a:t>biết: Các </a:t>
            </a:r>
            <a:r>
              <a:rPr lang="en-US" sz="2400">
                <a:latin typeface="Arial" panose="020B0604020202020204" pitchFamily="34" charset="0"/>
                <a:cs typeface="Arial" panose="020B0604020202020204" pitchFamily="34" charset="0"/>
              </a:rPr>
              <a:t>bạn trong mỗi hình đang làm </a:t>
            </a:r>
            <a:r>
              <a:rPr lang="en-US" sz="2400" smtClean="0">
                <a:latin typeface="Arial" panose="020B0604020202020204" pitchFamily="34" charset="0"/>
                <a:cs typeface="Arial" panose="020B0604020202020204" pitchFamily="34" charset="0"/>
              </a:rPr>
              <a:t>gì?</a:t>
            </a:r>
            <a:endParaRPr lang="en-US" sz="2400">
              <a:latin typeface="Arial" panose="020B0604020202020204" pitchFamily="34" charset="0"/>
              <a:cs typeface="Arial" panose="020B0604020202020204" pitchFamily="34" charset="0"/>
            </a:endParaRPr>
          </a:p>
        </p:txBody>
      </p:sp>
      <p:sp>
        <p:nvSpPr>
          <p:cNvPr id="11" name="TextBox 10"/>
          <p:cNvSpPr txBox="1"/>
          <p:nvPr/>
        </p:nvSpPr>
        <p:spPr>
          <a:xfrm>
            <a:off x="2360930" y="878065"/>
            <a:ext cx="3403882"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smtClean="0">
                <a:solidFill>
                  <a:srgbClr val="002060"/>
                </a:solidFill>
                <a:latin typeface="Arial" panose="020B0604020202020204" pitchFamily="34" charset="0"/>
                <a:cs typeface="Arial" panose="020B0604020202020204" pitchFamily="34" charset="0"/>
              </a:rPr>
              <a:t>Hoạt </a:t>
            </a:r>
            <a:r>
              <a:rPr lang="en-US" sz="2400">
                <a:solidFill>
                  <a:srgbClr val="002060"/>
                </a:solidFill>
                <a:latin typeface="Arial" panose="020B0604020202020204" pitchFamily="34" charset="0"/>
                <a:cs typeface="Arial" panose="020B0604020202020204" pitchFamily="34" charset="0"/>
              </a:rPr>
              <a:t>động khám phá</a:t>
            </a:r>
          </a:p>
        </p:txBody>
      </p:sp>
      <p:sp>
        <p:nvSpPr>
          <p:cNvPr id="13" name="TextBox 12"/>
          <p:cNvSpPr txBox="1"/>
          <p:nvPr/>
        </p:nvSpPr>
        <p:spPr>
          <a:xfrm>
            <a:off x="1414760" y="1812558"/>
            <a:ext cx="10007746"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Những việc làm nào của các bạn mà </a:t>
            </a:r>
            <a:r>
              <a:rPr lang="en-US" sz="2400" smtClean="0">
                <a:latin typeface="Arial" panose="020B0604020202020204" pitchFamily="34" charset="0"/>
                <a:cs typeface="Arial" panose="020B0604020202020204" pitchFamily="34" charset="0"/>
              </a:rPr>
              <a:t>em </a:t>
            </a:r>
            <a:r>
              <a:rPr lang="en-US" sz="2400">
                <a:latin typeface="Arial" panose="020B0604020202020204" pitchFamily="34" charset="0"/>
                <a:cs typeface="Arial" panose="020B0604020202020204" pitchFamily="34" charset="0"/>
              </a:rPr>
              <a:t>đồng </a:t>
            </a:r>
            <a:r>
              <a:rPr lang="en-US" sz="2400" smtClean="0">
                <a:latin typeface="Arial" panose="020B0604020202020204" pitchFamily="34" charset="0"/>
                <a:cs typeface="Arial" panose="020B0604020202020204" pitchFamily="34" charset="0"/>
              </a:rPr>
              <a:t>tình?  </a:t>
            </a:r>
            <a:r>
              <a:rPr lang="en-US" sz="2400">
                <a:latin typeface="Arial" panose="020B0604020202020204" pitchFamily="34" charset="0"/>
                <a:cs typeface="Arial" panose="020B0604020202020204" pitchFamily="34" charset="0"/>
              </a:rPr>
              <a:t>Vì </a:t>
            </a:r>
            <a:r>
              <a:rPr lang="en-US" sz="2400" smtClean="0">
                <a:latin typeface="Arial" panose="020B0604020202020204" pitchFamily="34" charset="0"/>
                <a:cs typeface="Arial" panose="020B0604020202020204" pitchFamily="34" charset="0"/>
              </a:rPr>
              <a:t>sao?</a:t>
            </a:r>
            <a:endParaRPr lang="en-US" sz="24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336" y="2289545"/>
            <a:ext cx="4531505" cy="22169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2760" y="2274223"/>
            <a:ext cx="4450726" cy="220546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8237" y="4592466"/>
            <a:ext cx="5023576" cy="2265534"/>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5759" y="4515766"/>
            <a:ext cx="2550618" cy="2342234"/>
          </a:xfrm>
          <a:prstGeom prst="rect">
            <a:avLst/>
          </a:prstGeom>
        </p:spPr>
      </p:pic>
      <p:pic>
        <p:nvPicPr>
          <p:cNvPr id="19" name="Picture 18"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464951" y="5058110"/>
            <a:ext cx="1281962" cy="12575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9487" b="69744" l="53400" r="93000">
                        <a14:foregroundMark x1="82400" y1="36923" x2="69400" y2="52821"/>
                      </a14:backgroundRemoval>
                    </a14:imgEffect>
                  </a14:imgLayer>
                </a14:imgProps>
              </a:ext>
              <a:ext uri="{28A0092B-C50C-407E-A947-70E740481C1C}">
                <a14:useLocalDpi xmlns:a14="http://schemas.microsoft.com/office/drawing/2010/main" val="0"/>
              </a:ext>
            </a:extLst>
          </a:blip>
          <a:srcRect l="52167" t="18504" r="5833" b="28675"/>
          <a:stretch/>
        </p:blipFill>
        <p:spPr bwMode="auto">
          <a:xfrm>
            <a:off x="9893445" y="5096461"/>
            <a:ext cx="1281962" cy="12575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7436" b="70256" l="7200" r="47200">
                        <a14:foregroundMark x1="35000" y1="35385" x2="23600" y2="51026"/>
                      </a14:backgroundRemoval>
                    </a14:imgEffect>
                  </a14:imgLayer>
                </a14:imgProps>
              </a:ext>
              <a:ext uri="{28A0092B-C50C-407E-A947-70E740481C1C}">
                <a14:useLocalDpi xmlns:a14="http://schemas.microsoft.com/office/drawing/2010/main" val="0"/>
              </a:ext>
            </a:extLst>
          </a:blip>
          <a:srcRect l="6747" t="16929" r="51805" b="29151"/>
          <a:stretch/>
        </p:blipFill>
        <p:spPr bwMode="auto">
          <a:xfrm>
            <a:off x="464951" y="2550137"/>
            <a:ext cx="1173715" cy="11909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53992" y="5271384"/>
            <a:ext cx="828545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a:solidFill>
                  <a:srgbClr val="000000"/>
                </a:solidFill>
              </a:rPr>
              <a:t>Những việc làm của các bạn ở hình 3 và 4 em hoàn toàn đồng tình vì các bạn đang giữ vệ sinh trường </a:t>
            </a:r>
            <a:r>
              <a:rPr lang="vi-VN" sz="2400" smtClean="0">
                <a:solidFill>
                  <a:srgbClr val="000000"/>
                </a:solidFill>
              </a:rPr>
              <a:t>lớp sạch </a:t>
            </a:r>
            <a:r>
              <a:rPr lang="vi-VN" sz="2400">
                <a:solidFill>
                  <a:srgbClr val="000000"/>
                </a:solidFill>
              </a:rPr>
              <a:t>đẹp.</a:t>
            </a:r>
            <a:endParaRPr lang="en-US" sz="2400"/>
          </a:p>
        </p:txBody>
      </p:sp>
      <p:sp>
        <p:nvSpPr>
          <p:cNvPr id="17" name="Rectangle 16"/>
          <p:cNvSpPr/>
          <p:nvPr/>
        </p:nvSpPr>
        <p:spPr>
          <a:xfrm>
            <a:off x="1583796" y="2880558"/>
            <a:ext cx="9094609" cy="830997"/>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vi-VN" sz="2400">
                <a:solidFill>
                  <a:srgbClr val="000000"/>
                </a:solidFill>
              </a:rPr>
              <a:t>Những việc làm của các bạn ở hình </a:t>
            </a:r>
            <a:r>
              <a:rPr lang="vi-VN" sz="2400" smtClean="0">
                <a:solidFill>
                  <a:srgbClr val="000000"/>
                </a:solidFill>
              </a:rPr>
              <a:t>1</a:t>
            </a:r>
            <a:r>
              <a:rPr lang="en-US" sz="2400" smtClean="0">
                <a:solidFill>
                  <a:srgbClr val="000000"/>
                </a:solidFill>
              </a:rPr>
              <a:t>, </a:t>
            </a:r>
            <a:r>
              <a:rPr lang="en-US" sz="2400" smtClean="0">
                <a:solidFill>
                  <a:srgbClr val="000000"/>
                </a:solidFill>
                <a:latin typeface="Arial" panose="020B0604020202020204" pitchFamily="34" charset="0"/>
                <a:cs typeface="Arial" panose="020B0604020202020204" pitchFamily="34" charset="0"/>
              </a:rPr>
              <a:t>hình</a:t>
            </a:r>
            <a:r>
              <a:rPr lang="vi-VN" sz="2400" smtClean="0">
                <a:solidFill>
                  <a:srgbClr val="000000"/>
                </a:solidFill>
              </a:rPr>
              <a:t> </a:t>
            </a:r>
            <a:r>
              <a:rPr lang="vi-VN" sz="2400">
                <a:solidFill>
                  <a:srgbClr val="000000"/>
                </a:solidFill>
              </a:rPr>
              <a:t>2 em không đồng tình vì </a:t>
            </a:r>
            <a:r>
              <a:rPr lang="vi-VN" sz="2400" smtClean="0">
                <a:solidFill>
                  <a:srgbClr val="000000"/>
                </a:solidFill>
              </a:rPr>
              <a:t>như </a:t>
            </a:r>
            <a:r>
              <a:rPr lang="vi-VN" sz="2400">
                <a:solidFill>
                  <a:srgbClr val="000000"/>
                </a:solidFill>
              </a:rPr>
              <a:t>vậy </a:t>
            </a:r>
            <a:r>
              <a:rPr lang="en-US" sz="2400" smtClean="0">
                <a:solidFill>
                  <a:srgbClr val="000000"/>
                </a:solidFill>
                <a:latin typeface="Arial" panose="020B0604020202020204" pitchFamily="34" charset="0"/>
                <a:cs typeface="Arial" panose="020B0604020202020204" pitchFamily="34" charset="0"/>
              </a:rPr>
              <a:t>sẽ gây mất vệ sinh, bẩn hành lang và sân</a:t>
            </a:r>
            <a:r>
              <a:rPr lang="vi-VN" sz="2400" smtClean="0">
                <a:solidFill>
                  <a:srgbClr val="000000"/>
                </a:solidFill>
                <a:latin typeface="Arial" panose="020B0604020202020204" pitchFamily="34" charset="0"/>
                <a:cs typeface="Arial" panose="020B0604020202020204" pitchFamily="34" charset="0"/>
              </a:rPr>
              <a:t> </a:t>
            </a:r>
            <a:r>
              <a:rPr lang="vi-VN" sz="2400" smtClean="0">
                <a:solidFill>
                  <a:srgbClr val="000000"/>
                </a:solidFill>
              </a:rPr>
              <a:t>trường.</a:t>
            </a:r>
            <a:endParaRPr lang="en-US" sz="2400"/>
          </a:p>
        </p:txBody>
      </p:sp>
      <p:pic>
        <p:nvPicPr>
          <p:cNvPr id="23" name="Picture 2" descr="Tick cross wrong vector icon design. Download a Free Preview or High  Quality Adobe Illustrator Ai, EPS, … | Kids cartoon characters, Vector icon  design, Icon design"/>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7436" b="70256" l="7200" r="47200">
                        <a14:foregroundMark x1="35000" y1="35385" x2="23600" y2="51026"/>
                      </a14:backgroundRemoval>
                    </a14:imgEffect>
                  </a14:imgLayer>
                </a14:imgProps>
              </a:ext>
              <a:ext uri="{28A0092B-C50C-407E-A947-70E740481C1C}">
                <a14:useLocalDpi xmlns:a14="http://schemas.microsoft.com/office/drawing/2010/main" val="0"/>
              </a:ext>
            </a:extLst>
          </a:blip>
          <a:srcRect l="6747" t="16929" r="51805" b="29151"/>
          <a:stretch/>
        </p:blipFill>
        <p:spPr bwMode="auto">
          <a:xfrm>
            <a:off x="10678405" y="2700568"/>
            <a:ext cx="1173715" cy="11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3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515" t="10277" r="11179" b="19382"/>
          <a:stretch/>
        </p:blipFill>
        <p:spPr>
          <a:xfrm>
            <a:off x="1746913" y="707198"/>
            <a:ext cx="614017" cy="649442"/>
          </a:xfrm>
          <a:prstGeom prst="rect">
            <a:avLst/>
          </a:prstGeom>
        </p:spPr>
      </p:pic>
      <p:sp>
        <p:nvSpPr>
          <p:cNvPr id="11" name="TextBox 10"/>
          <p:cNvSpPr txBox="1"/>
          <p:nvPr/>
        </p:nvSpPr>
        <p:spPr>
          <a:xfrm>
            <a:off x="2360930" y="878065"/>
            <a:ext cx="3403882"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smtClean="0">
                <a:solidFill>
                  <a:srgbClr val="002060"/>
                </a:solidFill>
                <a:latin typeface="Arial" panose="020B0604020202020204" pitchFamily="34" charset="0"/>
                <a:cs typeface="Arial" panose="020B0604020202020204" pitchFamily="34" charset="0"/>
              </a:rPr>
              <a:t>Hoạt </a:t>
            </a:r>
            <a:r>
              <a:rPr lang="en-US" sz="2400">
                <a:solidFill>
                  <a:srgbClr val="002060"/>
                </a:solidFill>
                <a:latin typeface="Arial" panose="020B0604020202020204" pitchFamily="34" charset="0"/>
                <a:cs typeface="Arial" panose="020B0604020202020204" pitchFamily="34" charset="0"/>
              </a:rPr>
              <a:t>động khám phá</a:t>
            </a:r>
          </a:p>
        </p:txBody>
      </p:sp>
      <p:sp>
        <p:nvSpPr>
          <p:cNvPr id="7" name="Rectangle 6"/>
          <p:cNvSpPr/>
          <p:nvPr/>
        </p:nvSpPr>
        <p:spPr>
          <a:xfrm>
            <a:off x="4625223" y="1627303"/>
            <a:ext cx="2033517"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smtClean="0">
                <a:solidFill>
                  <a:srgbClr val="000000"/>
                </a:solidFill>
                <a:latin typeface="Arial" panose="020B0604020202020204" pitchFamily="34" charset="0"/>
                <a:cs typeface="Arial" panose="020B0604020202020204" pitchFamily="34" charset="0"/>
              </a:rPr>
              <a:t>Kết luận</a:t>
            </a:r>
            <a:endParaRPr lang="en-US" sz="2400">
              <a:latin typeface="Arial" panose="020B0604020202020204" pitchFamily="34" charset="0"/>
              <a:cs typeface="Arial" panose="020B0604020202020204" pitchFamily="34" charset="0"/>
            </a:endParaRPr>
          </a:p>
        </p:txBody>
      </p:sp>
      <p:sp>
        <p:nvSpPr>
          <p:cNvPr id="24" name="Vertical Scroll 23"/>
          <p:cNvSpPr/>
          <p:nvPr/>
        </p:nvSpPr>
        <p:spPr>
          <a:xfrm>
            <a:off x="1271976" y="2376541"/>
            <a:ext cx="9627146" cy="2406528"/>
          </a:xfrm>
          <a:prstGeom prst="verticalScroll">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400" smtClean="0">
                <a:latin typeface="Arial" panose="020B0604020202020204" pitchFamily="34" charset="0"/>
                <a:ea typeface="Calibri" panose="020F0502020204030204" pitchFamily="34" charset="0"/>
                <a:cs typeface="Arial" panose="020B0604020202020204" pitchFamily="34" charset="0"/>
              </a:rPr>
              <a:t>	</a:t>
            </a:r>
            <a:r>
              <a:rPr lang="vi-VN" sz="2400" smtClean="0">
                <a:latin typeface="Arial" panose="020B0604020202020204" pitchFamily="34" charset="0"/>
                <a:ea typeface="Calibri" panose="020F0502020204030204" pitchFamily="34" charset="0"/>
                <a:cs typeface="Arial" panose="020B0604020202020204" pitchFamily="34" charset="0"/>
              </a:rPr>
              <a:t>Trường </a:t>
            </a:r>
            <a:r>
              <a:rPr lang="vi-VN" sz="2400">
                <a:latin typeface="Arial" panose="020B0604020202020204" pitchFamily="34" charset="0"/>
                <a:ea typeface="Calibri" panose="020F0502020204030204" pitchFamily="34" charset="0"/>
                <a:cs typeface="Arial" panose="020B0604020202020204" pitchFamily="34" charset="0"/>
              </a:rPr>
              <a:t>học là nơi các em được tham gia </a:t>
            </a:r>
            <a:r>
              <a:rPr lang="en-US" sz="2400" smtClean="0">
                <a:latin typeface="Arial" panose="020B0604020202020204" pitchFamily="34" charset="0"/>
                <a:ea typeface="Calibri" panose="020F0502020204030204" pitchFamily="34" charset="0"/>
                <a:cs typeface="Arial" panose="020B0604020202020204" pitchFamily="34" charset="0"/>
              </a:rPr>
              <a:t>các </a:t>
            </a:r>
            <a:r>
              <a:rPr lang="vi-VN" sz="2400" smtClean="0">
                <a:latin typeface="Arial" panose="020B0604020202020204" pitchFamily="34" charset="0"/>
                <a:ea typeface="Calibri" panose="020F0502020204030204" pitchFamily="34" charset="0"/>
                <a:cs typeface="Arial" panose="020B0604020202020204" pitchFamily="34" charset="0"/>
              </a:rPr>
              <a:t>hoạt </a:t>
            </a:r>
            <a:r>
              <a:rPr lang="vi-VN" sz="2400">
                <a:latin typeface="Arial" panose="020B0604020202020204" pitchFamily="34" charset="0"/>
                <a:ea typeface="Calibri" panose="020F0502020204030204" pitchFamily="34" charset="0"/>
                <a:cs typeface="Arial" panose="020B0604020202020204" pitchFamily="34" charset="0"/>
              </a:rPr>
              <a:t>động học tập và vui chơi. Vì vậy, thực hiện được việc giữ gìn trường học, lớp học sạch đẹp chính là thể hiện tình yêu đối với trường lớp của </a:t>
            </a:r>
            <a:r>
              <a:rPr lang="vi-VN" sz="2400" smtClean="0">
                <a:latin typeface="Arial" panose="020B0604020202020204" pitchFamily="34" charset="0"/>
                <a:ea typeface="Calibri" panose="020F0502020204030204" pitchFamily="34" charset="0"/>
                <a:cs typeface="Arial" panose="020B0604020202020204" pitchFamily="34" charset="0"/>
              </a:rPr>
              <a:t>mình</a:t>
            </a:r>
            <a:r>
              <a:rPr lang="en-US" sz="2400" smtClean="0">
                <a:latin typeface="Arial" panose="020B0604020202020204" pitchFamily="34" charset="0"/>
                <a:ea typeface="Calibri" panose="020F050202020403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01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30512" y="1377552"/>
            <a:ext cx="10322210" cy="830997"/>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Thảo luận và chỉ ra những việc nên làm, không nên làm để giữ vệ sinh khi tham gia một số hoạt động ở trường em.</a:t>
            </a:r>
          </a:p>
        </p:txBody>
      </p:sp>
      <p:sp>
        <p:nvSpPr>
          <p:cNvPr id="11" name="TextBox 10"/>
          <p:cNvSpPr txBox="1"/>
          <p:nvPr/>
        </p:nvSpPr>
        <p:spPr>
          <a:xfrm>
            <a:off x="2477346" y="902098"/>
            <a:ext cx="3814271"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C00000"/>
                </a:solidFill>
                <a:latin typeface="Arial" panose="020B0604020202020204" pitchFamily="34" charset="0"/>
                <a:cs typeface="Arial" panose="020B0604020202020204" pitchFamily="34" charset="0"/>
              </a:rPr>
              <a:t> Hoạt động thực hành</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528" t="12484" r="6949" b="11965"/>
          <a:stretch/>
        </p:blipFill>
        <p:spPr>
          <a:xfrm>
            <a:off x="1740614" y="700267"/>
            <a:ext cx="736732" cy="67728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687" y="2222090"/>
            <a:ext cx="5191033" cy="427424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7905" y="2222090"/>
            <a:ext cx="5243035" cy="4274244"/>
          </a:xfrm>
          <a:prstGeom prst="rect">
            <a:avLst/>
          </a:prstGeom>
        </p:spPr>
      </p:pic>
      <p:sp>
        <p:nvSpPr>
          <p:cNvPr id="15" name="TextBox 14"/>
          <p:cNvSpPr txBox="1"/>
          <p:nvPr/>
        </p:nvSpPr>
        <p:spPr>
          <a:xfrm>
            <a:off x="2008980" y="2423921"/>
            <a:ext cx="3354590" cy="461665"/>
          </a:xfrm>
          <a:prstGeom prst="rect">
            <a:avLst/>
          </a:prstGeom>
          <a:ln w="190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a:latin typeface="Arial" panose="020B0604020202020204" pitchFamily="34" charset="0"/>
                <a:cs typeface="Arial" panose="020B0604020202020204" pitchFamily="34" charset="0"/>
              </a:rPr>
              <a:t>Những việc nên làm</a:t>
            </a:r>
          </a:p>
        </p:txBody>
      </p:sp>
      <p:sp>
        <p:nvSpPr>
          <p:cNvPr id="16" name="TextBox 15"/>
          <p:cNvSpPr txBox="1"/>
          <p:nvPr/>
        </p:nvSpPr>
        <p:spPr>
          <a:xfrm>
            <a:off x="7098274" y="2379373"/>
            <a:ext cx="3922295" cy="461665"/>
          </a:xfrm>
          <a:prstGeom prst="rect">
            <a:avLst/>
          </a:prstGeom>
          <a:ln w="190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a:latin typeface="Arial" panose="020B0604020202020204" pitchFamily="34" charset="0"/>
                <a:cs typeface="Arial" panose="020B0604020202020204" pitchFamily="34" charset="0"/>
              </a:rPr>
              <a:t>Những việc không nên làm</a:t>
            </a:r>
          </a:p>
        </p:txBody>
      </p:sp>
      <p:sp>
        <p:nvSpPr>
          <p:cNvPr id="4" name="Rectangle 3"/>
          <p:cNvSpPr/>
          <p:nvPr/>
        </p:nvSpPr>
        <p:spPr>
          <a:xfrm>
            <a:off x="1231951" y="3013905"/>
            <a:ext cx="4636586" cy="3046988"/>
          </a:xfrm>
          <a:prstGeom prst="rect">
            <a:avLst/>
          </a:prstGeom>
        </p:spPr>
        <p:txBody>
          <a:bodyPr wrap="square">
            <a:spAutoFit/>
          </a:bodyPr>
          <a:lstStyle/>
          <a:p>
            <a:pPr algn="just">
              <a:buNone/>
            </a:pPr>
            <a:r>
              <a:rPr lang="en-US" sz="2400">
                <a:solidFill>
                  <a:schemeClr val="accent5">
                    <a:lumMod val="50000"/>
                  </a:schemeClr>
                </a:solidFill>
                <a:latin typeface="Arial" panose="020B0604020202020204" pitchFamily="34" charset="0"/>
                <a:cs typeface="Arial" panose="020B0604020202020204" pitchFamily="34" charset="0"/>
              </a:rPr>
              <a:t>- Dọn dẹp vệ sinh sau khi hoạt động kết thúc.</a:t>
            </a:r>
          </a:p>
          <a:p>
            <a:pPr marL="342900" indent="-342900" algn="just">
              <a:buFontTx/>
              <a:buChar char="-"/>
            </a:pPr>
            <a:r>
              <a:rPr lang="en-US" sz="2400" smtClean="0">
                <a:solidFill>
                  <a:schemeClr val="accent5">
                    <a:lumMod val="50000"/>
                  </a:schemeClr>
                </a:solidFill>
                <a:latin typeface="Arial" panose="020B0604020202020204" pitchFamily="34" charset="0"/>
                <a:cs typeface="Arial" panose="020B0604020202020204" pitchFamily="34" charset="0"/>
              </a:rPr>
              <a:t>Không </a:t>
            </a:r>
            <a:r>
              <a:rPr lang="en-US" sz="2400">
                <a:solidFill>
                  <a:schemeClr val="accent5">
                    <a:lumMod val="50000"/>
                  </a:schemeClr>
                </a:solidFill>
                <a:latin typeface="Arial" panose="020B0604020202020204" pitchFamily="34" charset="0"/>
                <a:cs typeface="Arial" panose="020B0604020202020204" pitchFamily="34" charset="0"/>
              </a:rPr>
              <a:t>vứt rác bừa bãi </a:t>
            </a:r>
            <a:r>
              <a:rPr lang="en-US" sz="2400" smtClean="0">
                <a:solidFill>
                  <a:schemeClr val="accent5">
                    <a:lumMod val="50000"/>
                  </a:schemeClr>
                </a:solidFill>
                <a:latin typeface="Arial" panose="020B0604020202020204" pitchFamily="34" charset="0"/>
                <a:cs typeface="Arial" panose="020B0604020202020204" pitchFamily="34" charset="0"/>
              </a:rPr>
              <a:t>trên nền lớp học và sân trường.</a:t>
            </a:r>
          </a:p>
          <a:p>
            <a:pPr marL="342900" indent="-342900" algn="just">
              <a:buFontTx/>
              <a:buChar char="-"/>
            </a:pPr>
            <a:r>
              <a:rPr lang="en-US" sz="2400" smtClean="0">
                <a:solidFill>
                  <a:schemeClr val="accent5">
                    <a:lumMod val="50000"/>
                  </a:schemeClr>
                </a:solidFill>
                <a:latin typeface="Arial" panose="020B0604020202020204" pitchFamily="34" charset="0"/>
                <a:cs typeface="Arial" panose="020B0604020202020204" pitchFamily="34" charset="0"/>
              </a:rPr>
              <a:t>Rửa cốc uống nước ở lớp.</a:t>
            </a:r>
            <a:endParaRPr lang="en-US" sz="2400">
              <a:solidFill>
                <a:schemeClr val="accent5">
                  <a:lumMod val="50000"/>
                </a:schemeClr>
              </a:solidFill>
              <a:latin typeface="Arial" panose="020B0604020202020204" pitchFamily="34" charset="0"/>
              <a:cs typeface="Arial" panose="020B0604020202020204" pitchFamily="34" charset="0"/>
            </a:endParaRPr>
          </a:p>
          <a:p>
            <a:pPr algn="just"/>
            <a:r>
              <a:rPr lang="en-US" sz="2400" smtClean="0">
                <a:solidFill>
                  <a:schemeClr val="accent5">
                    <a:lumMod val="50000"/>
                  </a:schemeClr>
                </a:solidFill>
                <a:latin typeface="Arial" panose="020B0604020202020204" pitchFamily="34" charset="0"/>
                <a:cs typeface="Arial" panose="020B0604020202020204" pitchFamily="34" charset="0"/>
              </a:rPr>
              <a:t>- Trồng </a:t>
            </a:r>
            <a:r>
              <a:rPr lang="en-US" sz="2400">
                <a:solidFill>
                  <a:schemeClr val="accent5">
                    <a:lumMod val="50000"/>
                  </a:schemeClr>
                </a:solidFill>
                <a:latin typeface="Arial" panose="020B0604020202020204" pitchFamily="34" charset="0"/>
                <a:cs typeface="Arial" panose="020B0604020202020204" pitchFamily="34" charset="0"/>
              </a:rPr>
              <a:t>cây xanh hoặc chăm sóc cây </a:t>
            </a:r>
            <a:r>
              <a:rPr lang="en-US" sz="2400" smtClean="0">
                <a:solidFill>
                  <a:schemeClr val="accent5">
                    <a:lumMod val="50000"/>
                  </a:schemeClr>
                </a:solidFill>
                <a:latin typeface="Arial" panose="020B0604020202020204" pitchFamily="34" charset="0"/>
                <a:cs typeface="Arial" panose="020B0604020202020204" pitchFamily="34" charset="0"/>
              </a:rPr>
              <a:t>hoa </a:t>
            </a:r>
            <a:r>
              <a:rPr lang="en-US" sz="2400">
                <a:solidFill>
                  <a:schemeClr val="accent5">
                    <a:lumMod val="50000"/>
                  </a:schemeClr>
                </a:solidFill>
                <a:latin typeface="Arial" panose="020B0604020202020204" pitchFamily="34" charset="0"/>
                <a:cs typeface="Arial" panose="020B0604020202020204" pitchFamily="34" charset="0"/>
              </a:rPr>
              <a:t>trong trường</a:t>
            </a:r>
            <a:r>
              <a:rPr lang="en-US" sz="2400" smtClean="0">
                <a:solidFill>
                  <a:schemeClr val="accent5">
                    <a:lumMod val="50000"/>
                  </a:schemeClr>
                </a:solidFill>
                <a:latin typeface="Arial" panose="020B0604020202020204" pitchFamily="34" charset="0"/>
                <a:cs typeface="Arial" panose="020B0604020202020204" pitchFamily="34" charset="0"/>
              </a:rPr>
              <a:t>.</a:t>
            </a:r>
          </a:p>
          <a:p>
            <a:pPr marL="342900" indent="-342900" algn="just">
              <a:buFontTx/>
              <a:buChar char="-"/>
            </a:pPr>
            <a:r>
              <a:rPr lang="en-US" sz="2400" smtClean="0">
                <a:solidFill>
                  <a:schemeClr val="accent5">
                    <a:lumMod val="50000"/>
                  </a:schemeClr>
                </a:solidFill>
                <a:latin typeface="Arial" panose="020B0604020202020204" pitchFamily="34" charset="0"/>
                <a:cs typeface="Arial" panose="020B0604020202020204" pitchFamily="34" charset="0"/>
              </a:rPr>
              <a:t>…</a:t>
            </a:r>
          </a:p>
        </p:txBody>
      </p:sp>
      <p:sp>
        <p:nvSpPr>
          <p:cNvPr id="5" name="Rectangle 4"/>
          <p:cNvSpPr/>
          <p:nvPr/>
        </p:nvSpPr>
        <p:spPr>
          <a:xfrm>
            <a:off x="6685030" y="2931141"/>
            <a:ext cx="4751794" cy="3046988"/>
          </a:xfrm>
          <a:prstGeom prst="rect">
            <a:avLst/>
          </a:prstGeom>
        </p:spPr>
        <p:txBody>
          <a:bodyPr wrap="square">
            <a:spAutoFit/>
          </a:bodyPr>
          <a:lstStyle/>
          <a:p>
            <a:pPr algn="just">
              <a:buNone/>
            </a:pPr>
            <a:r>
              <a:rPr lang="en-US" sz="2400">
                <a:solidFill>
                  <a:schemeClr val="accent5">
                    <a:lumMod val="50000"/>
                  </a:schemeClr>
                </a:solidFill>
                <a:latin typeface="Arial" panose="020B0604020202020204" pitchFamily="34" charset="0"/>
                <a:cs typeface="Arial" panose="020B0604020202020204" pitchFamily="34" charset="0"/>
              </a:rPr>
              <a:t> </a:t>
            </a:r>
            <a:r>
              <a:rPr lang="en-US" sz="2400" smtClean="0">
                <a:solidFill>
                  <a:schemeClr val="accent5">
                    <a:lumMod val="50000"/>
                  </a:schemeClr>
                </a:solidFill>
                <a:latin typeface="Arial" panose="020B0604020202020204" pitchFamily="34" charset="0"/>
                <a:cs typeface="Arial" panose="020B0604020202020204" pitchFamily="34" charset="0"/>
              </a:rPr>
              <a:t>- Xả </a:t>
            </a:r>
            <a:r>
              <a:rPr lang="en-US" sz="2400">
                <a:solidFill>
                  <a:schemeClr val="accent5">
                    <a:lumMod val="50000"/>
                  </a:schemeClr>
                </a:solidFill>
                <a:latin typeface="Arial" panose="020B0604020202020204" pitchFamily="34" charset="0"/>
                <a:cs typeface="Arial" panose="020B0604020202020204" pitchFamily="34" charset="0"/>
              </a:rPr>
              <a:t>rác </a:t>
            </a:r>
            <a:r>
              <a:rPr lang="en-US" sz="2400" smtClean="0">
                <a:solidFill>
                  <a:schemeClr val="accent5">
                    <a:lumMod val="50000"/>
                  </a:schemeClr>
                </a:solidFill>
                <a:latin typeface="Arial" panose="020B0604020202020204" pitchFamily="34" charset="0"/>
                <a:cs typeface="Arial" panose="020B0604020202020204" pitchFamily="34" charset="0"/>
              </a:rPr>
              <a:t>bừa bãi, không </a:t>
            </a:r>
            <a:r>
              <a:rPr lang="en-US" sz="2400">
                <a:solidFill>
                  <a:schemeClr val="accent5">
                    <a:lumMod val="50000"/>
                  </a:schemeClr>
                </a:solidFill>
                <a:latin typeface="Arial" panose="020B0604020202020204" pitchFamily="34" charset="0"/>
                <a:cs typeface="Arial" panose="020B0604020202020204" pitchFamily="34" charset="0"/>
              </a:rPr>
              <a:t>đúng nơi quy định</a:t>
            </a:r>
            <a:r>
              <a:rPr lang="en-US" sz="2400" smtClean="0">
                <a:solidFill>
                  <a:schemeClr val="accent5">
                    <a:lumMod val="50000"/>
                  </a:schemeClr>
                </a:solidFill>
                <a:latin typeface="Arial" panose="020B0604020202020204" pitchFamily="34" charset="0"/>
                <a:cs typeface="Arial" panose="020B0604020202020204" pitchFamily="34" charset="0"/>
              </a:rPr>
              <a:t>.</a:t>
            </a:r>
          </a:p>
          <a:p>
            <a:pPr algn="just">
              <a:buNone/>
            </a:pPr>
            <a:r>
              <a:rPr lang="en-US" sz="2400" smtClean="0">
                <a:solidFill>
                  <a:schemeClr val="accent5">
                    <a:lumMod val="50000"/>
                  </a:schemeClr>
                </a:solidFill>
                <a:latin typeface="Arial" panose="020B0604020202020204" pitchFamily="34" charset="0"/>
                <a:cs typeface="Arial" panose="020B0604020202020204" pitchFamily="34" charset="0"/>
              </a:rPr>
              <a:t>- Lấy phấn, bút màu vẽ lên bàn, lên tường, lên cửa,…</a:t>
            </a:r>
          </a:p>
          <a:p>
            <a:pPr algn="just"/>
            <a:r>
              <a:rPr lang="en-US" sz="2400">
                <a:solidFill>
                  <a:schemeClr val="accent5">
                    <a:lumMod val="50000"/>
                  </a:schemeClr>
                </a:solidFill>
                <a:latin typeface="Arial" panose="020B0604020202020204" pitchFamily="34" charset="0"/>
                <a:cs typeface="Arial" panose="020B0604020202020204" pitchFamily="34" charset="0"/>
              </a:rPr>
              <a:t>- Bày bừa </a:t>
            </a:r>
            <a:r>
              <a:rPr lang="en-US" sz="2400" smtClean="0">
                <a:solidFill>
                  <a:schemeClr val="accent5">
                    <a:lumMod val="50000"/>
                  </a:schemeClr>
                </a:solidFill>
                <a:latin typeface="Arial" panose="020B0604020202020204" pitchFamily="34" charset="0"/>
                <a:cs typeface="Arial" panose="020B0604020202020204" pitchFamily="34" charset="0"/>
              </a:rPr>
              <a:t>đồ </a:t>
            </a:r>
            <a:r>
              <a:rPr lang="en-US" sz="2400">
                <a:solidFill>
                  <a:schemeClr val="accent5">
                    <a:lumMod val="50000"/>
                  </a:schemeClr>
                </a:solidFill>
                <a:latin typeface="Arial" panose="020B0604020202020204" pitchFamily="34" charset="0"/>
                <a:cs typeface="Arial" panose="020B0604020202020204" pitchFamily="34" charset="0"/>
              </a:rPr>
              <a:t>ở chỗ ngồi học</a:t>
            </a:r>
            <a:r>
              <a:rPr lang="en-US" sz="2400" smtClean="0">
                <a:solidFill>
                  <a:schemeClr val="accent5">
                    <a:lumMod val="50000"/>
                  </a:schemeClr>
                </a:solidFill>
                <a:latin typeface="Arial" panose="020B0604020202020204" pitchFamily="34" charset="0"/>
                <a:cs typeface="Arial" panose="020B0604020202020204" pitchFamily="34" charset="0"/>
              </a:rPr>
              <a:t>.</a:t>
            </a:r>
            <a:endParaRPr lang="en-US" sz="2400">
              <a:solidFill>
                <a:schemeClr val="accent5">
                  <a:lumMod val="50000"/>
                </a:schemeClr>
              </a:solidFill>
              <a:latin typeface="Arial" panose="020B0604020202020204" pitchFamily="34" charset="0"/>
              <a:cs typeface="Arial" panose="020B0604020202020204" pitchFamily="34" charset="0"/>
            </a:endParaRPr>
          </a:p>
          <a:p>
            <a:pPr algn="just">
              <a:buNone/>
            </a:pPr>
            <a:r>
              <a:rPr lang="en-US" sz="2400" smtClean="0">
                <a:solidFill>
                  <a:schemeClr val="accent5">
                    <a:lumMod val="50000"/>
                  </a:schemeClr>
                </a:solidFill>
                <a:latin typeface="Arial" panose="020B0604020202020204" pitchFamily="34" charset="0"/>
                <a:cs typeface="Arial" panose="020B0604020202020204" pitchFamily="34" charset="0"/>
              </a:rPr>
              <a:t>- Bẻ cành cây, hái hoa trong </a:t>
            </a:r>
            <a:r>
              <a:rPr lang="en-US" sz="2400">
                <a:solidFill>
                  <a:schemeClr val="accent5">
                    <a:lumMod val="50000"/>
                  </a:schemeClr>
                </a:solidFill>
                <a:latin typeface="Arial" panose="020B0604020202020204" pitchFamily="34" charset="0"/>
                <a:cs typeface="Arial" panose="020B0604020202020204" pitchFamily="34" charset="0"/>
              </a:rPr>
              <a:t>trường</a:t>
            </a:r>
            <a:r>
              <a:rPr lang="en-US" sz="2400" smtClean="0">
                <a:solidFill>
                  <a:schemeClr val="accent5">
                    <a:lumMod val="50000"/>
                  </a:schemeClr>
                </a:solidFill>
                <a:latin typeface="Arial" panose="020B0604020202020204" pitchFamily="34" charset="0"/>
                <a:cs typeface="Arial" panose="020B0604020202020204" pitchFamily="34" charset="0"/>
              </a:rPr>
              <a:t>.</a:t>
            </a:r>
          </a:p>
          <a:p>
            <a:pPr algn="just">
              <a:buNone/>
            </a:pPr>
            <a:r>
              <a:rPr lang="en-US" sz="2400" smtClean="0">
                <a:solidFill>
                  <a:schemeClr val="accent5">
                    <a:lumMod val="50000"/>
                  </a:schemeClr>
                </a:solidFill>
                <a:latin typeface="Arial" panose="020B0604020202020204" pitchFamily="34" charset="0"/>
                <a:cs typeface="Arial" panose="020B0604020202020204" pitchFamily="34" charset="0"/>
              </a:rPr>
              <a:t>- …</a:t>
            </a:r>
            <a:endParaRPr lang="en-US" sz="2400">
              <a:solidFill>
                <a:schemeClr val="accent5">
                  <a:lumMod val="50000"/>
                </a:schemeClr>
              </a:solidFill>
              <a:latin typeface="Arial" panose="020B0604020202020204" pitchFamily="34" charset="0"/>
              <a:cs typeface="Arial" panose="020B0604020202020204" pitchFamily="34" charset="0"/>
            </a:endParaRPr>
          </a:p>
        </p:txBody>
      </p:sp>
      <p:sp>
        <p:nvSpPr>
          <p:cNvPr id="17" name="Vertical Scroll 16"/>
          <p:cNvSpPr/>
          <p:nvPr/>
        </p:nvSpPr>
        <p:spPr>
          <a:xfrm>
            <a:off x="1016403" y="5691394"/>
            <a:ext cx="10550428" cy="1091676"/>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2400" b="1">
                <a:latin typeface="Arial" panose="020B0604020202020204" pitchFamily="34" charset="0"/>
                <a:ea typeface="Calibri" panose="020F0502020204030204" pitchFamily="34" charset="0"/>
                <a:cs typeface="Arial" panose="020B0604020202020204" pitchFamily="34" charset="0"/>
              </a:rPr>
              <a:t>Giữ gìn trường lớp sạch đẹp là trách nhiệm của mỗi </a:t>
            </a:r>
            <a:r>
              <a:rPr lang="en-US" sz="2400" b="1" smtClean="0">
                <a:latin typeface="Arial" panose="020B0604020202020204" pitchFamily="34" charset="0"/>
                <a:ea typeface="Calibri" panose="020F0502020204030204" pitchFamily="34" charset="0"/>
                <a:cs typeface="Arial" panose="020B0604020202020204" pitchFamily="34" charset="0"/>
              </a:rPr>
              <a:t>học sinh.</a:t>
            </a:r>
            <a:endParaRPr lang="en-US" sz="2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149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fade">
                                      <p:cBhvr>
                                        <p:cTn id="54" dur="5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fade">
                                      <p:cBhvr>
                                        <p:cTn id="59" dur="500"/>
                                        <p:tgtEl>
                                          <p:spTgt spid="4">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
                                            <p:txEl>
                                              <p:pRg st="3" end="3"/>
                                            </p:txEl>
                                          </p:spTgt>
                                        </p:tgtEl>
                                        <p:attrNameLst>
                                          <p:attrName>style.visibility</p:attrName>
                                        </p:attrNameLst>
                                      </p:cBhvr>
                                      <p:to>
                                        <p:strVal val="visible"/>
                                      </p:to>
                                    </p:set>
                                    <p:animEffect transition="in" filter="fade">
                                      <p:cBhvr>
                                        <p:cTn id="64" dur="500"/>
                                        <p:tgtEl>
                                          <p:spTgt spid="4">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
                                            <p:txEl>
                                              <p:pRg st="4" end="4"/>
                                            </p:txEl>
                                          </p:spTgt>
                                        </p:tgtEl>
                                        <p:attrNameLst>
                                          <p:attrName>style.visibility</p:attrName>
                                        </p:attrNameLst>
                                      </p:cBhvr>
                                      <p:to>
                                        <p:strVal val="visible"/>
                                      </p:to>
                                    </p:set>
                                    <p:animEffect transition="in" filter="fade">
                                      <p:cBhvr>
                                        <p:cTn id="69" dur="500"/>
                                        <p:tgtEl>
                                          <p:spTgt spid="4">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
                                            <p:txEl>
                                              <p:pRg st="0" end="0"/>
                                            </p:txEl>
                                          </p:spTgt>
                                        </p:tgtEl>
                                        <p:attrNameLst>
                                          <p:attrName>style.visibility</p:attrName>
                                        </p:attrNameLst>
                                      </p:cBhvr>
                                      <p:to>
                                        <p:strVal val="visible"/>
                                      </p:to>
                                    </p:set>
                                    <p:animEffect transition="in" filter="fade">
                                      <p:cBhvr>
                                        <p:cTn id="74" dur="500"/>
                                        <p:tgtEl>
                                          <p:spTgt spid="5">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
                                            <p:txEl>
                                              <p:pRg st="1" end="1"/>
                                            </p:txEl>
                                          </p:spTgt>
                                        </p:tgtEl>
                                        <p:attrNameLst>
                                          <p:attrName>style.visibility</p:attrName>
                                        </p:attrNameLst>
                                      </p:cBhvr>
                                      <p:to>
                                        <p:strVal val="visible"/>
                                      </p:to>
                                    </p:set>
                                    <p:animEffect transition="in" filter="fade">
                                      <p:cBhvr>
                                        <p:cTn id="79" dur="500"/>
                                        <p:tgtEl>
                                          <p:spTgt spid="5">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5">
                                            <p:txEl>
                                              <p:pRg st="2" end="2"/>
                                            </p:txEl>
                                          </p:spTgt>
                                        </p:tgtEl>
                                        <p:attrNameLst>
                                          <p:attrName>style.visibility</p:attrName>
                                        </p:attrNameLst>
                                      </p:cBhvr>
                                      <p:to>
                                        <p:strVal val="visible"/>
                                      </p:to>
                                    </p:set>
                                    <p:animEffect transition="in" filter="fade">
                                      <p:cBhvr>
                                        <p:cTn id="84" dur="500"/>
                                        <p:tgtEl>
                                          <p:spTgt spid="5">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5">
                                            <p:txEl>
                                              <p:pRg st="3" end="3"/>
                                            </p:txEl>
                                          </p:spTgt>
                                        </p:tgtEl>
                                        <p:attrNameLst>
                                          <p:attrName>style.visibility</p:attrName>
                                        </p:attrNameLst>
                                      </p:cBhvr>
                                      <p:to>
                                        <p:strVal val="visible"/>
                                      </p:to>
                                    </p:set>
                                    <p:animEffect transition="in" filter="fade">
                                      <p:cBhvr>
                                        <p:cTn id="89" dur="500"/>
                                        <p:tgtEl>
                                          <p:spTgt spid="5">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
                                            <p:txEl>
                                              <p:pRg st="4" end="4"/>
                                            </p:txEl>
                                          </p:spTgt>
                                        </p:tgtEl>
                                        <p:attrNameLst>
                                          <p:attrName>style.visibility</p:attrName>
                                        </p:attrNameLst>
                                      </p:cBhvr>
                                      <p:to>
                                        <p:strVal val="visible"/>
                                      </p:to>
                                    </p:set>
                                    <p:animEffect transition="in" filter="fade">
                                      <p:cBhvr>
                                        <p:cTn id="94" dur="500"/>
                                        <p:tgtEl>
                                          <p:spTgt spid="5">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1" nodeType="click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barn(inVertical)">
                                      <p:cBhvr>
                                        <p:cTn id="9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P spid="4" grpId="0"/>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14902" y="1583644"/>
            <a:ext cx="9676262"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Chia sẻ với người thân về việc tham gia vệ sinh trường học của em.</a:t>
            </a:r>
          </a:p>
        </p:txBody>
      </p:sp>
      <p:sp>
        <p:nvSpPr>
          <p:cNvPr id="11" name="TextBox 10"/>
          <p:cNvSpPr txBox="1"/>
          <p:nvPr/>
        </p:nvSpPr>
        <p:spPr>
          <a:xfrm>
            <a:off x="2316047" y="993253"/>
            <a:ext cx="4030162"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solidFill>
                  <a:srgbClr val="002060"/>
                </a:solidFill>
                <a:latin typeface="Arial" panose="020B0604020202020204" pitchFamily="34" charset="0"/>
                <a:cs typeface="Arial" panose="020B0604020202020204" pitchFamily="34" charset="0"/>
              </a:rPr>
              <a:t> Hoạt động vận dụng</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175" t="16933" r="6313" b="9842"/>
          <a:stretch/>
        </p:blipFill>
        <p:spPr>
          <a:xfrm>
            <a:off x="1634162" y="809752"/>
            <a:ext cx="681885" cy="709529"/>
          </a:xfrm>
          <a:prstGeom prst="rect">
            <a:avLst/>
          </a:prstGeom>
        </p:spPr>
      </p:pic>
      <p:sp>
        <p:nvSpPr>
          <p:cNvPr id="6" name="Rectangle 4"/>
          <p:cNvSpPr/>
          <p:nvPr/>
        </p:nvSpPr>
        <p:spPr>
          <a:xfrm>
            <a:off x="1265672" y="2174035"/>
            <a:ext cx="9925492" cy="830997"/>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i="0" strike="noStrike" kern="1200" cap="none" spc="0" normalizeH="0" baseline="0" noProof="0" dirty="0">
                <a:uLnTx/>
                <a:uFillTx/>
                <a:latin typeface="Arial" panose="020B0604020202020204" pitchFamily="34" charset="0"/>
                <a:cs typeface="Arial" panose="020B0604020202020204" pitchFamily="34" charset="0"/>
              </a:rPr>
              <a:t>VD: </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Con </a:t>
            </a:r>
            <a:r>
              <a:rPr kumimoji="0" lang="en-US" sz="2400" i="0" strike="noStrike" kern="1200" cap="none" spc="0" normalizeH="0" baseline="0" noProof="0">
                <a:solidFill>
                  <a:schemeClr val="accent5">
                    <a:lumMod val="50000"/>
                  </a:schemeClr>
                </a:solidFill>
                <a:uLnTx/>
                <a:uFillTx/>
                <a:latin typeface="Arial" panose="020B0604020202020204" pitchFamily="34" charset="0"/>
                <a:cs typeface="Arial" panose="020B0604020202020204" pitchFamily="34" charset="0"/>
              </a:rPr>
              <a:t>đã </a:t>
            </a:r>
            <a:r>
              <a:rPr kumimoji="0" lang="en-US" sz="2400" i="0" strike="noStrike" kern="1200" cap="none" spc="0" normalizeH="0" baseline="0" noProof="0" smtClean="0">
                <a:solidFill>
                  <a:schemeClr val="accent5">
                    <a:lumMod val="50000"/>
                  </a:schemeClr>
                </a:solidFill>
                <a:uLnTx/>
                <a:uFillTx/>
                <a:latin typeface="Arial" panose="020B0604020202020204" pitchFamily="34" charset="0"/>
                <a:cs typeface="Arial" panose="020B0604020202020204" pitchFamily="34" charset="0"/>
              </a:rPr>
              <a:t>nhặt</a:t>
            </a:r>
            <a:r>
              <a:rPr kumimoji="0" lang="en-US" sz="2400" i="0" strike="noStrike" kern="1200" cap="none" spc="0" normalizeH="0" noProof="0" smtClean="0">
                <a:solidFill>
                  <a:schemeClr val="accent5">
                    <a:lumMod val="50000"/>
                  </a:schemeClr>
                </a:solidFill>
                <a:uLnTx/>
                <a:uFillTx/>
                <a:latin typeface="Arial" panose="020B0604020202020204" pitchFamily="34" charset="0"/>
                <a:cs typeface="Arial" panose="020B0604020202020204" pitchFamily="34" charset="0"/>
              </a:rPr>
              <a:t> rác ở chỗ mình ngồi, cùng các bạn nhặc rác trong lớp sau giờ học</a:t>
            </a:r>
            <a:r>
              <a:rPr kumimoji="0" lang="en-US" sz="2400" i="0" strike="noStrike" kern="1200" cap="none" spc="0" normalizeH="0" baseline="0" noProof="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để giúp </a:t>
            </a:r>
            <a:r>
              <a:rPr kumimoji="0" lang="en-US" sz="2400" i="0" strike="noStrike" kern="1200" cap="none" spc="0" normalizeH="0" baseline="0" noProof="0">
                <a:solidFill>
                  <a:schemeClr val="accent5">
                    <a:lumMod val="50000"/>
                  </a:schemeClr>
                </a:solidFill>
                <a:uLnTx/>
                <a:uFillTx/>
                <a:latin typeface="Arial" panose="020B0604020202020204" pitchFamily="34" charset="0"/>
                <a:cs typeface="Arial" panose="020B0604020202020204" pitchFamily="34" charset="0"/>
              </a:rPr>
              <a:t>cho </a:t>
            </a:r>
            <a:r>
              <a:rPr kumimoji="0" lang="en-US" sz="2400" i="0" strike="noStrike" kern="1200" cap="none" spc="0" normalizeH="0" baseline="0" noProof="0" smtClean="0">
                <a:solidFill>
                  <a:schemeClr val="accent5">
                    <a:lumMod val="50000"/>
                  </a:schemeClr>
                </a:solidFill>
                <a:uLnTx/>
                <a:uFillTx/>
                <a:latin typeface="Arial" panose="020B0604020202020204" pitchFamily="34" charset="0"/>
                <a:cs typeface="Arial" panose="020B0604020202020204" pitchFamily="34" charset="0"/>
              </a:rPr>
              <a:t>phòng</a:t>
            </a:r>
            <a:r>
              <a:rPr kumimoji="0" lang="en-US" sz="2400" i="0" strike="noStrike" kern="1200" cap="none" spc="0" normalizeH="0" noProof="0" smtClean="0">
                <a:solidFill>
                  <a:schemeClr val="accent5">
                    <a:lumMod val="50000"/>
                  </a:schemeClr>
                </a:solidFill>
                <a:uLnTx/>
                <a:uFillTx/>
                <a:latin typeface="Arial" panose="020B0604020202020204" pitchFamily="34" charset="0"/>
                <a:cs typeface="Arial" panose="020B0604020202020204" pitchFamily="34" charset="0"/>
              </a:rPr>
              <a:t> học của chúng con </a:t>
            </a:r>
            <a:r>
              <a:rPr kumimoji="0" lang="en-US" sz="2400" i="0" strike="noStrike" kern="1200" cap="none" spc="0" normalizeH="0" baseline="0" noProof="0" smtClean="0">
                <a:solidFill>
                  <a:schemeClr val="accent5">
                    <a:lumMod val="50000"/>
                  </a:schemeClr>
                </a:solidFill>
                <a:uLnTx/>
                <a:uFillTx/>
                <a:latin typeface="Arial" panose="020B0604020202020204" pitchFamily="34" charset="0"/>
                <a:cs typeface="Arial" panose="020B0604020202020204" pitchFamily="34" charset="0"/>
              </a:rPr>
              <a:t>sạch </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đẹp hơn.</a:t>
            </a:r>
          </a:p>
        </p:txBody>
      </p:sp>
      <p:sp>
        <p:nvSpPr>
          <p:cNvPr id="8" name="Rectangle 4"/>
          <p:cNvSpPr/>
          <p:nvPr/>
        </p:nvSpPr>
        <p:spPr>
          <a:xfrm>
            <a:off x="1265672" y="4560878"/>
            <a:ext cx="9925492" cy="830997"/>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i="0" strike="noStrike" kern="1200" cap="none" spc="0" normalizeH="0" baseline="0" noProof="0" dirty="0">
                <a:uLnTx/>
                <a:uFillTx/>
                <a:latin typeface="Arial" panose="020B0604020202020204" pitchFamily="34" charset="0"/>
                <a:cs typeface="Arial" panose="020B0604020202020204" pitchFamily="34" charset="0"/>
              </a:rPr>
              <a:t>VD</a:t>
            </a:r>
            <a:r>
              <a:rPr kumimoji="0" lang="en-US" sz="2400" i="0" strike="noStrike" kern="1200" cap="none" spc="0" normalizeH="0" baseline="0" noProof="0">
                <a:uLnTx/>
                <a:uFillTx/>
                <a:latin typeface="Arial" panose="020B0604020202020204" pitchFamily="34" charset="0"/>
                <a:cs typeface="Arial" panose="020B0604020202020204" pitchFamily="34" charset="0"/>
              </a:rPr>
              <a:t>: </a:t>
            </a:r>
            <a:r>
              <a:rPr kumimoji="0" lang="en-US" sz="2400" i="0" strike="noStrike" kern="1200" cap="none" spc="0" normalizeH="0" baseline="0" noProof="0" smtClean="0">
                <a:solidFill>
                  <a:schemeClr val="accent5">
                    <a:lumMod val="50000"/>
                  </a:schemeClr>
                </a:solidFill>
                <a:uLnTx/>
                <a:uFillTx/>
                <a:latin typeface="Arial" panose="020B0604020202020204" pitchFamily="34" charset="0"/>
                <a:cs typeface="Arial" panose="020B0604020202020204" pitchFamily="34" charset="0"/>
              </a:rPr>
              <a:t>Em </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đã tham gia trồng cây xanh và dọn dẹp vệ sinh bồn hoa để giúp cho </a:t>
            </a:r>
            <a:r>
              <a:rPr kumimoji="0" lang="en-US" sz="2400" i="0" strike="noStrike" kern="1200" cap="none" spc="0" normalizeH="0" baseline="0" noProof="0">
                <a:solidFill>
                  <a:schemeClr val="accent5">
                    <a:lumMod val="50000"/>
                  </a:schemeClr>
                </a:solidFill>
                <a:uLnTx/>
                <a:uFillTx/>
                <a:latin typeface="Arial" panose="020B0604020202020204" pitchFamily="34" charset="0"/>
                <a:cs typeface="Arial" panose="020B0604020202020204" pitchFamily="34" charset="0"/>
              </a:rPr>
              <a:t>trường </a:t>
            </a:r>
            <a:r>
              <a:rPr kumimoji="0" lang="en-US" sz="2400" i="0" strike="noStrike" kern="1200" cap="none" spc="0" normalizeH="0" baseline="0" noProof="0" smtClean="0">
                <a:solidFill>
                  <a:schemeClr val="accent5">
                    <a:lumMod val="50000"/>
                  </a:schemeClr>
                </a:solidFill>
                <a:uLnTx/>
                <a:uFillTx/>
                <a:latin typeface="Arial" panose="020B0604020202020204" pitchFamily="34" charset="0"/>
                <a:cs typeface="Arial" panose="020B0604020202020204" pitchFamily="34" charset="0"/>
              </a:rPr>
              <a:t>có nhiều bóng mát và đẹp hơn</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a:t>
            </a:r>
          </a:p>
        </p:txBody>
      </p:sp>
      <p:sp>
        <p:nvSpPr>
          <p:cNvPr id="9" name="Rectangle 4"/>
          <p:cNvSpPr/>
          <p:nvPr/>
        </p:nvSpPr>
        <p:spPr>
          <a:xfrm>
            <a:off x="1265672" y="3230979"/>
            <a:ext cx="9925492" cy="1200329"/>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i="0" strike="noStrike" kern="1200" cap="none" spc="0" normalizeH="0" baseline="0" noProof="0" dirty="0">
                <a:uLnTx/>
                <a:uFillTx/>
                <a:latin typeface="Arial" panose="020B0604020202020204" pitchFamily="34" charset="0"/>
                <a:cs typeface="Arial" panose="020B0604020202020204" pitchFamily="34" charset="0"/>
              </a:rPr>
              <a:t>VD</a:t>
            </a:r>
            <a:r>
              <a:rPr kumimoji="0" lang="en-US" sz="2400" i="0" strike="noStrike" kern="1200" cap="none" spc="0" normalizeH="0" baseline="0" noProof="0">
                <a:uLnTx/>
                <a:uFillTx/>
                <a:latin typeface="Arial" panose="020B0604020202020204" pitchFamily="34" charset="0"/>
                <a:cs typeface="Arial" panose="020B0604020202020204" pitchFamily="34" charset="0"/>
              </a:rPr>
              <a:t>: </a:t>
            </a:r>
            <a:r>
              <a:rPr kumimoji="0" lang="en-US" sz="2400" i="0" strike="noStrike" kern="1200" cap="none" spc="0" normalizeH="0" baseline="0" noProof="0" smtClean="0">
                <a:solidFill>
                  <a:schemeClr val="accent5">
                    <a:lumMod val="50000"/>
                  </a:schemeClr>
                </a:solidFill>
                <a:uLnTx/>
                <a:uFillTx/>
                <a:latin typeface="Arial" panose="020B0604020202020204" pitchFamily="34" charset="0"/>
                <a:cs typeface="Arial" panose="020B0604020202020204" pitchFamily="34" charset="0"/>
              </a:rPr>
              <a:t>Cháu </a:t>
            </a:r>
            <a:r>
              <a:rPr kumimoji="0" lang="en-US" sz="2400" i="0" strike="noStrike" kern="1200" cap="none" spc="0" normalizeH="0" baseline="0" noProof="0">
                <a:solidFill>
                  <a:schemeClr val="accent5">
                    <a:lumMod val="50000"/>
                  </a:schemeClr>
                </a:solidFill>
                <a:uLnTx/>
                <a:uFillTx/>
                <a:latin typeface="Arial" panose="020B0604020202020204" pitchFamily="34" charset="0"/>
                <a:cs typeface="Arial" panose="020B0604020202020204" pitchFamily="34" charset="0"/>
              </a:rPr>
              <a:t>đã </a:t>
            </a:r>
            <a:r>
              <a:rPr kumimoji="0" lang="en-US" sz="2400" i="0" strike="noStrike" kern="1200" cap="none" spc="0" normalizeH="0" baseline="0" noProof="0" smtClean="0">
                <a:solidFill>
                  <a:schemeClr val="accent5">
                    <a:lumMod val="50000"/>
                  </a:schemeClr>
                </a:solidFill>
                <a:uLnTx/>
                <a:uFillTx/>
                <a:latin typeface="Arial" panose="020B0604020202020204" pitchFamily="34" charset="0"/>
                <a:cs typeface="Arial" panose="020B0604020202020204" pitchFamily="34" charset="0"/>
              </a:rPr>
              <a:t>cùng</a:t>
            </a:r>
            <a:r>
              <a:rPr kumimoji="0" lang="en-US" sz="2400" i="0" strike="noStrike" kern="1200" cap="none" spc="0" normalizeH="0" noProof="0" smtClean="0">
                <a:solidFill>
                  <a:schemeClr val="accent5">
                    <a:lumMod val="50000"/>
                  </a:schemeClr>
                </a:solidFill>
                <a:uLnTx/>
                <a:uFillTx/>
                <a:latin typeface="Arial" panose="020B0604020202020204" pitchFamily="34" charset="0"/>
                <a:cs typeface="Arial" panose="020B0604020202020204" pitchFamily="34" charset="0"/>
              </a:rPr>
              <a:t> bạn </a:t>
            </a:r>
            <a:r>
              <a:rPr kumimoji="0" lang="en-US" sz="2400" i="0" strike="noStrike" kern="1200" cap="none" spc="0" normalizeH="0" baseline="0" noProof="0" smtClean="0">
                <a:solidFill>
                  <a:schemeClr val="accent5">
                    <a:lumMod val="50000"/>
                  </a:schemeClr>
                </a:solidFill>
                <a:uLnTx/>
                <a:uFillTx/>
                <a:latin typeface="Arial" panose="020B0604020202020204" pitchFamily="34" charset="0"/>
                <a:cs typeface="Arial" panose="020B0604020202020204" pitchFamily="34" charset="0"/>
              </a:rPr>
              <a:t>nhặt</a:t>
            </a:r>
            <a:r>
              <a:rPr kumimoji="0" lang="en-US" sz="2400" i="0" strike="noStrike" kern="1200" cap="none" spc="0" normalizeH="0" noProof="0" smtClean="0">
                <a:solidFill>
                  <a:schemeClr val="accent5">
                    <a:lumMod val="50000"/>
                  </a:schemeClr>
                </a:solidFill>
                <a:uLnTx/>
                <a:uFillTx/>
                <a:latin typeface="Arial" panose="020B0604020202020204" pitchFamily="34" charset="0"/>
                <a:cs typeface="Arial" panose="020B0604020202020204" pitchFamily="34" charset="0"/>
              </a:rPr>
              <a:t> rác bỏ vào thùng rác trên sân trường lúc ra chơi và nhắc nhở các bạn khác giữ vệ sinh </a:t>
            </a:r>
            <a:r>
              <a:rPr kumimoji="0" lang="en-US" sz="2400" i="0" strike="noStrike" kern="1200" cap="none" spc="0" normalizeH="0" baseline="0" noProof="0" smtClean="0">
                <a:solidFill>
                  <a:schemeClr val="accent5">
                    <a:lumMod val="50000"/>
                  </a:schemeClr>
                </a:solidFill>
                <a:uLnTx/>
                <a:uFillTx/>
                <a:latin typeface="Arial" panose="020B0604020202020204" pitchFamily="34" charset="0"/>
                <a:cs typeface="Arial" panose="020B0604020202020204" pitchFamily="34" charset="0"/>
              </a:rPr>
              <a:t>để trường</a:t>
            </a:r>
            <a:r>
              <a:rPr kumimoji="0" lang="en-US" sz="2400" i="0" strike="noStrike" kern="1200" cap="none" spc="0" normalizeH="0" noProof="0" smtClean="0">
                <a:solidFill>
                  <a:schemeClr val="accent5">
                    <a:lumMod val="50000"/>
                  </a:schemeClr>
                </a:solidFill>
                <a:uLnTx/>
                <a:uFillTx/>
                <a:latin typeface="Arial" panose="020B0604020202020204" pitchFamily="34" charset="0"/>
                <a:cs typeface="Arial" panose="020B0604020202020204" pitchFamily="34" charset="0"/>
              </a:rPr>
              <a:t> học của chúng cháu </a:t>
            </a:r>
            <a:r>
              <a:rPr kumimoji="0" lang="en-US" sz="2400" i="0" strike="noStrike" kern="1200" cap="none" spc="0" normalizeH="0" baseline="0" noProof="0" smtClean="0">
                <a:solidFill>
                  <a:schemeClr val="accent5">
                    <a:lumMod val="50000"/>
                  </a:schemeClr>
                </a:solidFill>
                <a:uLnTx/>
                <a:uFillTx/>
                <a:latin typeface="Arial" panose="020B0604020202020204" pitchFamily="34" charset="0"/>
                <a:cs typeface="Arial" panose="020B0604020202020204" pitchFamily="34" charset="0"/>
              </a:rPr>
              <a:t>sạch</a:t>
            </a:r>
            <a:r>
              <a:rPr kumimoji="0" lang="en-US" sz="2400" i="0" strike="noStrike" kern="1200" cap="none" spc="0" normalizeH="0" noProof="0" smtClean="0">
                <a:solidFill>
                  <a:schemeClr val="accent5">
                    <a:lumMod val="50000"/>
                  </a:schemeClr>
                </a:solidFill>
                <a:uLnTx/>
                <a:uFillTx/>
                <a:latin typeface="Arial" panose="020B0604020202020204" pitchFamily="34" charset="0"/>
                <a:cs typeface="Arial" panose="020B0604020202020204" pitchFamily="34" charset="0"/>
              </a:rPr>
              <a:t> sẽ</a:t>
            </a:r>
            <a:r>
              <a:rPr kumimoji="0" lang="en-US" sz="2400" i="0" strike="noStrike" kern="1200" cap="none" spc="0" normalizeH="0" baseline="0" noProof="0" smtClean="0">
                <a:solidFill>
                  <a:schemeClr val="accent5">
                    <a:lumMod val="50000"/>
                  </a:schemeClr>
                </a:solidFill>
                <a:uLnTx/>
                <a:uFillTx/>
                <a:latin typeface="Arial" panose="020B0604020202020204" pitchFamily="34" charset="0"/>
                <a:cs typeface="Arial" panose="020B0604020202020204" pitchFamily="34" charset="0"/>
              </a:rPr>
              <a:t> </a:t>
            </a:r>
            <a:r>
              <a:rPr kumimoji="0" lang="en-US" sz="2400" i="0" strike="noStrike" kern="1200" cap="none" spc="0" normalizeH="0" baseline="0" noProof="0" dirty="0">
                <a:solidFill>
                  <a:schemeClr val="accent5">
                    <a:lumMod val="50000"/>
                  </a:schemeClr>
                </a:solidFill>
                <a:uLnTx/>
                <a:uFillTx/>
                <a:latin typeface="Arial" panose="020B0604020202020204" pitchFamily="34" charset="0"/>
                <a:cs typeface="Arial" panose="020B0604020202020204" pitchFamily="34" charset="0"/>
              </a:rPr>
              <a:t>hơn.</a:t>
            </a:r>
          </a:p>
        </p:txBody>
      </p:sp>
    </p:spTree>
    <p:extLst>
      <p:ext uri="{BB962C8B-B14F-4D97-AF65-F5344CB8AC3E}">
        <p14:creationId xmlns:p14="http://schemas.microsoft.com/office/powerpoint/2010/main" val="86208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
                                        </p:tgtEl>
                                        <p:attrNameLst>
                                          <p:attrName>r</p:attrName>
                                        </p:attrNameLst>
                                      </p:cBhvr>
                                    </p:animRot>
                                    <p:animRot by="-240000">
                                      <p:cBhvr>
                                        <p:cTn id="10" dur="200" fill="hold">
                                          <p:stCondLst>
                                            <p:cond delay="200"/>
                                          </p:stCondLst>
                                        </p:cTn>
                                        <p:tgtEl>
                                          <p:spTgt spid="4"/>
                                        </p:tgtEl>
                                        <p:attrNameLst>
                                          <p:attrName>r</p:attrName>
                                        </p:attrNameLst>
                                      </p:cBhvr>
                                    </p:animRot>
                                    <p:animRot by="240000">
                                      <p:cBhvr>
                                        <p:cTn id="11" dur="200" fill="hold">
                                          <p:stCondLst>
                                            <p:cond delay="400"/>
                                          </p:stCondLst>
                                        </p:cTn>
                                        <p:tgtEl>
                                          <p:spTgt spid="4"/>
                                        </p:tgtEl>
                                        <p:attrNameLst>
                                          <p:attrName>r</p:attrName>
                                        </p:attrNameLst>
                                      </p:cBhvr>
                                    </p:animRot>
                                    <p:animRot by="-240000">
                                      <p:cBhvr>
                                        <p:cTn id="12" dur="200" fill="hold">
                                          <p:stCondLst>
                                            <p:cond delay="600"/>
                                          </p:stCondLst>
                                        </p:cTn>
                                        <p:tgtEl>
                                          <p:spTgt spid="4"/>
                                        </p:tgtEl>
                                        <p:attrNameLst>
                                          <p:attrName>r</p:attrName>
                                        </p:attrNameLst>
                                      </p:cBhvr>
                                    </p:animRot>
                                    <p:animRot by="120000">
                                      <p:cBhvr>
                                        <p:cTn id="13" dur="200" fill="hold">
                                          <p:stCondLst>
                                            <p:cond delay="800"/>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6" grpId="1"/>
      <p:bldP spid="8" grpId="0"/>
      <p:bldP spid="8"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98410" y="1061152"/>
            <a:ext cx="2517097" cy="461665"/>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a:solidFill>
                  <a:schemeClr val="accent5">
                    <a:lumMod val="50000"/>
                  </a:schemeClr>
                </a:solidFill>
                <a:latin typeface="Arial" panose="020B0604020202020204" pitchFamily="34" charset="0"/>
                <a:cs typeface="Arial" panose="020B0604020202020204" pitchFamily="34" charset="0"/>
              </a:rPr>
              <a:t>TỔNG KẾT</a:t>
            </a:r>
          </a:p>
        </p:txBody>
      </p:sp>
      <p:grpSp>
        <p:nvGrpSpPr>
          <p:cNvPr id="5" name="1"/>
          <p:cNvGrpSpPr/>
          <p:nvPr/>
        </p:nvGrpSpPr>
        <p:grpSpPr>
          <a:xfrm>
            <a:off x="1548653" y="1785438"/>
            <a:ext cx="9574272" cy="4478884"/>
            <a:chOff x="341926" y="208486"/>
            <a:chExt cx="11441759" cy="5883467"/>
          </a:xfrm>
        </p:grpSpPr>
        <p:pic>
          <p:nvPicPr>
            <p:cNvPr id="6" name="134"/>
            <p:cNvPicPr>
              <a:picLocks noChangeAspect="1"/>
            </p:cNvPicPr>
            <p:nvPr/>
          </p:nvPicPr>
          <p:blipFill>
            <a:blip r:embed="rId2"/>
            <a:stretch>
              <a:fillRect/>
            </a:stretch>
          </p:blipFill>
          <p:spPr>
            <a:xfrm>
              <a:off x="907478" y="208803"/>
              <a:ext cx="10876207" cy="5883150"/>
            </a:xfrm>
            <a:prstGeom prst="rect">
              <a:avLst/>
            </a:prstGeom>
          </p:spPr>
        </p:pic>
        <p:pic>
          <p:nvPicPr>
            <p:cNvPr id="7" name="135"/>
            <p:cNvPicPr>
              <a:picLocks noChangeAspect="1"/>
            </p:cNvPicPr>
            <p:nvPr/>
          </p:nvPicPr>
          <p:blipFill>
            <a:blip r:embed="rId3"/>
            <a:stretch>
              <a:fillRect/>
            </a:stretch>
          </p:blipFill>
          <p:spPr>
            <a:xfrm>
              <a:off x="864231" y="208725"/>
              <a:ext cx="10876207" cy="5846571"/>
            </a:xfrm>
            <a:prstGeom prst="rect">
              <a:avLst/>
            </a:prstGeom>
          </p:spPr>
        </p:pic>
        <p:pic>
          <p:nvPicPr>
            <p:cNvPr id="8" name="136"/>
            <p:cNvPicPr>
              <a:picLocks noChangeAspect="1"/>
            </p:cNvPicPr>
            <p:nvPr/>
          </p:nvPicPr>
          <p:blipFill>
            <a:blip r:embed="rId4"/>
            <a:stretch>
              <a:fillRect/>
            </a:stretch>
          </p:blipFill>
          <p:spPr>
            <a:xfrm>
              <a:off x="803773" y="208486"/>
              <a:ext cx="10876207" cy="5785605"/>
            </a:xfrm>
            <a:prstGeom prst="rect">
              <a:avLst/>
            </a:prstGeom>
          </p:spPr>
        </p:pic>
        <p:pic>
          <p:nvPicPr>
            <p:cNvPr id="9" name="142"/>
            <p:cNvPicPr>
              <a:picLocks noChangeAspect="1"/>
            </p:cNvPicPr>
            <p:nvPr/>
          </p:nvPicPr>
          <p:blipFill>
            <a:blip r:embed="rId5"/>
            <a:stretch>
              <a:fillRect/>
            </a:stretch>
          </p:blipFill>
          <p:spPr>
            <a:xfrm>
              <a:off x="341926" y="784490"/>
              <a:ext cx="1054699" cy="4986960"/>
            </a:xfrm>
            <a:prstGeom prst="rect">
              <a:avLst/>
            </a:prstGeom>
          </p:spPr>
        </p:pic>
      </p:grpSp>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2654880" y="2549225"/>
            <a:ext cx="7804237" cy="3134834"/>
          </a:xfrm>
          <a:prstGeom prst="rect">
            <a:avLst/>
          </a:prstGeom>
        </p:spPr>
      </p:pic>
      <p:sp>
        <p:nvSpPr>
          <p:cNvPr id="16" name="Rounded Rectangle 15"/>
          <p:cNvSpPr/>
          <p:nvPr/>
        </p:nvSpPr>
        <p:spPr>
          <a:xfrm>
            <a:off x="3822911" y="1014634"/>
            <a:ext cx="3729251" cy="5780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smtClean="0">
                <a:solidFill>
                  <a:schemeClr val="tx1"/>
                </a:solidFill>
                <a:latin typeface="Arial" panose="020B0604020202020204" pitchFamily="34" charset="0"/>
                <a:cs typeface="Arial" panose="020B0604020202020204" pitchFamily="34" charset="0"/>
              </a:rPr>
              <a:t>Củng cố, </a:t>
            </a:r>
            <a:r>
              <a:rPr lang="en-US" sz="2400">
                <a:solidFill>
                  <a:schemeClr val="tx1"/>
                </a:solidFill>
                <a:latin typeface="Arial" panose="020B0604020202020204" pitchFamily="34" charset="0"/>
                <a:cs typeface="Arial" panose="020B0604020202020204" pitchFamily="34" charset="0"/>
              </a:rPr>
              <a:t>dặn dò</a:t>
            </a:r>
            <a:endParaRPr lang="en-US" sz="240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7" name="1"/>
          <p:cNvPicPr>
            <a:picLocks noChangeAspect="1"/>
          </p:cNvPicPr>
          <p:nvPr/>
        </p:nvPicPr>
        <p:blipFill>
          <a:blip r:embed="rId8" cstate="email"/>
          <a:stretch>
            <a:fillRect/>
          </a:stretch>
        </p:blipFill>
        <p:spPr>
          <a:xfrm flipH="1">
            <a:off x="2261100" y="1832735"/>
            <a:ext cx="2353923" cy="1432980"/>
          </a:xfrm>
          <a:prstGeom prst="rect">
            <a:avLst/>
          </a:prstGeom>
        </p:spPr>
      </p:pic>
    </p:spTree>
    <p:extLst>
      <p:ext uri="{BB962C8B-B14F-4D97-AF65-F5344CB8AC3E}">
        <p14:creationId xmlns:p14="http://schemas.microsoft.com/office/powerpoint/2010/main" val="303116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373250" y="1481862"/>
            <a:ext cx="9768363" cy="830997"/>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a:latin typeface="Arial" panose="020B0604020202020204" pitchFamily="34" charset="0"/>
                <a:cs typeface="Arial" panose="020B0604020202020204" pitchFamily="34" charset="0"/>
              </a:rPr>
              <a:t>Hãy cùng tham gia một buổi vệ sinh sân trường dưới sự hướng dẫn của thầy, cô giáo.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081" y="2383675"/>
            <a:ext cx="9578532" cy="4474325"/>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8528" t="12484" r="6949" b="11965"/>
          <a:stretch/>
        </p:blipFill>
        <p:spPr>
          <a:xfrm>
            <a:off x="1797125" y="751593"/>
            <a:ext cx="736732" cy="677285"/>
          </a:xfrm>
          <a:prstGeom prst="rect">
            <a:avLst/>
          </a:prstGeom>
        </p:spPr>
      </p:pic>
      <p:sp>
        <p:nvSpPr>
          <p:cNvPr id="9" name="TextBox 8"/>
          <p:cNvSpPr txBox="1"/>
          <p:nvPr/>
        </p:nvSpPr>
        <p:spPr>
          <a:xfrm>
            <a:off x="2592926" y="985045"/>
            <a:ext cx="3814271"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smtClean="0">
                <a:solidFill>
                  <a:srgbClr val="C00000"/>
                </a:solidFill>
                <a:latin typeface="Arial" panose="020B0604020202020204" pitchFamily="34" charset="0"/>
                <a:cs typeface="Arial" panose="020B0604020202020204" pitchFamily="34" charset="0"/>
              </a:rPr>
              <a:t>Hoạt </a:t>
            </a:r>
            <a:r>
              <a:rPr lang="en-US" sz="2400">
                <a:solidFill>
                  <a:srgbClr val="C00000"/>
                </a:solidFill>
                <a:latin typeface="Arial" panose="020B0604020202020204" pitchFamily="34" charset="0"/>
                <a:cs typeface="Arial" panose="020B0604020202020204" pitchFamily="34" charset="0"/>
              </a:rPr>
              <a:t>động thực hành</a:t>
            </a:r>
          </a:p>
        </p:txBody>
      </p:sp>
    </p:spTree>
    <p:extLst>
      <p:ext uri="{BB962C8B-B14F-4D97-AF65-F5344CB8AC3E}">
        <p14:creationId xmlns:p14="http://schemas.microsoft.com/office/powerpoint/2010/main" val="104577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8"/>
                                        </p:tgtEl>
                                        <p:attrNameLst>
                                          <p:attrName>r</p:attrName>
                                        </p:attrNameLst>
                                      </p:cBhvr>
                                    </p:animRot>
                                    <p:animRot by="-240000">
                                      <p:cBhvr>
                                        <p:cTn id="10" dur="200" fill="hold">
                                          <p:stCondLst>
                                            <p:cond delay="200"/>
                                          </p:stCondLst>
                                        </p:cTn>
                                        <p:tgtEl>
                                          <p:spTgt spid="8"/>
                                        </p:tgtEl>
                                        <p:attrNameLst>
                                          <p:attrName>r</p:attrName>
                                        </p:attrNameLst>
                                      </p:cBhvr>
                                    </p:animRot>
                                    <p:animRot by="240000">
                                      <p:cBhvr>
                                        <p:cTn id="11" dur="200" fill="hold">
                                          <p:stCondLst>
                                            <p:cond delay="400"/>
                                          </p:stCondLst>
                                        </p:cTn>
                                        <p:tgtEl>
                                          <p:spTgt spid="8"/>
                                        </p:tgtEl>
                                        <p:attrNameLst>
                                          <p:attrName>r</p:attrName>
                                        </p:attrNameLst>
                                      </p:cBhvr>
                                    </p:animRot>
                                    <p:animRot by="-240000">
                                      <p:cBhvr>
                                        <p:cTn id="12" dur="200" fill="hold">
                                          <p:stCondLst>
                                            <p:cond delay="600"/>
                                          </p:stCondLst>
                                        </p:cTn>
                                        <p:tgtEl>
                                          <p:spTgt spid="8"/>
                                        </p:tgtEl>
                                        <p:attrNameLst>
                                          <p:attrName>r</p:attrName>
                                        </p:attrNameLst>
                                      </p:cBhvr>
                                    </p:animRot>
                                    <p:animRot by="120000">
                                      <p:cBhvr>
                                        <p:cTn id="13" dur="200" fill="hold">
                                          <p:stCondLst>
                                            <p:cond delay="800"/>
                                          </p:stCondLst>
                                        </p:cTn>
                                        <p:tgtEl>
                                          <p:spTgt spid="8"/>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1787</TotalTime>
  <Words>671</Words>
  <Application>Microsoft Office PowerPoint</Application>
  <PresentationFormat>Widescreen</PresentationFormat>
  <Paragraphs>56</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SLIRA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458</cp:revision>
  <dcterms:created xsi:type="dcterms:W3CDTF">2021-06-08T07:37:38Z</dcterms:created>
  <dcterms:modified xsi:type="dcterms:W3CDTF">2022-11-23T08:48:26Z</dcterms:modified>
</cp:coreProperties>
</file>